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7" r:id="rId2"/>
    <p:sldId id="258" r:id="rId3"/>
    <p:sldId id="259" r:id="rId4"/>
    <p:sldId id="260" r:id="rId5"/>
    <p:sldId id="374" r:id="rId6"/>
    <p:sldId id="261" r:id="rId7"/>
    <p:sldId id="262" r:id="rId8"/>
    <p:sldId id="263" r:id="rId9"/>
    <p:sldId id="264" r:id="rId10"/>
    <p:sldId id="266" r:id="rId11"/>
    <p:sldId id="267" r:id="rId12"/>
    <p:sldId id="268" r:id="rId13"/>
    <p:sldId id="269" r:id="rId14"/>
    <p:sldId id="270" r:id="rId15"/>
    <p:sldId id="375" r:id="rId16"/>
    <p:sldId id="376" r:id="rId17"/>
    <p:sldId id="366" r:id="rId18"/>
    <p:sldId id="273" r:id="rId19"/>
    <p:sldId id="368" r:id="rId20"/>
    <p:sldId id="367" r:id="rId21"/>
    <p:sldId id="369" r:id="rId22"/>
    <p:sldId id="37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77" r:id="rId43"/>
    <p:sldId id="378" r:id="rId44"/>
    <p:sldId id="303" r:id="rId45"/>
    <p:sldId id="304" r:id="rId46"/>
    <p:sldId id="305" r:id="rId47"/>
    <p:sldId id="306" r:id="rId48"/>
    <p:sldId id="307" r:id="rId49"/>
    <p:sldId id="308" r:id="rId50"/>
    <p:sldId id="309" r:id="rId51"/>
    <p:sldId id="310"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6" r:id="rId76"/>
    <p:sldId id="335"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71" r:id="rId96"/>
    <p:sldId id="356" r:id="rId97"/>
    <p:sldId id="357" r:id="rId98"/>
    <p:sldId id="372" r:id="rId99"/>
    <p:sldId id="359" r:id="rId100"/>
    <p:sldId id="360" r:id="rId101"/>
    <p:sldId id="361" r:id="rId102"/>
    <p:sldId id="373" r:id="rId103"/>
    <p:sldId id="363" r:id="rId104"/>
    <p:sldId id="364" r:id="rId10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1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BEC0C358-1B59-4A29-8591-52B6EB1F1829}" type="datetimeFigureOut">
              <a:rPr lang="en-US" smtClean="0"/>
              <a:t>4/10/2016</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6F5C177-E3C4-424B-8507-D5E479DF1D89}" type="slidenum">
              <a:rPr lang="en-US" smtClean="0"/>
              <a:t>‹#›</a:t>
            </a:fld>
            <a:endParaRPr lang="en-US"/>
          </a:p>
        </p:txBody>
      </p:sp>
    </p:spTree>
    <p:extLst>
      <p:ext uri="{BB962C8B-B14F-4D97-AF65-F5344CB8AC3E}">
        <p14:creationId xmlns:p14="http://schemas.microsoft.com/office/powerpoint/2010/main" val="258517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1B5E0D2-ABD0-418D-8B80-4F3A60CC3362}" type="datetimeFigureOut">
              <a:rPr lang="en-US" smtClean="0"/>
              <a:t>4/10/2016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FFB8B35-C5EB-47B6-8009-FC5B32973F75}" type="slidenum">
              <a:rPr lang="en-US" smtClean="0"/>
              <a:t>‹#›</a:t>
            </a:fld>
            <a:endParaRPr lang="en-US"/>
          </a:p>
        </p:txBody>
      </p:sp>
    </p:spTree>
    <p:extLst>
      <p:ext uri="{BB962C8B-B14F-4D97-AF65-F5344CB8AC3E}">
        <p14:creationId xmlns:p14="http://schemas.microsoft.com/office/powerpoint/2010/main" val="219145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a:t>
            </a:fld>
            <a:endParaRPr lang="en-US"/>
          </a:p>
        </p:txBody>
      </p:sp>
    </p:spTree>
    <p:extLst>
      <p:ext uri="{BB962C8B-B14F-4D97-AF65-F5344CB8AC3E}">
        <p14:creationId xmlns:p14="http://schemas.microsoft.com/office/powerpoint/2010/main" val="37602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11</a:t>
            </a:fld>
            <a:endParaRPr lang="en-US"/>
          </a:p>
        </p:txBody>
      </p:sp>
    </p:spTree>
    <p:extLst>
      <p:ext uri="{BB962C8B-B14F-4D97-AF65-F5344CB8AC3E}">
        <p14:creationId xmlns:p14="http://schemas.microsoft.com/office/powerpoint/2010/main" val="243264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12</a:t>
            </a:fld>
            <a:endParaRPr lang="en-US"/>
          </a:p>
        </p:txBody>
      </p:sp>
    </p:spTree>
    <p:extLst>
      <p:ext uri="{BB962C8B-B14F-4D97-AF65-F5344CB8AC3E}">
        <p14:creationId xmlns:p14="http://schemas.microsoft.com/office/powerpoint/2010/main" val="329620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13</a:t>
            </a:fld>
            <a:endParaRPr lang="en-US"/>
          </a:p>
        </p:txBody>
      </p:sp>
    </p:spTree>
    <p:extLst>
      <p:ext uri="{BB962C8B-B14F-4D97-AF65-F5344CB8AC3E}">
        <p14:creationId xmlns:p14="http://schemas.microsoft.com/office/powerpoint/2010/main" val="260647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14</a:t>
            </a:fld>
            <a:endParaRPr lang="en-US"/>
          </a:p>
        </p:txBody>
      </p:sp>
    </p:spTree>
    <p:extLst>
      <p:ext uri="{BB962C8B-B14F-4D97-AF65-F5344CB8AC3E}">
        <p14:creationId xmlns:p14="http://schemas.microsoft.com/office/powerpoint/2010/main" val="335980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B8B35-C5EB-47B6-8009-FC5B32973F75}" type="slidenum">
              <a:rPr lang="en-US" smtClean="0"/>
              <a:t>17</a:t>
            </a:fld>
            <a:endParaRPr lang="en-US"/>
          </a:p>
        </p:txBody>
      </p:sp>
    </p:spTree>
    <p:extLst>
      <p:ext uri="{BB962C8B-B14F-4D97-AF65-F5344CB8AC3E}">
        <p14:creationId xmlns:p14="http://schemas.microsoft.com/office/powerpoint/2010/main" val="312857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18</a:t>
            </a:fld>
            <a:endParaRPr lang="en-US"/>
          </a:p>
        </p:txBody>
      </p:sp>
    </p:spTree>
    <p:extLst>
      <p:ext uri="{BB962C8B-B14F-4D97-AF65-F5344CB8AC3E}">
        <p14:creationId xmlns:p14="http://schemas.microsoft.com/office/powerpoint/2010/main" val="398664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19</a:t>
            </a:fld>
            <a:endParaRPr lang="en-US"/>
          </a:p>
        </p:txBody>
      </p:sp>
    </p:spTree>
    <p:extLst>
      <p:ext uri="{BB962C8B-B14F-4D97-AF65-F5344CB8AC3E}">
        <p14:creationId xmlns:p14="http://schemas.microsoft.com/office/powerpoint/2010/main" val="139515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20</a:t>
            </a:fld>
            <a:endParaRPr lang="en-US"/>
          </a:p>
        </p:txBody>
      </p:sp>
    </p:spTree>
    <p:extLst>
      <p:ext uri="{BB962C8B-B14F-4D97-AF65-F5344CB8AC3E}">
        <p14:creationId xmlns:p14="http://schemas.microsoft.com/office/powerpoint/2010/main" val="6084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21</a:t>
            </a:fld>
            <a:endParaRPr lang="en-US"/>
          </a:p>
        </p:txBody>
      </p:sp>
    </p:spTree>
    <p:extLst>
      <p:ext uri="{BB962C8B-B14F-4D97-AF65-F5344CB8AC3E}">
        <p14:creationId xmlns:p14="http://schemas.microsoft.com/office/powerpoint/2010/main" val="35692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22</a:t>
            </a:fld>
            <a:endParaRPr lang="en-US"/>
          </a:p>
        </p:txBody>
      </p:sp>
    </p:spTree>
    <p:extLst>
      <p:ext uri="{BB962C8B-B14F-4D97-AF65-F5344CB8AC3E}">
        <p14:creationId xmlns:p14="http://schemas.microsoft.com/office/powerpoint/2010/main" val="429148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a:t>
            </a:fld>
            <a:endParaRPr lang="en-US"/>
          </a:p>
        </p:txBody>
      </p:sp>
    </p:spTree>
    <p:extLst>
      <p:ext uri="{BB962C8B-B14F-4D97-AF65-F5344CB8AC3E}">
        <p14:creationId xmlns:p14="http://schemas.microsoft.com/office/powerpoint/2010/main" val="884352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23</a:t>
            </a:fld>
            <a:endParaRPr lang="en-US"/>
          </a:p>
        </p:txBody>
      </p:sp>
    </p:spTree>
    <p:extLst>
      <p:ext uri="{BB962C8B-B14F-4D97-AF65-F5344CB8AC3E}">
        <p14:creationId xmlns:p14="http://schemas.microsoft.com/office/powerpoint/2010/main" val="1140943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24</a:t>
            </a:fld>
            <a:endParaRPr lang="en-US"/>
          </a:p>
        </p:txBody>
      </p:sp>
    </p:spTree>
    <p:extLst>
      <p:ext uri="{BB962C8B-B14F-4D97-AF65-F5344CB8AC3E}">
        <p14:creationId xmlns:p14="http://schemas.microsoft.com/office/powerpoint/2010/main" val="225184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25</a:t>
            </a:fld>
            <a:endParaRPr lang="en-US"/>
          </a:p>
        </p:txBody>
      </p:sp>
    </p:spTree>
    <p:extLst>
      <p:ext uri="{BB962C8B-B14F-4D97-AF65-F5344CB8AC3E}">
        <p14:creationId xmlns:p14="http://schemas.microsoft.com/office/powerpoint/2010/main" val="34023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26</a:t>
            </a:fld>
            <a:endParaRPr lang="en-US"/>
          </a:p>
        </p:txBody>
      </p:sp>
    </p:spTree>
    <p:extLst>
      <p:ext uri="{BB962C8B-B14F-4D97-AF65-F5344CB8AC3E}">
        <p14:creationId xmlns:p14="http://schemas.microsoft.com/office/powerpoint/2010/main" val="32577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27</a:t>
            </a:fld>
            <a:endParaRPr lang="en-US"/>
          </a:p>
        </p:txBody>
      </p:sp>
    </p:spTree>
    <p:extLst>
      <p:ext uri="{BB962C8B-B14F-4D97-AF65-F5344CB8AC3E}">
        <p14:creationId xmlns:p14="http://schemas.microsoft.com/office/powerpoint/2010/main" val="1211544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28</a:t>
            </a:fld>
            <a:endParaRPr lang="en-US"/>
          </a:p>
        </p:txBody>
      </p:sp>
    </p:spTree>
    <p:extLst>
      <p:ext uri="{BB962C8B-B14F-4D97-AF65-F5344CB8AC3E}">
        <p14:creationId xmlns:p14="http://schemas.microsoft.com/office/powerpoint/2010/main" val="357651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29</a:t>
            </a:fld>
            <a:endParaRPr lang="en-US"/>
          </a:p>
        </p:txBody>
      </p:sp>
    </p:spTree>
    <p:extLst>
      <p:ext uri="{BB962C8B-B14F-4D97-AF65-F5344CB8AC3E}">
        <p14:creationId xmlns:p14="http://schemas.microsoft.com/office/powerpoint/2010/main" val="1889902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30</a:t>
            </a:fld>
            <a:endParaRPr lang="en-US"/>
          </a:p>
        </p:txBody>
      </p:sp>
    </p:spTree>
    <p:extLst>
      <p:ext uri="{BB962C8B-B14F-4D97-AF65-F5344CB8AC3E}">
        <p14:creationId xmlns:p14="http://schemas.microsoft.com/office/powerpoint/2010/main" val="3175132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31</a:t>
            </a:fld>
            <a:endParaRPr lang="en-US"/>
          </a:p>
        </p:txBody>
      </p:sp>
    </p:spTree>
    <p:extLst>
      <p:ext uri="{BB962C8B-B14F-4D97-AF65-F5344CB8AC3E}">
        <p14:creationId xmlns:p14="http://schemas.microsoft.com/office/powerpoint/2010/main" val="132857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32</a:t>
            </a:fld>
            <a:endParaRPr lang="en-US"/>
          </a:p>
        </p:txBody>
      </p:sp>
    </p:spTree>
    <p:extLst>
      <p:ext uri="{BB962C8B-B14F-4D97-AF65-F5344CB8AC3E}">
        <p14:creationId xmlns:p14="http://schemas.microsoft.com/office/powerpoint/2010/main" val="150693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a:t>
            </a:fld>
            <a:endParaRPr lang="en-US"/>
          </a:p>
        </p:txBody>
      </p:sp>
    </p:spTree>
    <p:extLst>
      <p:ext uri="{BB962C8B-B14F-4D97-AF65-F5344CB8AC3E}">
        <p14:creationId xmlns:p14="http://schemas.microsoft.com/office/powerpoint/2010/main" val="1380513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33</a:t>
            </a:fld>
            <a:endParaRPr lang="en-US"/>
          </a:p>
        </p:txBody>
      </p:sp>
    </p:spTree>
    <p:extLst>
      <p:ext uri="{BB962C8B-B14F-4D97-AF65-F5344CB8AC3E}">
        <p14:creationId xmlns:p14="http://schemas.microsoft.com/office/powerpoint/2010/main" val="328724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34</a:t>
            </a:fld>
            <a:endParaRPr lang="en-US"/>
          </a:p>
        </p:txBody>
      </p:sp>
    </p:spTree>
    <p:extLst>
      <p:ext uri="{BB962C8B-B14F-4D97-AF65-F5344CB8AC3E}">
        <p14:creationId xmlns:p14="http://schemas.microsoft.com/office/powerpoint/2010/main" val="1980738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35</a:t>
            </a:fld>
            <a:endParaRPr lang="en-US"/>
          </a:p>
        </p:txBody>
      </p:sp>
    </p:spTree>
    <p:extLst>
      <p:ext uri="{BB962C8B-B14F-4D97-AF65-F5344CB8AC3E}">
        <p14:creationId xmlns:p14="http://schemas.microsoft.com/office/powerpoint/2010/main" val="2838354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36</a:t>
            </a:fld>
            <a:endParaRPr lang="en-US"/>
          </a:p>
        </p:txBody>
      </p:sp>
    </p:spTree>
    <p:extLst>
      <p:ext uri="{BB962C8B-B14F-4D97-AF65-F5344CB8AC3E}">
        <p14:creationId xmlns:p14="http://schemas.microsoft.com/office/powerpoint/2010/main" val="137028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37</a:t>
            </a:fld>
            <a:endParaRPr lang="en-US"/>
          </a:p>
        </p:txBody>
      </p:sp>
    </p:spTree>
    <p:extLst>
      <p:ext uri="{BB962C8B-B14F-4D97-AF65-F5344CB8AC3E}">
        <p14:creationId xmlns:p14="http://schemas.microsoft.com/office/powerpoint/2010/main" val="1054105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38</a:t>
            </a:fld>
            <a:endParaRPr lang="en-US"/>
          </a:p>
        </p:txBody>
      </p:sp>
    </p:spTree>
    <p:extLst>
      <p:ext uri="{BB962C8B-B14F-4D97-AF65-F5344CB8AC3E}">
        <p14:creationId xmlns:p14="http://schemas.microsoft.com/office/powerpoint/2010/main" val="1063168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39</a:t>
            </a:fld>
            <a:endParaRPr lang="en-US"/>
          </a:p>
        </p:txBody>
      </p:sp>
    </p:spTree>
    <p:extLst>
      <p:ext uri="{BB962C8B-B14F-4D97-AF65-F5344CB8AC3E}">
        <p14:creationId xmlns:p14="http://schemas.microsoft.com/office/powerpoint/2010/main" val="4025835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40</a:t>
            </a:fld>
            <a:endParaRPr lang="en-US"/>
          </a:p>
        </p:txBody>
      </p:sp>
    </p:spTree>
    <p:extLst>
      <p:ext uri="{BB962C8B-B14F-4D97-AF65-F5344CB8AC3E}">
        <p14:creationId xmlns:p14="http://schemas.microsoft.com/office/powerpoint/2010/main" val="3260246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41</a:t>
            </a:fld>
            <a:endParaRPr lang="en-US"/>
          </a:p>
        </p:txBody>
      </p:sp>
    </p:spTree>
    <p:extLst>
      <p:ext uri="{BB962C8B-B14F-4D97-AF65-F5344CB8AC3E}">
        <p14:creationId xmlns:p14="http://schemas.microsoft.com/office/powerpoint/2010/main" val="3369529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134629-3F85-4C6B-9EE4-569E34622844}" type="slidenum">
              <a:rPr lang="en-US" altLang="en-US" smtClean="0">
                <a:latin typeface="Arial" charset="0"/>
              </a:rPr>
              <a:pPr eaLnBrk="1" hangingPunct="1">
                <a:spcBef>
                  <a:spcPct val="0"/>
                </a:spcBef>
              </a:pPr>
              <a:t>44</a:t>
            </a:fld>
            <a:endParaRPr lang="en-US" altLang="en-US" smtClean="0">
              <a:latin typeface="Arial"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0802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a:t>
            </a:fld>
            <a:endParaRPr lang="en-US"/>
          </a:p>
        </p:txBody>
      </p:sp>
    </p:spTree>
    <p:extLst>
      <p:ext uri="{BB962C8B-B14F-4D97-AF65-F5344CB8AC3E}">
        <p14:creationId xmlns:p14="http://schemas.microsoft.com/office/powerpoint/2010/main" val="2083328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D598AF-26EA-41D8-B56F-247F52F1440D}" type="slidenum">
              <a:rPr lang="en-US" altLang="en-US" smtClean="0">
                <a:latin typeface="Arial" charset="0"/>
              </a:rPr>
              <a:pPr eaLnBrk="1" hangingPunct="1">
                <a:spcBef>
                  <a:spcPct val="0"/>
                </a:spcBef>
              </a:pPr>
              <a:t>45</a:t>
            </a:fld>
            <a:endParaRPr lang="en-US" altLang="en-US" smtClean="0">
              <a:latin typeface="Arial"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02328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46</a:t>
            </a:fld>
            <a:endParaRPr lang="en-US"/>
          </a:p>
        </p:txBody>
      </p:sp>
    </p:spTree>
    <p:extLst>
      <p:ext uri="{BB962C8B-B14F-4D97-AF65-F5344CB8AC3E}">
        <p14:creationId xmlns:p14="http://schemas.microsoft.com/office/powerpoint/2010/main" val="4243886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47</a:t>
            </a:fld>
            <a:endParaRPr lang="en-US"/>
          </a:p>
        </p:txBody>
      </p:sp>
    </p:spTree>
    <p:extLst>
      <p:ext uri="{BB962C8B-B14F-4D97-AF65-F5344CB8AC3E}">
        <p14:creationId xmlns:p14="http://schemas.microsoft.com/office/powerpoint/2010/main" val="2291654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3712DA-25A5-4DA9-8976-BCA70B2BAF4F}" type="slidenum">
              <a:rPr lang="en-US" altLang="en-US" smtClean="0">
                <a:latin typeface="Arial" charset="0"/>
              </a:rPr>
              <a:pPr eaLnBrk="1" hangingPunct="1">
                <a:spcBef>
                  <a:spcPct val="0"/>
                </a:spcBef>
              </a:pPr>
              <a:t>48</a:t>
            </a:fld>
            <a:endParaRPr lang="en-US" altLang="en-US" smtClean="0">
              <a:latin typeface="Arial"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37190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49</a:t>
            </a:fld>
            <a:endParaRPr lang="en-US"/>
          </a:p>
        </p:txBody>
      </p:sp>
    </p:spTree>
    <p:extLst>
      <p:ext uri="{BB962C8B-B14F-4D97-AF65-F5344CB8AC3E}">
        <p14:creationId xmlns:p14="http://schemas.microsoft.com/office/powerpoint/2010/main" val="1131763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50</a:t>
            </a:fld>
            <a:endParaRPr lang="en-US"/>
          </a:p>
        </p:txBody>
      </p:sp>
    </p:spTree>
    <p:extLst>
      <p:ext uri="{BB962C8B-B14F-4D97-AF65-F5344CB8AC3E}">
        <p14:creationId xmlns:p14="http://schemas.microsoft.com/office/powerpoint/2010/main" val="2294861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51</a:t>
            </a:fld>
            <a:endParaRPr lang="en-US"/>
          </a:p>
        </p:txBody>
      </p:sp>
    </p:spTree>
    <p:extLst>
      <p:ext uri="{BB962C8B-B14F-4D97-AF65-F5344CB8AC3E}">
        <p14:creationId xmlns:p14="http://schemas.microsoft.com/office/powerpoint/2010/main" val="3437685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D71598-5B67-40B8-805B-62C663784697}" type="slidenum">
              <a:rPr lang="en-US" altLang="en-US" smtClean="0">
                <a:latin typeface="Arial" charset="0"/>
              </a:rPr>
              <a:pPr eaLnBrk="1" hangingPunct="1">
                <a:spcBef>
                  <a:spcPct val="0"/>
                </a:spcBef>
              </a:pPr>
              <a:t>52</a:t>
            </a:fld>
            <a:endParaRPr lang="en-US" altLang="en-US" smtClean="0">
              <a:latin typeface="Arial"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67184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F95385-2B74-4946-823B-4F959A4C51A5}" type="slidenum">
              <a:rPr lang="en-US" altLang="en-US" smtClean="0">
                <a:latin typeface="Arial" charset="0"/>
              </a:rPr>
              <a:pPr eaLnBrk="1" hangingPunct="1">
                <a:spcBef>
                  <a:spcPct val="0"/>
                </a:spcBef>
              </a:pPr>
              <a:t>53</a:t>
            </a:fld>
            <a:endParaRPr lang="en-US" altLang="en-US" smtClean="0">
              <a:latin typeface="Arial"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29112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54</a:t>
            </a:fld>
            <a:endParaRPr lang="en-US"/>
          </a:p>
        </p:txBody>
      </p:sp>
    </p:spTree>
    <p:extLst>
      <p:ext uri="{BB962C8B-B14F-4D97-AF65-F5344CB8AC3E}">
        <p14:creationId xmlns:p14="http://schemas.microsoft.com/office/powerpoint/2010/main" val="47095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a:t>
            </a:fld>
            <a:endParaRPr lang="en-US"/>
          </a:p>
        </p:txBody>
      </p:sp>
    </p:spTree>
    <p:extLst>
      <p:ext uri="{BB962C8B-B14F-4D97-AF65-F5344CB8AC3E}">
        <p14:creationId xmlns:p14="http://schemas.microsoft.com/office/powerpoint/2010/main" val="1727639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55</a:t>
            </a:fld>
            <a:endParaRPr lang="en-US"/>
          </a:p>
        </p:txBody>
      </p:sp>
    </p:spTree>
    <p:extLst>
      <p:ext uri="{BB962C8B-B14F-4D97-AF65-F5344CB8AC3E}">
        <p14:creationId xmlns:p14="http://schemas.microsoft.com/office/powerpoint/2010/main" val="1470835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56</a:t>
            </a:fld>
            <a:endParaRPr lang="en-US"/>
          </a:p>
        </p:txBody>
      </p:sp>
    </p:spTree>
    <p:extLst>
      <p:ext uri="{BB962C8B-B14F-4D97-AF65-F5344CB8AC3E}">
        <p14:creationId xmlns:p14="http://schemas.microsoft.com/office/powerpoint/2010/main" val="3845174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57</a:t>
            </a:fld>
            <a:endParaRPr lang="en-US"/>
          </a:p>
        </p:txBody>
      </p:sp>
    </p:spTree>
    <p:extLst>
      <p:ext uri="{BB962C8B-B14F-4D97-AF65-F5344CB8AC3E}">
        <p14:creationId xmlns:p14="http://schemas.microsoft.com/office/powerpoint/2010/main" val="900334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58</a:t>
            </a:fld>
            <a:endParaRPr lang="en-US"/>
          </a:p>
        </p:txBody>
      </p:sp>
    </p:spTree>
    <p:extLst>
      <p:ext uri="{BB962C8B-B14F-4D97-AF65-F5344CB8AC3E}">
        <p14:creationId xmlns:p14="http://schemas.microsoft.com/office/powerpoint/2010/main" val="1249422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B405D8-F990-4354-913C-9B392E1193DE}" type="slidenum">
              <a:rPr lang="en-US" altLang="en-US" smtClean="0">
                <a:latin typeface="Arial" charset="0"/>
              </a:rPr>
              <a:pPr eaLnBrk="1" hangingPunct="1">
                <a:spcBef>
                  <a:spcPct val="0"/>
                </a:spcBef>
              </a:pPr>
              <a:t>59</a:t>
            </a:fld>
            <a:endParaRPr lang="en-US" altLang="en-US" smtClean="0">
              <a:latin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335400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1C85B5-A1C6-45E4-8447-3B2BEBA6A164}" type="slidenum">
              <a:rPr lang="en-US" altLang="en-US" smtClean="0">
                <a:latin typeface="Arial" charset="0"/>
              </a:rPr>
              <a:pPr eaLnBrk="1" hangingPunct="1">
                <a:spcBef>
                  <a:spcPct val="0"/>
                </a:spcBef>
              </a:pPr>
              <a:t>60</a:t>
            </a:fld>
            <a:endParaRPr lang="en-US" altLang="en-US" smtClean="0">
              <a:latin typeface="Arial"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76105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F99A4C-167C-48D8-B3F1-11FA2C00FFF2}" type="slidenum">
              <a:rPr lang="en-US" altLang="en-US" smtClean="0">
                <a:latin typeface="Arial" charset="0"/>
              </a:rPr>
              <a:pPr eaLnBrk="1" hangingPunct="1">
                <a:spcBef>
                  <a:spcPct val="0"/>
                </a:spcBef>
              </a:pPr>
              <a:t>61</a:t>
            </a:fld>
            <a:endParaRPr lang="en-US" altLang="en-US" smtClean="0">
              <a:latin typeface="Arial"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82579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62</a:t>
            </a:fld>
            <a:endParaRPr lang="en-US"/>
          </a:p>
        </p:txBody>
      </p:sp>
    </p:spTree>
    <p:extLst>
      <p:ext uri="{BB962C8B-B14F-4D97-AF65-F5344CB8AC3E}">
        <p14:creationId xmlns:p14="http://schemas.microsoft.com/office/powerpoint/2010/main" val="31681713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63</a:t>
            </a:fld>
            <a:endParaRPr lang="en-US"/>
          </a:p>
        </p:txBody>
      </p:sp>
    </p:spTree>
    <p:extLst>
      <p:ext uri="{BB962C8B-B14F-4D97-AF65-F5344CB8AC3E}">
        <p14:creationId xmlns:p14="http://schemas.microsoft.com/office/powerpoint/2010/main" val="3177415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64</a:t>
            </a:fld>
            <a:endParaRPr lang="en-US"/>
          </a:p>
        </p:txBody>
      </p:sp>
    </p:spTree>
    <p:extLst>
      <p:ext uri="{BB962C8B-B14F-4D97-AF65-F5344CB8AC3E}">
        <p14:creationId xmlns:p14="http://schemas.microsoft.com/office/powerpoint/2010/main" val="43336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a:t>
            </a:fld>
            <a:endParaRPr lang="en-US"/>
          </a:p>
        </p:txBody>
      </p:sp>
    </p:spTree>
    <p:extLst>
      <p:ext uri="{BB962C8B-B14F-4D97-AF65-F5344CB8AC3E}">
        <p14:creationId xmlns:p14="http://schemas.microsoft.com/office/powerpoint/2010/main" val="4125436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6E027E-5303-47A1-8811-BDF497632FC8}" type="slidenum">
              <a:rPr lang="en-US" altLang="en-US" smtClean="0">
                <a:latin typeface="Arial" charset="0"/>
              </a:rPr>
              <a:pPr eaLnBrk="1" hangingPunct="1">
                <a:spcBef>
                  <a:spcPct val="0"/>
                </a:spcBef>
              </a:pPr>
              <a:t>65</a:t>
            </a:fld>
            <a:endParaRPr lang="en-US" altLang="en-US" smtClean="0">
              <a:latin typeface="Arial"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559212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8E6662-BE00-4CBA-85BD-9618C8D5860F}" type="slidenum">
              <a:rPr lang="en-US" altLang="en-US" smtClean="0">
                <a:latin typeface="Arial" charset="0"/>
              </a:rPr>
              <a:pPr eaLnBrk="1" hangingPunct="1">
                <a:spcBef>
                  <a:spcPct val="0"/>
                </a:spcBef>
              </a:pPr>
              <a:t>66</a:t>
            </a:fld>
            <a:endParaRPr lang="en-US" altLang="en-US" smtClean="0">
              <a:latin typeface="Arial"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72195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67</a:t>
            </a:fld>
            <a:endParaRPr lang="en-US"/>
          </a:p>
        </p:txBody>
      </p:sp>
    </p:spTree>
    <p:extLst>
      <p:ext uri="{BB962C8B-B14F-4D97-AF65-F5344CB8AC3E}">
        <p14:creationId xmlns:p14="http://schemas.microsoft.com/office/powerpoint/2010/main" val="1753638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FE246A-32C6-4DFC-AF67-31976CC52962}" type="slidenum">
              <a:rPr lang="en-US" altLang="en-US" smtClean="0">
                <a:latin typeface="Arial" charset="0"/>
              </a:rPr>
              <a:pPr eaLnBrk="1" hangingPunct="1">
                <a:spcBef>
                  <a:spcPct val="0"/>
                </a:spcBef>
              </a:pPr>
              <a:t>68</a:t>
            </a:fld>
            <a:endParaRPr lang="en-US" altLang="en-US" smtClean="0">
              <a:latin typeface="Arial"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308305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69</a:t>
            </a:fld>
            <a:endParaRPr lang="en-US"/>
          </a:p>
        </p:txBody>
      </p:sp>
    </p:spTree>
    <p:extLst>
      <p:ext uri="{BB962C8B-B14F-4D97-AF65-F5344CB8AC3E}">
        <p14:creationId xmlns:p14="http://schemas.microsoft.com/office/powerpoint/2010/main" val="3071702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70</a:t>
            </a:fld>
            <a:endParaRPr lang="en-US"/>
          </a:p>
        </p:txBody>
      </p:sp>
    </p:spTree>
    <p:extLst>
      <p:ext uri="{BB962C8B-B14F-4D97-AF65-F5344CB8AC3E}">
        <p14:creationId xmlns:p14="http://schemas.microsoft.com/office/powerpoint/2010/main" val="3581381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71</a:t>
            </a:fld>
            <a:endParaRPr lang="en-US"/>
          </a:p>
        </p:txBody>
      </p:sp>
    </p:spTree>
    <p:extLst>
      <p:ext uri="{BB962C8B-B14F-4D97-AF65-F5344CB8AC3E}">
        <p14:creationId xmlns:p14="http://schemas.microsoft.com/office/powerpoint/2010/main" val="1801652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7D9D6C-5057-45C2-97FD-B68BC151E18E}" type="slidenum">
              <a:rPr lang="en-US" altLang="en-US" smtClean="0">
                <a:latin typeface="Arial" charset="0"/>
              </a:rPr>
              <a:pPr eaLnBrk="1" hangingPunct="1">
                <a:spcBef>
                  <a:spcPct val="0"/>
                </a:spcBef>
              </a:pPr>
              <a:t>72</a:t>
            </a:fld>
            <a:endParaRPr lang="en-US" altLang="en-US" smtClean="0">
              <a:latin typeface="Arial"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659735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338E4A-F78E-4F07-8DC5-825659473A34}" type="slidenum">
              <a:rPr lang="en-US" altLang="en-US" smtClean="0">
                <a:latin typeface="Arial" charset="0"/>
              </a:rPr>
              <a:pPr eaLnBrk="1" hangingPunct="1">
                <a:spcBef>
                  <a:spcPct val="0"/>
                </a:spcBef>
              </a:pPr>
              <a:t>73</a:t>
            </a:fld>
            <a:endParaRPr lang="en-US" altLang="en-US" smtClean="0">
              <a:latin typeface="Arial"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82814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74</a:t>
            </a:fld>
            <a:endParaRPr lang="en-US"/>
          </a:p>
        </p:txBody>
      </p:sp>
    </p:spTree>
    <p:extLst>
      <p:ext uri="{BB962C8B-B14F-4D97-AF65-F5344CB8AC3E}">
        <p14:creationId xmlns:p14="http://schemas.microsoft.com/office/powerpoint/2010/main" val="46139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a:t>
            </a:fld>
            <a:endParaRPr lang="en-US"/>
          </a:p>
        </p:txBody>
      </p:sp>
    </p:spTree>
    <p:extLst>
      <p:ext uri="{BB962C8B-B14F-4D97-AF65-F5344CB8AC3E}">
        <p14:creationId xmlns:p14="http://schemas.microsoft.com/office/powerpoint/2010/main" val="2956787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75</a:t>
            </a:fld>
            <a:endParaRPr lang="en-US"/>
          </a:p>
        </p:txBody>
      </p:sp>
    </p:spTree>
    <p:extLst>
      <p:ext uri="{BB962C8B-B14F-4D97-AF65-F5344CB8AC3E}">
        <p14:creationId xmlns:p14="http://schemas.microsoft.com/office/powerpoint/2010/main" val="3427034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76</a:t>
            </a:fld>
            <a:endParaRPr lang="en-US"/>
          </a:p>
        </p:txBody>
      </p:sp>
    </p:spTree>
    <p:extLst>
      <p:ext uri="{BB962C8B-B14F-4D97-AF65-F5344CB8AC3E}">
        <p14:creationId xmlns:p14="http://schemas.microsoft.com/office/powerpoint/2010/main" val="10534471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77</a:t>
            </a:fld>
            <a:endParaRPr lang="en-US"/>
          </a:p>
        </p:txBody>
      </p:sp>
    </p:spTree>
    <p:extLst>
      <p:ext uri="{BB962C8B-B14F-4D97-AF65-F5344CB8AC3E}">
        <p14:creationId xmlns:p14="http://schemas.microsoft.com/office/powerpoint/2010/main" val="11624859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78</a:t>
            </a:fld>
            <a:endParaRPr lang="en-US"/>
          </a:p>
        </p:txBody>
      </p:sp>
    </p:spTree>
    <p:extLst>
      <p:ext uri="{BB962C8B-B14F-4D97-AF65-F5344CB8AC3E}">
        <p14:creationId xmlns:p14="http://schemas.microsoft.com/office/powerpoint/2010/main" val="21062424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79</a:t>
            </a:fld>
            <a:endParaRPr lang="en-US"/>
          </a:p>
        </p:txBody>
      </p:sp>
    </p:spTree>
    <p:extLst>
      <p:ext uri="{BB962C8B-B14F-4D97-AF65-F5344CB8AC3E}">
        <p14:creationId xmlns:p14="http://schemas.microsoft.com/office/powerpoint/2010/main" val="11697182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80</a:t>
            </a:fld>
            <a:endParaRPr lang="en-US"/>
          </a:p>
        </p:txBody>
      </p:sp>
    </p:spTree>
    <p:extLst>
      <p:ext uri="{BB962C8B-B14F-4D97-AF65-F5344CB8AC3E}">
        <p14:creationId xmlns:p14="http://schemas.microsoft.com/office/powerpoint/2010/main" val="349340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81</a:t>
            </a:fld>
            <a:endParaRPr lang="en-US"/>
          </a:p>
        </p:txBody>
      </p:sp>
    </p:spTree>
    <p:extLst>
      <p:ext uri="{BB962C8B-B14F-4D97-AF65-F5344CB8AC3E}">
        <p14:creationId xmlns:p14="http://schemas.microsoft.com/office/powerpoint/2010/main" val="15669069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82</a:t>
            </a:fld>
            <a:endParaRPr lang="en-US"/>
          </a:p>
        </p:txBody>
      </p:sp>
    </p:spTree>
    <p:extLst>
      <p:ext uri="{BB962C8B-B14F-4D97-AF65-F5344CB8AC3E}">
        <p14:creationId xmlns:p14="http://schemas.microsoft.com/office/powerpoint/2010/main" val="814946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83</a:t>
            </a:fld>
            <a:endParaRPr lang="en-US"/>
          </a:p>
        </p:txBody>
      </p:sp>
    </p:spTree>
    <p:extLst>
      <p:ext uri="{BB962C8B-B14F-4D97-AF65-F5344CB8AC3E}">
        <p14:creationId xmlns:p14="http://schemas.microsoft.com/office/powerpoint/2010/main" val="2500166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84</a:t>
            </a:fld>
            <a:endParaRPr lang="en-US"/>
          </a:p>
        </p:txBody>
      </p:sp>
    </p:spTree>
    <p:extLst>
      <p:ext uri="{BB962C8B-B14F-4D97-AF65-F5344CB8AC3E}">
        <p14:creationId xmlns:p14="http://schemas.microsoft.com/office/powerpoint/2010/main" val="378751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a:t>
            </a:fld>
            <a:endParaRPr lang="en-US"/>
          </a:p>
        </p:txBody>
      </p:sp>
    </p:spTree>
    <p:extLst>
      <p:ext uri="{BB962C8B-B14F-4D97-AF65-F5344CB8AC3E}">
        <p14:creationId xmlns:p14="http://schemas.microsoft.com/office/powerpoint/2010/main" val="3692210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85</a:t>
            </a:fld>
            <a:endParaRPr lang="en-US"/>
          </a:p>
        </p:txBody>
      </p:sp>
    </p:spTree>
    <p:extLst>
      <p:ext uri="{BB962C8B-B14F-4D97-AF65-F5344CB8AC3E}">
        <p14:creationId xmlns:p14="http://schemas.microsoft.com/office/powerpoint/2010/main" val="14490113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0CBADC-0DF5-4CCE-A43D-E75365F3910A}" type="slidenum">
              <a:rPr lang="en-US" altLang="en-US" smtClean="0">
                <a:latin typeface="Arial" charset="0"/>
              </a:rPr>
              <a:pPr eaLnBrk="1" hangingPunct="1">
                <a:spcBef>
                  <a:spcPct val="0"/>
                </a:spcBef>
              </a:pPr>
              <a:t>86</a:t>
            </a:fld>
            <a:endParaRPr lang="en-US" altLang="en-US" smtClean="0">
              <a:latin typeface="Arial"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29172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CB71EF-6D1F-4E82-9757-9A29BBA09EFC}" type="slidenum">
              <a:rPr lang="en-US" altLang="en-US" smtClean="0">
                <a:latin typeface="Arial" charset="0"/>
              </a:rPr>
              <a:pPr eaLnBrk="1" hangingPunct="1">
                <a:spcBef>
                  <a:spcPct val="0"/>
                </a:spcBef>
              </a:pPr>
              <a:t>87</a:t>
            </a:fld>
            <a:endParaRPr lang="en-US" altLang="en-US" smtClean="0">
              <a:latin typeface="Arial"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349496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417073-59B5-47AD-BFE9-E3293FF1E575}" type="slidenum">
              <a:rPr lang="en-US" altLang="en-US" smtClean="0">
                <a:latin typeface="Arial" charset="0"/>
              </a:rPr>
              <a:pPr eaLnBrk="1" hangingPunct="1">
                <a:spcBef>
                  <a:spcPct val="0"/>
                </a:spcBef>
              </a:pPr>
              <a:t>88</a:t>
            </a:fld>
            <a:endParaRPr lang="en-US" altLang="en-US" smtClean="0">
              <a:latin typeface="Arial"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90452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89</a:t>
            </a:fld>
            <a:endParaRPr lang="en-US"/>
          </a:p>
        </p:txBody>
      </p:sp>
    </p:spTree>
    <p:extLst>
      <p:ext uri="{BB962C8B-B14F-4D97-AF65-F5344CB8AC3E}">
        <p14:creationId xmlns:p14="http://schemas.microsoft.com/office/powerpoint/2010/main" val="3985967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90</a:t>
            </a:fld>
            <a:endParaRPr lang="en-US"/>
          </a:p>
        </p:txBody>
      </p:sp>
    </p:spTree>
    <p:extLst>
      <p:ext uri="{BB962C8B-B14F-4D97-AF65-F5344CB8AC3E}">
        <p14:creationId xmlns:p14="http://schemas.microsoft.com/office/powerpoint/2010/main" val="21586174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91</a:t>
            </a:fld>
            <a:endParaRPr lang="en-US"/>
          </a:p>
        </p:txBody>
      </p:sp>
    </p:spTree>
    <p:extLst>
      <p:ext uri="{BB962C8B-B14F-4D97-AF65-F5344CB8AC3E}">
        <p14:creationId xmlns:p14="http://schemas.microsoft.com/office/powerpoint/2010/main" val="15784936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92</a:t>
            </a:fld>
            <a:endParaRPr lang="en-US"/>
          </a:p>
        </p:txBody>
      </p:sp>
    </p:spTree>
    <p:extLst>
      <p:ext uri="{BB962C8B-B14F-4D97-AF65-F5344CB8AC3E}">
        <p14:creationId xmlns:p14="http://schemas.microsoft.com/office/powerpoint/2010/main" val="21164335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93</a:t>
            </a:fld>
            <a:endParaRPr lang="en-US"/>
          </a:p>
        </p:txBody>
      </p:sp>
    </p:spTree>
    <p:extLst>
      <p:ext uri="{BB962C8B-B14F-4D97-AF65-F5344CB8AC3E}">
        <p14:creationId xmlns:p14="http://schemas.microsoft.com/office/powerpoint/2010/main" val="2682707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94</a:t>
            </a:fld>
            <a:endParaRPr lang="en-US"/>
          </a:p>
        </p:txBody>
      </p:sp>
    </p:spTree>
    <p:extLst>
      <p:ext uri="{BB962C8B-B14F-4D97-AF65-F5344CB8AC3E}">
        <p14:creationId xmlns:p14="http://schemas.microsoft.com/office/powerpoint/2010/main" val="302879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a:t>
            </a:fld>
            <a:endParaRPr lang="en-US"/>
          </a:p>
        </p:txBody>
      </p:sp>
    </p:spTree>
    <p:extLst>
      <p:ext uri="{BB962C8B-B14F-4D97-AF65-F5344CB8AC3E}">
        <p14:creationId xmlns:p14="http://schemas.microsoft.com/office/powerpoint/2010/main" val="28668170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95</a:t>
            </a:fld>
            <a:endParaRPr lang="en-US"/>
          </a:p>
        </p:txBody>
      </p:sp>
    </p:spTree>
    <p:extLst>
      <p:ext uri="{BB962C8B-B14F-4D97-AF65-F5344CB8AC3E}">
        <p14:creationId xmlns:p14="http://schemas.microsoft.com/office/powerpoint/2010/main" val="10816367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96</a:t>
            </a:fld>
            <a:endParaRPr lang="en-US"/>
          </a:p>
        </p:txBody>
      </p:sp>
    </p:spTree>
    <p:extLst>
      <p:ext uri="{BB962C8B-B14F-4D97-AF65-F5344CB8AC3E}">
        <p14:creationId xmlns:p14="http://schemas.microsoft.com/office/powerpoint/2010/main" val="25571141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97</a:t>
            </a:fld>
            <a:endParaRPr lang="en-US"/>
          </a:p>
        </p:txBody>
      </p:sp>
    </p:spTree>
    <p:extLst>
      <p:ext uri="{BB962C8B-B14F-4D97-AF65-F5344CB8AC3E}">
        <p14:creationId xmlns:p14="http://schemas.microsoft.com/office/powerpoint/2010/main" val="7151904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98</a:t>
            </a:fld>
            <a:endParaRPr lang="en-US"/>
          </a:p>
        </p:txBody>
      </p:sp>
    </p:spTree>
    <p:extLst>
      <p:ext uri="{BB962C8B-B14F-4D97-AF65-F5344CB8AC3E}">
        <p14:creationId xmlns:p14="http://schemas.microsoft.com/office/powerpoint/2010/main" val="3729563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99</a:t>
            </a:fld>
            <a:endParaRPr lang="en-US"/>
          </a:p>
        </p:txBody>
      </p:sp>
    </p:spTree>
    <p:extLst>
      <p:ext uri="{BB962C8B-B14F-4D97-AF65-F5344CB8AC3E}">
        <p14:creationId xmlns:p14="http://schemas.microsoft.com/office/powerpoint/2010/main" val="1866399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100</a:t>
            </a:fld>
            <a:endParaRPr lang="en-US"/>
          </a:p>
        </p:txBody>
      </p:sp>
    </p:spTree>
    <p:extLst>
      <p:ext uri="{BB962C8B-B14F-4D97-AF65-F5344CB8AC3E}">
        <p14:creationId xmlns:p14="http://schemas.microsoft.com/office/powerpoint/2010/main" val="3151504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101</a:t>
            </a:fld>
            <a:endParaRPr lang="en-US"/>
          </a:p>
        </p:txBody>
      </p:sp>
    </p:spTree>
    <p:extLst>
      <p:ext uri="{BB962C8B-B14F-4D97-AF65-F5344CB8AC3E}">
        <p14:creationId xmlns:p14="http://schemas.microsoft.com/office/powerpoint/2010/main" val="14416999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102</a:t>
            </a:fld>
            <a:endParaRPr lang="en-US"/>
          </a:p>
        </p:txBody>
      </p:sp>
    </p:spTree>
    <p:extLst>
      <p:ext uri="{BB962C8B-B14F-4D97-AF65-F5344CB8AC3E}">
        <p14:creationId xmlns:p14="http://schemas.microsoft.com/office/powerpoint/2010/main" val="33058539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35" indent="-285744" eaLnBrk="0" hangingPunct="0">
              <a:spcBef>
                <a:spcPct val="30000"/>
              </a:spcBef>
              <a:defRPr sz="1200">
                <a:solidFill>
                  <a:schemeClr val="tx1"/>
                </a:solidFill>
                <a:latin typeface="Calibri" pitchFamily="34" charset="0"/>
              </a:defRPr>
            </a:lvl2pPr>
            <a:lvl3pPr marL="1142977" indent="-228595" eaLnBrk="0" hangingPunct="0">
              <a:spcBef>
                <a:spcPct val="30000"/>
              </a:spcBef>
              <a:defRPr sz="1200">
                <a:solidFill>
                  <a:schemeClr val="tx1"/>
                </a:solidFill>
                <a:latin typeface="Calibri" pitchFamily="34" charset="0"/>
              </a:defRPr>
            </a:lvl3pPr>
            <a:lvl4pPr marL="1600168" indent="-228595" eaLnBrk="0" hangingPunct="0">
              <a:spcBef>
                <a:spcPct val="30000"/>
              </a:spcBef>
              <a:defRPr sz="1200">
                <a:solidFill>
                  <a:schemeClr val="tx1"/>
                </a:solidFill>
                <a:latin typeface="Calibri" pitchFamily="34" charset="0"/>
              </a:defRPr>
            </a:lvl4pPr>
            <a:lvl5pPr marL="2057359" indent="-228595" eaLnBrk="0" hangingPunct="0">
              <a:spcBef>
                <a:spcPct val="30000"/>
              </a:spcBef>
              <a:defRPr sz="1200">
                <a:solidFill>
                  <a:schemeClr val="tx1"/>
                </a:solidFill>
                <a:latin typeface="Calibri" pitchFamily="34" charset="0"/>
              </a:defRPr>
            </a:lvl5pPr>
            <a:lvl6pPr marL="2514550" indent="-228595" eaLnBrk="0" fontAlgn="base" hangingPunct="0">
              <a:spcBef>
                <a:spcPct val="30000"/>
              </a:spcBef>
              <a:spcAft>
                <a:spcPct val="0"/>
              </a:spcAft>
              <a:defRPr sz="1200">
                <a:solidFill>
                  <a:schemeClr val="tx1"/>
                </a:solidFill>
                <a:latin typeface="Calibri" pitchFamily="34" charset="0"/>
              </a:defRPr>
            </a:lvl6pPr>
            <a:lvl7pPr marL="2971740" indent="-228595" eaLnBrk="0" fontAlgn="base" hangingPunct="0">
              <a:spcBef>
                <a:spcPct val="30000"/>
              </a:spcBef>
              <a:spcAft>
                <a:spcPct val="0"/>
              </a:spcAft>
              <a:defRPr sz="1200">
                <a:solidFill>
                  <a:schemeClr val="tx1"/>
                </a:solidFill>
                <a:latin typeface="Calibri" pitchFamily="34" charset="0"/>
              </a:defRPr>
            </a:lvl7pPr>
            <a:lvl8pPr marL="3428932" indent="-228595" eaLnBrk="0" fontAlgn="base" hangingPunct="0">
              <a:spcBef>
                <a:spcPct val="30000"/>
              </a:spcBef>
              <a:spcAft>
                <a:spcPct val="0"/>
              </a:spcAft>
              <a:defRPr sz="1200">
                <a:solidFill>
                  <a:schemeClr val="tx1"/>
                </a:solidFill>
                <a:latin typeface="Calibri" pitchFamily="34" charset="0"/>
              </a:defRPr>
            </a:lvl8pPr>
            <a:lvl9pPr marL="3886122" indent="-2285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6AC1F-99CA-4C68-9D55-1CF0ABF5677D}" type="slidenum">
              <a:rPr lang="en-US" altLang="en-US" smtClean="0">
                <a:latin typeface="Arial" charset="0"/>
              </a:rPr>
              <a:pPr eaLnBrk="1" hangingPunct="1">
                <a:spcBef>
                  <a:spcPct val="0"/>
                </a:spcBef>
              </a:pPr>
              <a:t>103</a:t>
            </a:fld>
            <a:endParaRPr lang="en-US" altLang="en-US" smtClean="0">
              <a:latin typeface="Arial"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41816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104</a:t>
            </a:fld>
            <a:endParaRPr lang="en-US"/>
          </a:p>
        </p:txBody>
      </p:sp>
    </p:spTree>
    <p:extLst>
      <p:ext uri="{BB962C8B-B14F-4D97-AF65-F5344CB8AC3E}">
        <p14:creationId xmlns:p14="http://schemas.microsoft.com/office/powerpoint/2010/main" val="61957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F8541-E017-4807-948D-2465B5DF984B}" type="datetime1">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61694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8E2F7-55BD-4C51-AF28-C7875443A14C}" type="datetime1">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25819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A9CB8-6E76-4A45-8583-6F38204ABDC3}" type="datetime1">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177779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16734-9EA4-4346-8127-E6A5E9660748}" type="datetime1">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38358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5B49F-2A98-4480-9AEE-BCE100CD2CCF}" type="datetime1">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423005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E6D2B-76B9-4A40-9D96-175E864C480E}" type="datetime1">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0240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575B5-9B6D-4DD8-B9E4-0E7765B84E07}" type="datetime1">
              <a:rPr lang="en-US" smtClean="0"/>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5047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B12E0-186D-47A1-BE76-86093F80A495}" type="datetime1">
              <a:rPr lang="en-US" smtClean="0"/>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04622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63421-800E-4EA5-97CB-06E665FF515A}" type="datetime1">
              <a:rPr lang="en-US" smtClean="0"/>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6032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3A92B-CD79-4837-8EF9-D1F93315E40A}" type="datetime1">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127875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8F9E4-BBB8-4EAF-A605-676951E11365}" type="datetime1">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5760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2650D-D4F2-4B41-91FE-27767284D877}" type="datetime1">
              <a:rPr lang="en-US" smtClean="0"/>
              <a:t>4/10/2016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1301C-CC03-4EDC-AD47-1884AF460C91}" type="slidenum">
              <a:rPr lang="en-US" smtClean="0"/>
              <a:t>‹#›</a:t>
            </a:fld>
            <a:endParaRPr lang="en-US"/>
          </a:p>
        </p:txBody>
      </p:sp>
    </p:spTree>
    <p:extLst>
      <p:ext uri="{BB962C8B-B14F-4D97-AF65-F5344CB8AC3E}">
        <p14:creationId xmlns:p14="http://schemas.microsoft.com/office/powerpoint/2010/main" val="4975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psr.umich.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ssric.org/re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sri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ric.org/node/4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smtClean="0"/>
              <a:t>Intermediate Workshop</a:t>
            </a:r>
            <a:br>
              <a:rPr lang="en-US" altLang="en-US" dirty="0" smtClean="0"/>
            </a:br>
            <a:r>
              <a:rPr lang="en-US" altLang="en-US" dirty="0" smtClean="0"/>
              <a:t>SPSS</a:t>
            </a:r>
          </a:p>
        </p:txBody>
      </p:sp>
      <p:sp>
        <p:nvSpPr>
          <p:cNvPr id="2051" name="Rectangle 3"/>
          <p:cNvSpPr>
            <a:spLocks noGrp="1" noChangeArrowheads="1"/>
          </p:cNvSpPr>
          <p:nvPr>
            <p:ph type="subTitle" idx="1"/>
          </p:nvPr>
        </p:nvSpPr>
        <p:spPr/>
        <p:txBody>
          <a:bodyPr>
            <a:normAutofit fontScale="85000" lnSpcReduction="20000"/>
          </a:bodyPr>
          <a:lstStyle/>
          <a:p>
            <a:pPr eaLnBrk="1" hangingPunct="1"/>
            <a:r>
              <a:rPr lang="en-US" altLang="en-US" dirty="0" smtClean="0"/>
              <a:t>CSU Stanislaus</a:t>
            </a:r>
          </a:p>
          <a:p>
            <a:pPr eaLnBrk="1" hangingPunct="1"/>
            <a:r>
              <a:rPr lang="en-US" altLang="en-US" dirty="0" smtClean="0"/>
              <a:t>May 13, 2016</a:t>
            </a:r>
          </a:p>
          <a:p>
            <a:pPr eaLnBrk="1" hangingPunct="1"/>
            <a:r>
              <a:rPr lang="en-US" altLang="en-US" dirty="0" smtClean="0"/>
              <a:t>Ed Nelson – CSU Fresno</a:t>
            </a:r>
          </a:p>
          <a:p>
            <a:pPr eaLnBrk="1" hangingPunct="1"/>
            <a:r>
              <a:rPr lang="en-US" altLang="en-US" dirty="0" smtClean="0">
                <a:hlinkClick r:id="rId3"/>
              </a:rPr>
              <a:t>ednelson@csufresno.edu</a:t>
            </a:r>
            <a:r>
              <a:rPr lang="en-US" altLang="en-US" dirty="0" smtClean="0"/>
              <a:t> </a:t>
            </a:r>
          </a:p>
          <a:p>
            <a:pPr eaLnBrk="1" hangingPunct="1"/>
            <a:endParaRPr lang="en-US" altLang="en-US" dirty="0" smtClean="0"/>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3611301C-CC03-4EDC-AD47-1884AF460C91}" type="slidenum">
              <a:rPr lang="en-US" smtClean="0"/>
              <a:t>1</a:t>
            </a:fld>
            <a:endParaRPr lang="en-US"/>
          </a:p>
        </p:txBody>
      </p:sp>
    </p:spTree>
    <p:extLst>
      <p:ext uri="{BB962C8B-B14F-4D97-AF65-F5344CB8AC3E}">
        <p14:creationId xmlns:p14="http://schemas.microsoft.com/office/powerpoint/2010/main" val="3069899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4900" dirty="0" smtClean="0"/>
              <a:t/>
            </a:r>
            <a:br>
              <a:rPr lang="en-US" altLang="en-US" sz="4900" dirty="0" smtClean="0"/>
            </a:br>
            <a:r>
              <a:rPr lang="en-US" altLang="en-US" sz="4900" dirty="0" smtClean="0"/>
              <a:t>Opening an Existing File </a:t>
            </a:r>
            <a:r>
              <a:rPr lang="en-US" altLang="en-US" sz="4000" dirty="0" smtClean="0"/>
              <a:t/>
            </a:r>
            <a:br>
              <a:rPr lang="en-US" altLang="en-US" sz="4000" dirty="0" smtClean="0"/>
            </a:br>
            <a:endParaRPr lang="en-US" altLang="en-US" sz="4000" dirty="0" smtClean="0"/>
          </a:p>
        </p:txBody>
      </p:sp>
      <p:sp>
        <p:nvSpPr>
          <p:cNvPr id="11267" name="Rectangle 3"/>
          <p:cNvSpPr>
            <a:spLocks noGrp="1" noChangeArrowheads="1"/>
          </p:cNvSpPr>
          <p:nvPr>
            <p:ph type="body" idx="1"/>
          </p:nvPr>
        </p:nvSpPr>
        <p:spPr/>
        <p:txBody>
          <a:bodyPr>
            <a:normAutofit lnSpcReduction="10000"/>
          </a:bodyPr>
          <a:lstStyle/>
          <a:p>
            <a:pPr eaLnBrk="1" hangingPunct="1"/>
            <a:r>
              <a:rPr lang="en-US" altLang="en-US" sz="2800" dirty="0" smtClean="0"/>
              <a:t>Often you will want to open a data set that you got from someplace else such as:</a:t>
            </a:r>
          </a:p>
          <a:p>
            <a:pPr lvl="1" eaLnBrk="1" hangingPunct="1"/>
            <a:r>
              <a:rPr lang="en-US" altLang="en-US" sz="2400" dirty="0" smtClean="0"/>
              <a:t>ICPSR</a:t>
            </a:r>
          </a:p>
          <a:p>
            <a:pPr lvl="1" eaLnBrk="1" hangingPunct="1"/>
            <a:r>
              <a:rPr lang="en-US" altLang="en-US" sz="2400" dirty="0" smtClean="0"/>
              <a:t>Roper Center</a:t>
            </a:r>
          </a:p>
          <a:p>
            <a:pPr lvl="1" eaLnBrk="1" hangingPunct="1"/>
            <a:r>
              <a:rPr lang="en-US" altLang="en-US" sz="2400" dirty="0" smtClean="0"/>
              <a:t>Field</a:t>
            </a:r>
          </a:p>
          <a:p>
            <a:pPr eaLnBrk="1" hangingPunct="1"/>
            <a:r>
              <a:rPr lang="en-US" altLang="en-US" sz="2800" dirty="0" smtClean="0"/>
              <a:t>These files will usually be in the form of a:</a:t>
            </a:r>
          </a:p>
          <a:p>
            <a:pPr lvl="1" eaLnBrk="1" hangingPunct="1"/>
            <a:r>
              <a:rPr lang="en-US" altLang="en-US" sz="2400" dirty="0" smtClean="0"/>
              <a:t>SPSS portable file (.por)</a:t>
            </a:r>
          </a:p>
          <a:p>
            <a:pPr lvl="1" eaLnBrk="1" hangingPunct="1"/>
            <a:r>
              <a:rPr lang="en-US" altLang="en-US" sz="2400" dirty="0" smtClean="0"/>
              <a:t>SPSS data file (.sav)</a:t>
            </a:r>
          </a:p>
          <a:p>
            <a:pPr lvl="1" eaLnBrk="1" hangingPunct="1"/>
            <a:r>
              <a:rPr lang="en-US" altLang="en-US" sz="2400" dirty="0" smtClean="0"/>
              <a:t>Raw data file with a SPSS syntax file (.sps)</a:t>
            </a:r>
          </a:p>
          <a:p>
            <a:pPr lvl="1" eaLnBrk="1" hangingPunct="1"/>
            <a:r>
              <a:rPr lang="en-US" altLang="en-US" sz="2400" dirty="0" smtClean="0"/>
              <a:t>Raw data file without a syntax file </a:t>
            </a:r>
          </a:p>
          <a:p>
            <a:pPr lvl="1" eaLnBrk="1" hangingPunct="1"/>
            <a:endParaRPr lang="en-US" altLang="en-US" sz="2400" dirty="0" smtClean="0"/>
          </a:p>
        </p:txBody>
      </p:sp>
      <p:sp>
        <p:nvSpPr>
          <p:cNvPr id="1126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BB8899-1CDE-4628-8BC4-F1E39124A1E0}" type="slidenum">
              <a:rPr lang="en-US" altLang="en-US" sz="1400" smtClean="0"/>
              <a:pPr eaLnBrk="1" hangingPunct="1">
                <a:spcBef>
                  <a:spcPct val="0"/>
                </a:spcBef>
                <a:buFontTx/>
                <a:buNone/>
              </a:pPr>
              <a:t>10</a:t>
            </a:fld>
            <a:endParaRPr lang="en-US" altLang="en-US" sz="1400" smtClean="0"/>
          </a:p>
        </p:txBody>
      </p:sp>
    </p:spTree>
    <p:extLst>
      <p:ext uri="{BB962C8B-B14F-4D97-AF65-F5344CB8AC3E}">
        <p14:creationId xmlns:p14="http://schemas.microsoft.com/office/powerpoint/2010/main" val="13339843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tLang="en-US" smtClean="0"/>
              <a:t>Getting Separate Boxplots</a:t>
            </a:r>
            <a:br>
              <a:rPr lang="en-US" altLang="en-US" smtClean="0"/>
            </a:br>
            <a:r>
              <a:rPr lang="en-US" altLang="en-US" smtClean="0"/>
              <a:t>for Males and Females</a:t>
            </a:r>
          </a:p>
        </p:txBody>
      </p:sp>
      <p:sp>
        <p:nvSpPr>
          <p:cNvPr id="107523" name="Content Placeholder 2"/>
          <p:cNvSpPr>
            <a:spLocks noGrp="1"/>
          </p:cNvSpPr>
          <p:nvPr>
            <p:ph idx="1"/>
          </p:nvPr>
        </p:nvSpPr>
        <p:spPr/>
        <p:txBody>
          <a:bodyPr/>
          <a:lstStyle/>
          <a:p>
            <a:r>
              <a:rPr lang="en-US" altLang="en-US" dirty="0" smtClean="0"/>
              <a:t>Now let’s get two boxplots – one for males and one for females.</a:t>
            </a:r>
          </a:p>
          <a:p>
            <a:r>
              <a:rPr lang="en-US" altLang="en-US" dirty="0" smtClean="0"/>
              <a:t>Click on SEX and drag it to the X axis so your screen looks like </a:t>
            </a:r>
            <a:r>
              <a:rPr lang="en-US" altLang="en-US" dirty="0" smtClean="0"/>
              <a:t>the next slide.</a:t>
            </a:r>
            <a:endParaRPr lang="en-US" altLang="en-US" dirty="0" smtClean="0"/>
          </a:p>
          <a:p>
            <a:r>
              <a:rPr lang="en-US" altLang="en-US" dirty="0" smtClean="0"/>
              <a:t>Then click on </a:t>
            </a:r>
            <a:r>
              <a:rPr lang="en-US" altLang="en-US" dirty="0" smtClean="0"/>
              <a:t>“OK” </a:t>
            </a:r>
            <a:r>
              <a:rPr lang="en-US" altLang="en-US" dirty="0" smtClean="0"/>
              <a:t>to get the boxplots.</a:t>
            </a:r>
          </a:p>
        </p:txBody>
      </p:sp>
      <p:sp>
        <p:nvSpPr>
          <p:cNvPr id="1075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7B3B30-2C4C-4864-8E81-31172DC2C1CD}" type="slidenum">
              <a:rPr lang="en-US" altLang="en-US" sz="1400" smtClean="0"/>
              <a:pPr eaLnBrk="1" hangingPunct="1">
                <a:spcBef>
                  <a:spcPct val="0"/>
                </a:spcBef>
                <a:buFontTx/>
                <a:buNone/>
              </a:pPr>
              <a:t>100</a:t>
            </a:fld>
            <a:endParaRPr lang="en-US" altLang="en-US" sz="1400" smtClean="0"/>
          </a:p>
        </p:txBody>
      </p:sp>
    </p:spTree>
    <p:extLst>
      <p:ext uri="{BB962C8B-B14F-4D97-AF65-F5344CB8AC3E}">
        <p14:creationId xmlns:p14="http://schemas.microsoft.com/office/powerpoint/2010/main" val="1212446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fontScale="90000"/>
          </a:bodyPr>
          <a:lstStyle/>
          <a:p>
            <a:r>
              <a:rPr lang="en-US" altLang="en-US" smtClean="0"/>
              <a:t>Getting Boxplots for Males </a:t>
            </a:r>
            <a:br>
              <a:rPr lang="en-US" altLang="en-US" smtClean="0"/>
            </a:br>
            <a:r>
              <a:rPr lang="en-US" altLang="en-US" smtClean="0"/>
              <a:t>and Females</a:t>
            </a:r>
          </a:p>
        </p:txBody>
      </p:sp>
      <p:sp>
        <p:nvSpPr>
          <p:cNvPr id="108547"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DA0960-6BF6-4702-A5D3-896DED116A20}" type="slidenum">
              <a:rPr lang="en-US" altLang="en-US" smtClean="0"/>
              <a:pPr eaLnBrk="1" hangingPunct="1"/>
              <a:t>101</a:t>
            </a:fld>
            <a:endParaRPr lang="en-US" altLang="en-US" smtClean="0"/>
          </a:p>
        </p:txBody>
      </p:sp>
      <p:pic>
        <p:nvPicPr>
          <p:cNvPr id="3" name="Content Placeholder 2" descr="This is the dialog box for getting two boxplots -- one for males and one for females." title="Getting Boxplots for Males and Fema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600200"/>
            <a:ext cx="4876800" cy="4525963"/>
          </a:xfrm>
        </p:spPr>
      </p:pic>
    </p:spTree>
    <p:extLst>
      <p:ext uri="{BB962C8B-B14F-4D97-AF65-F5344CB8AC3E}">
        <p14:creationId xmlns:p14="http://schemas.microsoft.com/office/powerpoint/2010/main" val="22327996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 for Males and Females</a:t>
            </a:r>
            <a:endParaRPr lang="en-US" dirty="0"/>
          </a:p>
        </p:txBody>
      </p:sp>
      <p:sp>
        <p:nvSpPr>
          <p:cNvPr id="5" name="Slide Number Placeholder 4"/>
          <p:cNvSpPr>
            <a:spLocks noGrp="1"/>
          </p:cNvSpPr>
          <p:nvPr>
            <p:ph type="sldNum" sz="quarter" idx="12"/>
          </p:nvPr>
        </p:nvSpPr>
        <p:spPr/>
        <p:txBody>
          <a:bodyPr/>
          <a:lstStyle/>
          <a:p>
            <a:fld id="{3611301C-CC03-4EDC-AD47-1884AF460C91}" type="slidenum">
              <a:rPr lang="en-US" smtClean="0"/>
              <a:t>102</a:t>
            </a:fld>
            <a:endParaRPr lang="en-US"/>
          </a:p>
        </p:txBody>
      </p:sp>
      <p:pic>
        <p:nvPicPr>
          <p:cNvPr id="6" name="Content Placeholder 5" descr="This is the SPSS output showing boxplots for males and females for the variables hrs1." title="Boxplots for Males and Fema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5368" y="1600200"/>
            <a:ext cx="5673263" cy="4525963"/>
          </a:xfrm>
        </p:spPr>
      </p:pic>
    </p:spTree>
    <p:extLst>
      <p:ext uri="{BB962C8B-B14F-4D97-AF65-F5344CB8AC3E}">
        <p14:creationId xmlns:p14="http://schemas.microsoft.com/office/powerpoint/2010/main" val="28533426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4000" smtClean="0"/>
              <a:t>Where do you go from here?</a:t>
            </a:r>
          </a:p>
        </p:txBody>
      </p:sp>
      <p:sp>
        <p:nvSpPr>
          <p:cNvPr id="81923" name="Rectangle 3"/>
          <p:cNvSpPr>
            <a:spLocks noGrp="1" noChangeArrowheads="1"/>
          </p:cNvSpPr>
          <p:nvPr>
            <p:ph type="body" idx="1"/>
          </p:nvPr>
        </p:nvSpPr>
        <p:spPr/>
        <p:txBody>
          <a:bodyPr/>
          <a:lstStyle/>
          <a:p>
            <a:pPr>
              <a:defRPr/>
            </a:pPr>
            <a:r>
              <a:rPr lang="en-US" dirty="0" smtClean="0"/>
              <a:t>Explore the help menu.</a:t>
            </a:r>
          </a:p>
          <a:p>
            <a:pPr>
              <a:defRPr/>
            </a:pPr>
            <a:r>
              <a:rPr lang="en-US" dirty="0" smtClean="0"/>
              <a:t>Spend some time playing with SPSS.</a:t>
            </a:r>
          </a:p>
          <a:p>
            <a:pPr>
              <a:defRPr/>
            </a:pPr>
            <a:r>
              <a:rPr lang="en-US" dirty="0" smtClean="0"/>
              <a:t>Try out different ways of analyzing your data.</a:t>
            </a:r>
          </a:p>
          <a:p>
            <a:pPr>
              <a:defRPr/>
            </a:pPr>
            <a:r>
              <a:rPr lang="en-US" dirty="0" smtClean="0"/>
              <a:t>Consult a person trained in statistics if you have questions about what statistical procedures to use or how to interpret them.</a:t>
            </a:r>
          </a:p>
          <a:p>
            <a:pPr marL="0" indent="0">
              <a:buFontTx/>
              <a:buNone/>
              <a:defRPr/>
            </a:pPr>
            <a:endParaRPr lang="en-US" dirty="0" smtClean="0"/>
          </a:p>
        </p:txBody>
      </p:sp>
      <p:sp>
        <p:nvSpPr>
          <p:cNvPr id="1105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E221E66-B473-42F9-9486-3C7D7B507E30}" type="slidenum">
              <a:rPr lang="en-US" altLang="en-US" sz="1400" smtClean="0"/>
              <a:pPr eaLnBrk="1" hangingPunct="1">
                <a:spcBef>
                  <a:spcPct val="0"/>
                </a:spcBef>
                <a:buFontTx/>
                <a:buNone/>
              </a:pPr>
              <a:t>103</a:t>
            </a:fld>
            <a:endParaRPr lang="en-US" altLang="en-US" sz="1400" smtClean="0"/>
          </a:p>
        </p:txBody>
      </p:sp>
    </p:spTree>
    <p:extLst>
      <p:ext uri="{BB962C8B-B14F-4D97-AF65-F5344CB8AC3E}">
        <p14:creationId xmlns:p14="http://schemas.microsoft.com/office/powerpoint/2010/main" val="11636828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How to contact me</a:t>
            </a:r>
          </a:p>
        </p:txBody>
      </p:sp>
      <p:sp>
        <p:nvSpPr>
          <p:cNvPr id="111619" name="Content Placeholder 2"/>
          <p:cNvSpPr>
            <a:spLocks noGrp="1"/>
          </p:cNvSpPr>
          <p:nvPr>
            <p:ph idx="1"/>
          </p:nvPr>
        </p:nvSpPr>
        <p:spPr/>
        <p:txBody>
          <a:bodyPr/>
          <a:lstStyle/>
          <a:p>
            <a:r>
              <a:rPr lang="en-US" altLang="en-US" smtClean="0"/>
              <a:t>Ed Nelson</a:t>
            </a:r>
          </a:p>
          <a:p>
            <a:r>
              <a:rPr lang="en-US" altLang="en-US" smtClean="0"/>
              <a:t>CSU Fresno</a:t>
            </a:r>
          </a:p>
          <a:p>
            <a:r>
              <a:rPr lang="en-US" altLang="en-US" smtClean="0">
                <a:hlinkClick r:id="rId3"/>
              </a:rPr>
              <a:t>ednelson@csufresno.edu</a:t>
            </a:r>
            <a:endParaRPr lang="en-US" altLang="en-US" smtClean="0"/>
          </a:p>
          <a:p>
            <a:r>
              <a:rPr lang="en-US" altLang="en-US" smtClean="0"/>
              <a:t>559-978-9391 (cell)</a:t>
            </a:r>
          </a:p>
        </p:txBody>
      </p:sp>
      <p:sp>
        <p:nvSpPr>
          <p:cNvPr id="1116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A88D7D9-DF99-421C-B4F2-24990AA4AFFF}" type="slidenum">
              <a:rPr lang="en-US" altLang="en-US" sz="1400" smtClean="0"/>
              <a:pPr eaLnBrk="1" hangingPunct="1">
                <a:spcBef>
                  <a:spcPct val="0"/>
                </a:spcBef>
                <a:buFontTx/>
                <a:buNone/>
              </a:pPr>
              <a:t>104</a:t>
            </a:fld>
            <a:endParaRPr lang="en-US" altLang="en-US" sz="1400" smtClean="0"/>
          </a:p>
        </p:txBody>
      </p:sp>
    </p:spTree>
    <p:extLst>
      <p:ext uri="{BB962C8B-B14F-4D97-AF65-F5344CB8AC3E}">
        <p14:creationId xmlns:p14="http://schemas.microsoft.com/office/powerpoint/2010/main" val="98942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dirty="0" smtClean="0">
                <a:hlinkClick r:id="rId3"/>
              </a:rPr>
              <a:t>ICPSR</a:t>
            </a:r>
            <a:r>
              <a:rPr lang="en-US" altLang="en-US" dirty="0" smtClean="0"/>
              <a:t> </a:t>
            </a:r>
          </a:p>
        </p:txBody>
      </p:sp>
      <p:sp>
        <p:nvSpPr>
          <p:cNvPr id="122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792436-B696-483E-AE12-A4C22F50D915}" type="slidenum">
              <a:rPr lang="en-US" altLang="en-US" sz="1400" smtClean="0"/>
              <a:pPr eaLnBrk="1" hangingPunct="1">
                <a:spcBef>
                  <a:spcPct val="0"/>
                </a:spcBef>
                <a:buFontTx/>
                <a:buNone/>
              </a:pPr>
              <a:t>11</a:t>
            </a:fld>
            <a:endParaRPr lang="en-US" altLang="en-US" sz="1400" smtClean="0"/>
          </a:p>
        </p:txBody>
      </p:sp>
      <p:pic>
        <p:nvPicPr>
          <p:cNvPr id="3" name="Content Placeholder 2" descr="This is the home page for the Inter-Universitiy Consortium for Political and Social Research." title="ICPS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2146" y="1600200"/>
            <a:ext cx="7039707" cy="4525963"/>
          </a:xfrm>
        </p:spPr>
      </p:pic>
    </p:spTree>
    <p:extLst>
      <p:ext uri="{BB962C8B-B14F-4D97-AF65-F5344CB8AC3E}">
        <p14:creationId xmlns:p14="http://schemas.microsoft.com/office/powerpoint/2010/main" val="2046524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Searching for Data from ICPSR</a:t>
            </a:r>
          </a:p>
        </p:txBody>
      </p:sp>
      <p:sp>
        <p:nvSpPr>
          <p:cNvPr id="13315" name="Content Placeholder 2"/>
          <p:cNvSpPr>
            <a:spLocks noGrp="1"/>
          </p:cNvSpPr>
          <p:nvPr>
            <p:ph idx="1"/>
          </p:nvPr>
        </p:nvSpPr>
        <p:spPr/>
        <p:txBody>
          <a:bodyPr/>
          <a:lstStyle/>
          <a:p>
            <a:r>
              <a:rPr lang="en-US" altLang="en-US" dirty="0" smtClean="0"/>
              <a:t>Click on Find and Analyze Data.</a:t>
            </a:r>
          </a:p>
          <a:p>
            <a:r>
              <a:rPr lang="en-US" altLang="en-US" dirty="0" smtClean="0"/>
              <a:t>Enter “immigration” in the “Find </a:t>
            </a:r>
            <a:r>
              <a:rPr lang="en-US" altLang="en-US" dirty="0" smtClean="0"/>
              <a:t>Data” </a:t>
            </a:r>
            <a:r>
              <a:rPr lang="en-US" altLang="en-US" dirty="0" smtClean="0"/>
              <a:t>box.</a:t>
            </a:r>
          </a:p>
          <a:p>
            <a:r>
              <a:rPr lang="en-US" altLang="en-US" dirty="0" smtClean="0"/>
              <a:t>Explore the different ways of browsing. </a:t>
            </a:r>
          </a:p>
          <a:p>
            <a:r>
              <a:rPr lang="en-US" altLang="en-US" dirty="0" smtClean="0"/>
              <a:t>Click on “Go”.</a:t>
            </a:r>
          </a:p>
        </p:txBody>
      </p:sp>
      <p:sp>
        <p:nvSpPr>
          <p:cNvPr id="133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2C0FE34-C135-4349-AEFA-9A5DA3137F82}" type="slidenum">
              <a:rPr lang="en-US" altLang="en-US" sz="1400" smtClean="0"/>
              <a:pPr eaLnBrk="1" hangingPunct="1">
                <a:spcBef>
                  <a:spcPct val="0"/>
                </a:spcBef>
                <a:buFontTx/>
                <a:buNone/>
              </a:pPr>
              <a:t>12</a:t>
            </a:fld>
            <a:endParaRPr lang="en-US" altLang="en-US" sz="1400" smtClean="0"/>
          </a:p>
        </p:txBody>
      </p:sp>
    </p:spTree>
    <p:extLst>
      <p:ext uri="{BB962C8B-B14F-4D97-AF65-F5344CB8AC3E}">
        <p14:creationId xmlns:p14="http://schemas.microsoft.com/office/powerpoint/2010/main" val="285851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Searching for Data – Find Data </a:t>
            </a:r>
          </a:p>
        </p:txBody>
      </p:sp>
      <p:pic>
        <p:nvPicPr>
          <p:cNvPr id="14339" name="Content Placeholder 4" descr="This is the Find Data box in ICPSR with immigratoin filled in as the search term." title="Searching for Data -- Find Data"/>
          <p:cNvPicPr>
            <a:picLocks noGrp="1" noChangeAspect="1"/>
          </p:cNvPicPr>
          <p:nvPr>
            <p:ph idx="1"/>
          </p:nvPr>
        </p:nvPicPr>
        <p:blipFill>
          <a:blip r:embed="rId3"/>
          <a:srcRect/>
          <a:stretch>
            <a:fillRect/>
          </a:stretch>
        </p:blipFill>
        <p:spPr>
          <a:xfrm>
            <a:off x="1860550" y="1600200"/>
            <a:ext cx="5422900" cy="4525963"/>
          </a:xfrm>
        </p:spPr>
      </p:pic>
      <p:sp>
        <p:nvSpPr>
          <p:cNvPr id="143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5D790F-6529-42A6-80D7-A09C2232F0E7}" type="slidenum">
              <a:rPr lang="en-US" altLang="en-US" sz="1400" smtClean="0"/>
              <a:pPr eaLnBrk="1" hangingPunct="1">
                <a:spcBef>
                  <a:spcPct val="0"/>
                </a:spcBef>
                <a:buFontTx/>
                <a:buNone/>
              </a:pPr>
              <a:t>13</a:t>
            </a:fld>
            <a:endParaRPr lang="en-US" altLang="en-US" sz="1400" smtClean="0"/>
          </a:p>
        </p:txBody>
      </p:sp>
    </p:spTree>
    <p:extLst>
      <p:ext uri="{BB962C8B-B14F-4D97-AF65-F5344CB8AC3E}">
        <p14:creationId xmlns:p14="http://schemas.microsoft.com/office/powerpoint/2010/main" val="354499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Searching Tips</a:t>
            </a:r>
          </a:p>
        </p:txBody>
      </p:sp>
      <p:pic>
        <p:nvPicPr>
          <p:cNvPr id="15363" name="Content Placeholder 6" descr="These are search tips from ICPSR." title="Searching Tips"/>
          <p:cNvPicPr>
            <a:picLocks noGrp="1" noChangeAspect="1"/>
          </p:cNvPicPr>
          <p:nvPr>
            <p:ph idx="1"/>
          </p:nvPr>
        </p:nvPicPr>
        <p:blipFill>
          <a:blip r:embed="rId3"/>
          <a:srcRect/>
          <a:stretch>
            <a:fillRect/>
          </a:stretch>
        </p:blipFill>
        <p:spPr>
          <a:xfrm>
            <a:off x="2771775" y="2001838"/>
            <a:ext cx="3600450" cy="3724275"/>
          </a:xfrm>
        </p:spPr>
      </p:pic>
      <p:sp>
        <p:nvSpPr>
          <p:cNvPr id="153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B80830-A816-4B92-ABCB-448D2FF7AC19}" type="slidenum">
              <a:rPr lang="en-US" altLang="en-US" sz="1400" smtClean="0"/>
              <a:pPr eaLnBrk="1" hangingPunct="1">
                <a:spcBef>
                  <a:spcPct val="0"/>
                </a:spcBef>
                <a:buFontTx/>
                <a:buNone/>
              </a:pPr>
              <a:t>14</a:t>
            </a:fld>
            <a:endParaRPr lang="en-US" altLang="en-US" sz="1400" smtClean="0"/>
          </a:p>
        </p:txBody>
      </p:sp>
    </p:spTree>
    <p:extLst>
      <p:ext uri="{BB962C8B-B14F-4D97-AF65-F5344CB8AC3E}">
        <p14:creationId xmlns:p14="http://schemas.microsoft.com/office/powerpoint/2010/main" val="3636797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by Time Period</a:t>
            </a:r>
            <a:endParaRPr lang="en-US" dirty="0"/>
          </a:p>
        </p:txBody>
      </p:sp>
      <p:sp>
        <p:nvSpPr>
          <p:cNvPr id="3" name="Content Placeholder 2"/>
          <p:cNvSpPr>
            <a:spLocks noGrp="1"/>
          </p:cNvSpPr>
          <p:nvPr>
            <p:ph idx="1"/>
          </p:nvPr>
        </p:nvSpPr>
        <p:spPr/>
        <p:txBody>
          <a:bodyPr/>
          <a:lstStyle/>
          <a:p>
            <a:r>
              <a:rPr lang="en-US" dirty="0" smtClean="0"/>
              <a:t>When you have your search results, you can sort by time period by clicking “Sort by” and then selecting “Time Period”.</a:t>
            </a:r>
          </a:p>
          <a:p>
            <a:r>
              <a:rPr lang="en-US" dirty="0" smtClean="0"/>
              <a:t>Your search results will now be sorted by time period with the newest surveys first.</a:t>
            </a:r>
            <a:endParaRPr lang="en-US" dirty="0"/>
          </a:p>
        </p:txBody>
      </p:sp>
      <p:sp>
        <p:nvSpPr>
          <p:cNvPr id="4" name="Slide Number Placeholder 3"/>
          <p:cNvSpPr>
            <a:spLocks noGrp="1"/>
          </p:cNvSpPr>
          <p:nvPr>
            <p:ph type="sldNum" sz="quarter" idx="12"/>
          </p:nvPr>
        </p:nvSpPr>
        <p:spPr/>
        <p:txBody>
          <a:bodyPr/>
          <a:lstStyle/>
          <a:p>
            <a:fld id="{3611301C-CC03-4EDC-AD47-1884AF460C91}" type="slidenum">
              <a:rPr lang="en-US" smtClean="0"/>
              <a:t>15</a:t>
            </a:fld>
            <a:endParaRPr lang="en-US"/>
          </a:p>
        </p:txBody>
      </p:sp>
    </p:spTree>
    <p:extLst>
      <p:ext uri="{BB962C8B-B14F-4D97-AF65-F5344CB8AC3E}">
        <p14:creationId xmlns:p14="http://schemas.microsoft.com/office/powerpoint/2010/main" val="1002848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5" name="Content Placeholder 4" descr="This is an example of what your search results might look like when you search for the keyword &quot;immigration.&quot;" title="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0"/>
            <a:ext cx="7061554" cy="4830763"/>
          </a:xfrm>
        </p:spPr>
      </p:pic>
      <p:sp>
        <p:nvSpPr>
          <p:cNvPr id="4" name="Slide Number Placeholder 3"/>
          <p:cNvSpPr>
            <a:spLocks noGrp="1"/>
          </p:cNvSpPr>
          <p:nvPr>
            <p:ph type="sldNum" sz="quarter" idx="12"/>
          </p:nvPr>
        </p:nvSpPr>
        <p:spPr/>
        <p:txBody>
          <a:bodyPr/>
          <a:lstStyle/>
          <a:p>
            <a:fld id="{3611301C-CC03-4EDC-AD47-1884AF460C91}" type="slidenum">
              <a:rPr lang="en-US" smtClean="0"/>
              <a:t>16</a:t>
            </a:fld>
            <a:endParaRPr lang="en-US"/>
          </a:p>
        </p:txBody>
      </p:sp>
    </p:spTree>
    <p:extLst>
      <p:ext uri="{BB962C8B-B14F-4D97-AF65-F5344CB8AC3E}">
        <p14:creationId xmlns:p14="http://schemas.microsoft.com/office/powerpoint/2010/main" val="4224766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Set We’re Using</a:t>
            </a:r>
            <a:endParaRPr lang="en-US" dirty="0"/>
          </a:p>
        </p:txBody>
      </p:sp>
      <p:sp>
        <p:nvSpPr>
          <p:cNvPr id="3" name="Content Placeholder 2"/>
          <p:cNvSpPr>
            <a:spLocks noGrp="1"/>
          </p:cNvSpPr>
          <p:nvPr>
            <p:ph sz="half" idx="1"/>
          </p:nvPr>
        </p:nvSpPr>
        <p:spPr/>
        <p:txBody>
          <a:bodyPr>
            <a:normAutofit lnSpcReduction="10000"/>
          </a:bodyPr>
          <a:lstStyle/>
          <a:p>
            <a:r>
              <a:rPr lang="en-US" altLang="en-US" dirty="0"/>
              <a:t>We’re going to use ICPSR study number </a:t>
            </a:r>
            <a:r>
              <a:rPr lang="en-US" altLang="en-US" dirty="0" smtClean="0"/>
              <a:t>36198.  </a:t>
            </a:r>
            <a:r>
              <a:rPr lang="en-US" altLang="en-US" dirty="0"/>
              <a:t>If you know the study number you can search for it by number.  When you </a:t>
            </a:r>
            <a:r>
              <a:rPr lang="en-US" altLang="en-US" dirty="0" smtClean="0"/>
              <a:t>do, </a:t>
            </a:r>
            <a:r>
              <a:rPr lang="en-US" altLang="en-US" dirty="0"/>
              <a:t>the study </a:t>
            </a:r>
            <a:r>
              <a:rPr lang="en-US" altLang="en-US" dirty="0" smtClean="0"/>
              <a:t>36198 </a:t>
            </a:r>
            <a:r>
              <a:rPr lang="en-US" altLang="en-US" dirty="0"/>
              <a:t>should be near the top of the search results list and will be the study on the next slide.</a:t>
            </a:r>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17</a:t>
            </a:fld>
            <a:endParaRPr lang="en-US"/>
          </a:p>
        </p:txBody>
      </p:sp>
      <p:pic>
        <p:nvPicPr>
          <p:cNvPr id="9" name="Content Placeholder 8" descr="In this example we're using the ICPSR data set numbered 36198.  You can search for this data set by entering the identification number in the search box." title="Data Set We're Us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133600"/>
            <a:ext cx="4038600" cy="1219200"/>
          </a:xfrm>
        </p:spPr>
      </p:pic>
    </p:spTree>
    <p:extLst>
      <p:ext uri="{BB962C8B-B14F-4D97-AF65-F5344CB8AC3E}">
        <p14:creationId xmlns:p14="http://schemas.microsoft.com/office/powerpoint/2010/main" val="254645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Study We’re Going to Use</a:t>
            </a:r>
          </a:p>
        </p:txBody>
      </p:sp>
      <p:sp>
        <p:nvSpPr>
          <p:cNvPr id="1843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FE2A596-5D29-41D8-A4CC-F600C6852645}" type="slidenum">
              <a:rPr lang="en-US" altLang="en-US" sz="1400" smtClean="0"/>
              <a:pPr eaLnBrk="1" hangingPunct="1">
                <a:spcBef>
                  <a:spcPct val="0"/>
                </a:spcBef>
                <a:buFontTx/>
                <a:buNone/>
              </a:pPr>
              <a:t>18</a:t>
            </a:fld>
            <a:endParaRPr lang="en-US" altLang="en-US" sz="1400" smtClean="0"/>
          </a:p>
        </p:txBody>
      </p:sp>
      <p:pic>
        <p:nvPicPr>
          <p:cNvPr id="5" name="Content Placeholder 4" descr="We're going to use the CBS News Poll, May #1, 2014.  The ICPSR identification number for this survey is 36198." title="Study We're Going to Us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09328"/>
            <a:ext cx="7168662" cy="1157672"/>
          </a:xfrm>
        </p:spPr>
      </p:pic>
    </p:spTree>
    <p:extLst>
      <p:ext uri="{BB962C8B-B14F-4D97-AF65-F5344CB8AC3E}">
        <p14:creationId xmlns:p14="http://schemas.microsoft.com/office/powerpoint/2010/main" val="174461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Information about Study</a:t>
            </a:r>
            <a:endParaRPr lang="en-US" dirty="0"/>
          </a:p>
        </p:txBody>
      </p:sp>
      <p:sp>
        <p:nvSpPr>
          <p:cNvPr id="3" name="Content Placeholder 2"/>
          <p:cNvSpPr>
            <a:spLocks noGrp="1"/>
          </p:cNvSpPr>
          <p:nvPr>
            <p:ph sz="half" idx="1"/>
          </p:nvPr>
        </p:nvSpPr>
        <p:spPr>
          <a:xfrm>
            <a:off x="457200" y="1600201"/>
            <a:ext cx="2286000" cy="3200400"/>
          </a:xfrm>
        </p:spPr>
        <p:txBody>
          <a:bodyPr/>
          <a:lstStyle/>
          <a:p>
            <a:r>
              <a:rPr lang="en-US" altLang="en-US" dirty="0"/>
              <a:t>Double click on the study title to get more information about the study.</a:t>
            </a:r>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19</a:t>
            </a:fld>
            <a:endParaRPr lang="en-US"/>
          </a:p>
        </p:txBody>
      </p:sp>
      <p:pic>
        <p:nvPicPr>
          <p:cNvPr id="7" name="Content Placeholder 6" descr="This is part of the data abstract for the CBS News Poll." title="More Information About Stud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71800" y="1828800"/>
            <a:ext cx="5588000" cy="3505200"/>
          </a:xfrm>
        </p:spPr>
      </p:pic>
    </p:spTree>
    <p:extLst>
      <p:ext uri="{BB962C8B-B14F-4D97-AF65-F5344CB8AC3E}">
        <p14:creationId xmlns:p14="http://schemas.microsoft.com/office/powerpoint/2010/main" val="111293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sz="4000" smtClean="0"/>
              <a:t>Social Science Research and Instructional Council (SSRIC)</a:t>
            </a:r>
          </a:p>
        </p:txBody>
      </p:sp>
      <p:sp>
        <p:nvSpPr>
          <p:cNvPr id="3075" name="Rectangle 3"/>
          <p:cNvSpPr>
            <a:spLocks noGrp="1" noChangeArrowheads="1"/>
          </p:cNvSpPr>
          <p:nvPr>
            <p:ph type="body" idx="1"/>
          </p:nvPr>
        </p:nvSpPr>
        <p:spPr/>
        <p:txBody>
          <a:bodyPr>
            <a:normAutofit fontScale="85000" lnSpcReduction="20000"/>
          </a:bodyPr>
          <a:lstStyle/>
          <a:p>
            <a:pPr eaLnBrk="1" hangingPunct="1"/>
            <a:r>
              <a:rPr lang="en-US" altLang="en-US" sz="3300" dirty="0" smtClean="0"/>
              <a:t>Discipline council for the social sciences made up of representatives from each campus in the CSU.  List of campus representatives can be found at the </a:t>
            </a:r>
            <a:r>
              <a:rPr lang="en-US" altLang="en-US" sz="3300" dirty="0" smtClean="0">
                <a:hlinkClick r:id="rId3"/>
              </a:rPr>
              <a:t>SSRIC website by clicking on  "The Council" and then on “Contact Information“</a:t>
            </a:r>
            <a:r>
              <a:rPr lang="en-US" altLang="en-US" sz="3300" dirty="0" smtClean="0"/>
              <a:t>.</a:t>
            </a:r>
          </a:p>
          <a:p>
            <a:pPr eaLnBrk="1" hangingPunct="1"/>
            <a:r>
              <a:rPr lang="en-US" altLang="en-US" sz="3300" dirty="0" smtClean="0"/>
              <a:t>Promotes use of data analysis in research and teaching.</a:t>
            </a:r>
          </a:p>
          <a:p>
            <a:pPr eaLnBrk="1" hangingPunct="1"/>
            <a:r>
              <a:rPr lang="en-US" altLang="en-US" sz="3300" dirty="0" smtClean="0"/>
              <a:t>Provides an opportunity for students to present their research at the Social Science Student Symposium.</a:t>
            </a:r>
          </a:p>
          <a:p>
            <a:r>
              <a:rPr lang="en-US" altLang="en-US" sz="3300" dirty="0" smtClean="0"/>
              <a:t>Other information can be found by  going to the </a:t>
            </a:r>
            <a:r>
              <a:rPr lang="en-US" altLang="en-US" sz="3300" dirty="0" smtClean="0">
                <a:hlinkClick r:id="rId4"/>
              </a:rPr>
              <a:t>SSRIC website</a:t>
            </a:r>
            <a:r>
              <a:rPr lang="en-US" altLang="en-US" sz="3300" dirty="0" smtClean="0"/>
              <a:t>.</a:t>
            </a:r>
          </a:p>
          <a:p>
            <a:pPr eaLnBrk="1" hangingPunct="1"/>
            <a:endParaRPr lang="en-US" altLang="en-US" dirty="0" smtClean="0"/>
          </a:p>
        </p:txBody>
      </p:sp>
      <p:sp>
        <p:nvSpPr>
          <p:cNvPr id="30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34B648-0663-43DF-AFFB-79AD16446562}" type="slidenum">
              <a:rPr lang="en-US" altLang="en-US" sz="1400" smtClean="0"/>
              <a:pPr eaLnBrk="1" hangingPunct="1">
                <a:spcBef>
                  <a:spcPct val="0"/>
                </a:spcBef>
                <a:buFontTx/>
                <a:buNone/>
              </a:pPr>
              <a:t>2</a:t>
            </a:fld>
            <a:endParaRPr lang="en-US" altLang="en-US" sz="1400" dirty="0" smtClean="0"/>
          </a:p>
        </p:txBody>
      </p:sp>
    </p:spTree>
    <p:extLst>
      <p:ext uri="{BB962C8B-B14F-4D97-AF65-F5344CB8AC3E}">
        <p14:creationId xmlns:p14="http://schemas.microsoft.com/office/powerpoint/2010/main" val="3223962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Information about Variables</a:t>
            </a:r>
            <a:endParaRPr lang="en-US" dirty="0"/>
          </a:p>
        </p:txBody>
      </p:sp>
      <p:sp>
        <p:nvSpPr>
          <p:cNvPr id="3" name="Content Placeholder 2"/>
          <p:cNvSpPr>
            <a:spLocks noGrp="1"/>
          </p:cNvSpPr>
          <p:nvPr>
            <p:ph sz="half" idx="1"/>
          </p:nvPr>
        </p:nvSpPr>
        <p:spPr/>
        <p:txBody>
          <a:bodyPr/>
          <a:lstStyle/>
          <a:p>
            <a:r>
              <a:rPr lang="en-US" altLang="en-US" dirty="0"/>
              <a:t>Scroll down the study results until you see Variables.  Enter “immigration” into the box and click </a:t>
            </a:r>
            <a:r>
              <a:rPr lang="en-US" altLang="en-US" dirty="0" smtClean="0"/>
              <a:t>Go</a:t>
            </a:r>
            <a:r>
              <a:rPr lang="en-US" altLang="en-US" dirty="0"/>
              <a:t>.</a:t>
            </a:r>
          </a:p>
          <a:p>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20</a:t>
            </a:fld>
            <a:endParaRPr lang="en-US"/>
          </a:p>
        </p:txBody>
      </p:sp>
      <p:pic>
        <p:nvPicPr>
          <p:cNvPr id="7" name="Content Placeholder 6" descr="You can search the variables in the CBS News Poll for all variables that include the word &quot;immigration.&quot;" title="More Information About Variabl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981200"/>
            <a:ext cx="4264837" cy="1676400"/>
          </a:xfrm>
        </p:spPr>
      </p:pic>
    </p:spTree>
    <p:extLst>
      <p:ext uri="{BB962C8B-B14F-4D97-AF65-F5344CB8AC3E}">
        <p14:creationId xmlns:p14="http://schemas.microsoft.com/office/powerpoint/2010/main" val="2976221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IMM3PRT</a:t>
            </a:r>
            <a:endParaRPr lang="en-US" dirty="0"/>
          </a:p>
        </p:txBody>
      </p:sp>
      <p:sp>
        <p:nvSpPr>
          <p:cNvPr id="3" name="Content Placeholder 2"/>
          <p:cNvSpPr>
            <a:spLocks noGrp="1"/>
          </p:cNvSpPr>
          <p:nvPr>
            <p:ph sz="half" idx="1"/>
          </p:nvPr>
        </p:nvSpPr>
        <p:spPr>
          <a:xfrm>
            <a:off x="457200" y="1600200"/>
            <a:ext cx="2895600" cy="4525963"/>
          </a:xfrm>
        </p:spPr>
        <p:txBody>
          <a:bodyPr/>
          <a:lstStyle/>
          <a:p>
            <a:r>
              <a:rPr lang="en-US" altLang="en-US" dirty="0"/>
              <a:t>Double click on </a:t>
            </a:r>
            <a:r>
              <a:rPr lang="en-US" altLang="en-US" dirty="0" smtClean="0"/>
              <a:t>IMM3PRT </a:t>
            </a:r>
            <a:r>
              <a:rPr lang="en-US" altLang="en-US" dirty="0"/>
              <a:t>to see the frequency distribution for this variable.</a:t>
            </a:r>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21</a:t>
            </a:fld>
            <a:endParaRPr lang="en-US"/>
          </a:p>
        </p:txBody>
      </p:sp>
      <p:pic>
        <p:nvPicPr>
          <p:cNvPr id="7" name="Content Placeholder 6" descr="One of the variables in the CBS News Poll is the variable IMM3PRT.  The is the variable name assigned to the variable.  This is an example of what the search results will give you." title="IMM3P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00400" y="1905000"/>
            <a:ext cx="5586943" cy="2819400"/>
          </a:xfrm>
        </p:spPr>
      </p:pic>
    </p:spTree>
    <p:extLst>
      <p:ext uri="{BB962C8B-B14F-4D97-AF65-F5344CB8AC3E}">
        <p14:creationId xmlns:p14="http://schemas.microsoft.com/office/powerpoint/2010/main" val="3168415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Downloading a File from ICPSR</a:t>
            </a:r>
            <a:endParaRPr lang="en-US" dirty="0"/>
          </a:p>
        </p:txBody>
      </p:sp>
      <p:sp>
        <p:nvSpPr>
          <p:cNvPr id="3" name="Content Placeholder 2"/>
          <p:cNvSpPr>
            <a:spLocks noGrp="1"/>
          </p:cNvSpPr>
          <p:nvPr>
            <p:ph sz="half" idx="1"/>
          </p:nvPr>
        </p:nvSpPr>
        <p:spPr>
          <a:xfrm>
            <a:off x="457200" y="1600200"/>
            <a:ext cx="2590800" cy="4525963"/>
          </a:xfrm>
        </p:spPr>
        <p:txBody>
          <a:bodyPr/>
          <a:lstStyle/>
          <a:p>
            <a:r>
              <a:rPr lang="en-US" dirty="0"/>
              <a:t>Find the section in the study results that describes the data sets</a:t>
            </a:r>
            <a:r>
              <a:rPr lang="en-US" dirty="0" smtClean="0"/>
              <a:t>.</a:t>
            </a:r>
          </a:p>
          <a:p>
            <a:r>
              <a:rPr lang="en-US" dirty="0"/>
              <a:t>Click on whatever you want to download.</a:t>
            </a:r>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22</a:t>
            </a:fld>
            <a:endParaRPr lang="en-US"/>
          </a:p>
        </p:txBody>
      </p:sp>
      <p:pic>
        <p:nvPicPr>
          <p:cNvPr id="7" name="Content Placeholder 6" descr="This is part of the data abstract that shows you the different formats in which you can download the data.  In this PowerPoint we're going to download the data as a SPSS data file." title="Downloading a File from ICPS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48000" y="2057400"/>
            <a:ext cx="5612824" cy="2209799"/>
          </a:xfrm>
        </p:spPr>
      </p:pic>
    </p:spTree>
    <p:extLst>
      <p:ext uri="{BB962C8B-B14F-4D97-AF65-F5344CB8AC3E}">
        <p14:creationId xmlns:p14="http://schemas.microsoft.com/office/powerpoint/2010/main" val="317265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1143000"/>
          </a:xfrm>
        </p:spPr>
        <p:txBody>
          <a:bodyPr/>
          <a:lstStyle/>
          <a:p>
            <a:r>
              <a:rPr lang="en-US" altLang="en-US" smtClean="0"/>
              <a:t>Sign in to ICPSR</a:t>
            </a:r>
          </a:p>
        </p:txBody>
      </p:sp>
      <p:sp>
        <p:nvSpPr>
          <p:cNvPr id="2355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98F3415-B66F-43EC-B9DA-43ABC8E6866D}" type="slidenum">
              <a:rPr lang="en-US" altLang="en-US" sz="1400" smtClean="0"/>
              <a:pPr eaLnBrk="1" hangingPunct="1">
                <a:spcBef>
                  <a:spcPct val="0"/>
                </a:spcBef>
                <a:buFontTx/>
                <a:buNone/>
              </a:pPr>
              <a:t>23</a:t>
            </a:fld>
            <a:endParaRPr lang="en-US" altLang="en-US" sz="1400" smtClean="0"/>
          </a:p>
        </p:txBody>
      </p:sp>
      <p:pic>
        <p:nvPicPr>
          <p:cNvPr id="3" name="Content Placeholder 2" descr="This the page where you either log into ICPSR with your email address and the password you created for your account OR you create your account." title="Sign in to ICPS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5116" y="1600200"/>
            <a:ext cx="7533768" cy="4525963"/>
          </a:xfrm>
        </p:spPr>
      </p:pic>
    </p:spTree>
    <p:extLst>
      <p:ext uri="{BB962C8B-B14F-4D97-AF65-F5344CB8AC3E}">
        <p14:creationId xmlns:p14="http://schemas.microsoft.com/office/powerpoint/2010/main" val="861938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Creating a MyData Account</a:t>
            </a:r>
          </a:p>
        </p:txBody>
      </p:sp>
      <p:pic>
        <p:nvPicPr>
          <p:cNvPr id="21507" name="Content Placeholder 4" descr="This is the MyData Login screen.  If you don't have an account you would click on Create Account on the right under New User." title="Creating a MyData Account"/>
          <p:cNvPicPr>
            <a:picLocks noGrp="1" noChangeAspect="1"/>
          </p:cNvPicPr>
          <p:nvPr>
            <p:ph idx="1"/>
          </p:nvPr>
        </p:nvPicPr>
        <p:blipFill>
          <a:blip r:embed="rId3"/>
          <a:srcRect/>
          <a:stretch>
            <a:fillRect/>
          </a:stretch>
        </p:blipFill>
        <p:spPr>
          <a:xfrm>
            <a:off x="457200" y="2316163"/>
            <a:ext cx="8229600" cy="3094037"/>
          </a:xfrm>
        </p:spPr>
      </p:pic>
      <p:sp>
        <p:nvSpPr>
          <p:cNvPr id="245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97DE4EE-D22C-4E65-9E87-E4BA4255BA3B}" type="slidenum">
              <a:rPr lang="en-US" altLang="en-US" sz="1400" smtClean="0"/>
              <a:pPr eaLnBrk="1" hangingPunct="1">
                <a:spcBef>
                  <a:spcPct val="0"/>
                </a:spcBef>
                <a:buFontTx/>
                <a:buNone/>
              </a:pPr>
              <a:t>24</a:t>
            </a:fld>
            <a:endParaRPr lang="en-US" altLang="en-US" sz="1400" smtClean="0"/>
          </a:p>
        </p:txBody>
      </p:sp>
    </p:spTree>
    <p:extLst>
      <p:ext uri="{BB962C8B-B14F-4D97-AF65-F5344CB8AC3E}">
        <p14:creationId xmlns:p14="http://schemas.microsoft.com/office/powerpoint/2010/main" val="626652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mtClean="0"/>
              <a:t>Filling Out the New </a:t>
            </a:r>
            <a:br>
              <a:rPr lang="en-US" altLang="en-US" smtClean="0"/>
            </a:br>
            <a:r>
              <a:rPr lang="en-US" altLang="en-US" smtClean="0"/>
              <a:t>Account Form</a:t>
            </a:r>
          </a:p>
        </p:txBody>
      </p:sp>
      <p:pic>
        <p:nvPicPr>
          <p:cNvPr id="22531" name="Content Placeholder 4" descr="This is the form that you fill out to create a new MyData account." title="Filling Out the New Account Form"/>
          <p:cNvPicPr>
            <a:picLocks noGrp="1" noChangeAspect="1"/>
          </p:cNvPicPr>
          <p:nvPr>
            <p:ph idx="1"/>
          </p:nvPr>
        </p:nvPicPr>
        <p:blipFill>
          <a:blip r:embed="rId3"/>
          <a:srcRect/>
          <a:stretch>
            <a:fillRect/>
          </a:stretch>
        </p:blipFill>
        <p:spPr>
          <a:xfrm>
            <a:off x="1228725" y="1833563"/>
            <a:ext cx="6686550" cy="4057650"/>
          </a:xfrm>
        </p:spPr>
      </p:pic>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0AF921-9A58-44F5-9BA4-6E794DE131E8}" type="slidenum">
              <a:rPr lang="en-US" altLang="en-US" sz="1400" smtClean="0"/>
              <a:pPr eaLnBrk="1" hangingPunct="1">
                <a:spcBef>
                  <a:spcPct val="0"/>
                </a:spcBef>
                <a:buFontTx/>
                <a:buNone/>
              </a:pPr>
              <a:t>25</a:t>
            </a:fld>
            <a:endParaRPr lang="en-US" altLang="en-US" sz="1400" smtClean="0"/>
          </a:p>
        </p:txBody>
      </p:sp>
    </p:spTree>
    <p:extLst>
      <p:ext uri="{BB962C8B-B14F-4D97-AF65-F5344CB8AC3E}">
        <p14:creationId xmlns:p14="http://schemas.microsoft.com/office/powerpoint/2010/main" val="1314302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Downloading Box</a:t>
            </a:r>
          </a:p>
        </p:txBody>
      </p:sp>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5B1B1A-E3CF-4D3F-9AC2-C1BF9F93F7D5}" type="slidenum">
              <a:rPr lang="en-US" altLang="en-US" sz="1400" smtClean="0"/>
              <a:pPr eaLnBrk="1" hangingPunct="1">
                <a:spcBef>
                  <a:spcPct val="0"/>
                </a:spcBef>
                <a:buFontTx/>
                <a:buNone/>
              </a:pPr>
              <a:t>26</a:t>
            </a:fld>
            <a:endParaRPr lang="en-US" altLang="en-US" sz="1400" smtClean="0"/>
          </a:p>
        </p:txBody>
      </p:sp>
      <p:pic>
        <p:nvPicPr>
          <p:cNvPr id="3" name="Content Placeholder 2" descr="When you download a file you will select &quot;Save File&quot; to save the file." title="Downloading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676400"/>
            <a:ext cx="4964980" cy="3777456"/>
          </a:xfrm>
        </p:spPr>
      </p:pic>
    </p:spTree>
    <p:extLst>
      <p:ext uri="{BB962C8B-B14F-4D97-AF65-F5344CB8AC3E}">
        <p14:creationId xmlns:p14="http://schemas.microsoft.com/office/powerpoint/2010/main" val="3863344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Downloading Instructions</a:t>
            </a:r>
          </a:p>
        </p:txBody>
      </p:sp>
      <p:sp>
        <p:nvSpPr>
          <p:cNvPr id="27651" name="Content Placeholder 2"/>
          <p:cNvSpPr>
            <a:spLocks noGrp="1"/>
          </p:cNvSpPr>
          <p:nvPr>
            <p:ph idx="1"/>
          </p:nvPr>
        </p:nvSpPr>
        <p:spPr/>
        <p:txBody>
          <a:bodyPr/>
          <a:lstStyle/>
          <a:p>
            <a:r>
              <a:rPr lang="en-US" altLang="en-US" dirty="0" smtClean="0"/>
              <a:t>Select “Save File”.</a:t>
            </a:r>
          </a:p>
          <a:p>
            <a:r>
              <a:rPr lang="en-US" altLang="en-US" dirty="0" smtClean="0"/>
              <a:t>In </a:t>
            </a:r>
            <a:r>
              <a:rPr lang="en-US" altLang="en-US" dirty="0" smtClean="0"/>
              <a:t>Firefox, the </a:t>
            </a:r>
            <a:r>
              <a:rPr lang="en-US" altLang="en-US" dirty="0" smtClean="0"/>
              <a:t>file will be saved to your downloads folder.</a:t>
            </a:r>
          </a:p>
          <a:p>
            <a:r>
              <a:rPr lang="en-US" altLang="en-US" dirty="0" smtClean="0"/>
              <a:t>File will be saved as a zip file.</a:t>
            </a:r>
          </a:p>
          <a:p>
            <a:r>
              <a:rPr lang="en-US" altLang="en-US" dirty="0" smtClean="0"/>
              <a:t>Open the zip file.</a:t>
            </a:r>
          </a:p>
          <a:p>
            <a:r>
              <a:rPr lang="en-US" altLang="en-US" dirty="0" smtClean="0"/>
              <a:t>Keep opening folders until you see codebook.pdf, questionnaire.pdf and </a:t>
            </a:r>
            <a:r>
              <a:rPr lang="en-US" altLang="en-US" dirty="0" err="1" smtClean="0"/>
              <a:t>data.sav</a:t>
            </a:r>
            <a:r>
              <a:rPr lang="en-US" altLang="en-US" dirty="0" smtClean="0"/>
              <a:t>.  </a:t>
            </a:r>
          </a:p>
        </p:txBody>
      </p:sp>
      <p:sp>
        <p:nvSpPr>
          <p:cNvPr id="2765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4A48FE-A25A-4766-AF20-E696AE9B5EC0}" type="slidenum">
              <a:rPr lang="en-US" altLang="en-US" sz="1400" smtClean="0"/>
              <a:pPr eaLnBrk="1" hangingPunct="1">
                <a:spcBef>
                  <a:spcPct val="0"/>
                </a:spcBef>
                <a:buFontTx/>
                <a:buNone/>
              </a:pPr>
              <a:t>27</a:t>
            </a:fld>
            <a:endParaRPr lang="en-US" altLang="en-US" sz="1400" smtClean="0"/>
          </a:p>
        </p:txBody>
      </p:sp>
    </p:spTree>
    <p:extLst>
      <p:ext uri="{BB962C8B-B14F-4D97-AF65-F5344CB8AC3E}">
        <p14:creationId xmlns:p14="http://schemas.microsoft.com/office/powerpoint/2010/main" val="3869163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Opening the .sav File</a:t>
            </a:r>
          </a:p>
        </p:txBody>
      </p:sp>
      <p:sp>
        <p:nvSpPr>
          <p:cNvPr id="28675" name="Content Placeholder 2"/>
          <p:cNvSpPr>
            <a:spLocks noGrp="1"/>
          </p:cNvSpPr>
          <p:nvPr>
            <p:ph idx="1"/>
          </p:nvPr>
        </p:nvSpPr>
        <p:spPr/>
        <p:txBody>
          <a:bodyPr/>
          <a:lstStyle/>
          <a:p>
            <a:r>
              <a:rPr lang="en-US" altLang="en-US" smtClean="0"/>
              <a:t>You can move the zip file from the downloads folder to wherever you want to keep it on your hard drive.</a:t>
            </a:r>
          </a:p>
          <a:p>
            <a:r>
              <a:rPr lang="en-US" altLang="en-US" smtClean="0"/>
              <a:t>Open SPSS and then open the .sav file.</a:t>
            </a:r>
          </a:p>
        </p:txBody>
      </p:sp>
      <p:sp>
        <p:nvSpPr>
          <p:cNvPr id="2867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1E34BE-ED43-4EB5-8BD4-DD96A80ABC84}" type="slidenum">
              <a:rPr lang="en-US" altLang="en-US" sz="1400" smtClean="0"/>
              <a:pPr eaLnBrk="1" hangingPunct="1">
                <a:spcBef>
                  <a:spcPct val="0"/>
                </a:spcBef>
                <a:buFontTx/>
                <a:buNone/>
              </a:pPr>
              <a:t>28</a:t>
            </a:fld>
            <a:endParaRPr lang="en-US" altLang="en-US" sz="1400" smtClean="0"/>
          </a:p>
        </p:txBody>
      </p:sp>
    </p:spTree>
    <p:extLst>
      <p:ext uri="{BB962C8B-B14F-4D97-AF65-F5344CB8AC3E}">
        <p14:creationId xmlns:p14="http://schemas.microsoft.com/office/powerpoint/2010/main" val="4093700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smtClean="0"/>
              <a:t>Mini-codebook</a:t>
            </a:r>
            <a:br>
              <a:rPr lang="en-US" altLang="en-US" smtClean="0"/>
            </a:br>
            <a:r>
              <a:rPr lang="en-US" altLang="en-US" smtClean="0"/>
              <a:t>Utilities/Variables</a:t>
            </a:r>
          </a:p>
        </p:txBody>
      </p:sp>
      <p:sp>
        <p:nvSpPr>
          <p:cNvPr id="297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F5BA96-C9AC-49E3-B008-A9A1FDC59B74}" type="slidenum">
              <a:rPr lang="en-US" altLang="en-US" sz="1400" smtClean="0"/>
              <a:pPr eaLnBrk="1" hangingPunct="1">
                <a:spcBef>
                  <a:spcPct val="0"/>
                </a:spcBef>
                <a:buFontTx/>
                <a:buNone/>
              </a:pPr>
              <a:t>29</a:t>
            </a:fld>
            <a:endParaRPr lang="en-US" altLang="en-US" sz="1400" smtClean="0"/>
          </a:p>
        </p:txBody>
      </p:sp>
      <p:pic>
        <p:nvPicPr>
          <p:cNvPr id="3" name="Content Placeholder 2" descr="In SPSS you can click on &quot;Utilities&quot; in the menu bar at the top and then select the variable for which you want information.  This is an example of the information for the variable IMM3PRT." title="Mini-codebook -- Utilities/Variab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752600"/>
            <a:ext cx="6036149" cy="3901281"/>
          </a:xfrm>
        </p:spPr>
      </p:pic>
    </p:spTree>
    <p:extLst>
      <p:ext uri="{BB962C8B-B14F-4D97-AF65-F5344CB8AC3E}">
        <p14:creationId xmlns:p14="http://schemas.microsoft.com/office/powerpoint/2010/main" val="1726017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Social Science Data Bases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The SSRIC helps maintain and promote the use of the social science data bases in the CSU.</a:t>
            </a:r>
          </a:p>
          <a:p>
            <a:pPr eaLnBrk="1" hangingPunct="1">
              <a:lnSpc>
                <a:spcPct val="90000"/>
              </a:lnSpc>
            </a:pPr>
            <a:r>
              <a:rPr lang="en-US" altLang="en-US" smtClean="0"/>
              <a:t>Data bases include:</a:t>
            </a:r>
          </a:p>
          <a:p>
            <a:pPr lvl="1" eaLnBrk="1" hangingPunct="1">
              <a:lnSpc>
                <a:spcPct val="90000"/>
              </a:lnSpc>
            </a:pPr>
            <a:r>
              <a:rPr lang="en-US" altLang="en-US" smtClean="0"/>
              <a:t>Inter-university Consortium for Political and Social Research (ICPSR)</a:t>
            </a:r>
          </a:p>
          <a:p>
            <a:pPr lvl="1" eaLnBrk="1" hangingPunct="1">
              <a:lnSpc>
                <a:spcPct val="90000"/>
              </a:lnSpc>
            </a:pPr>
            <a:r>
              <a:rPr lang="en-US" altLang="en-US" smtClean="0"/>
              <a:t>The Field (California) Poll</a:t>
            </a:r>
          </a:p>
          <a:p>
            <a:pPr lvl="1" eaLnBrk="1" hangingPunct="1">
              <a:lnSpc>
                <a:spcPct val="90000"/>
              </a:lnSpc>
            </a:pPr>
            <a:r>
              <a:rPr lang="en-US" altLang="en-US" smtClean="0"/>
              <a:t>The Roper Center for Public Opinion Research</a:t>
            </a:r>
          </a:p>
        </p:txBody>
      </p:sp>
      <p:sp>
        <p:nvSpPr>
          <p:cNvPr id="410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17867E-417E-43C2-9906-F01B44FF723A}" type="slidenum">
              <a:rPr lang="en-US" altLang="en-US" sz="1400" smtClean="0"/>
              <a:pPr eaLnBrk="1" hangingPunct="1">
                <a:spcBef>
                  <a:spcPct val="0"/>
                </a:spcBef>
                <a:buFontTx/>
                <a:buNone/>
              </a:pPr>
              <a:t>3</a:t>
            </a:fld>
            <a:endParaRPr lang="en-US" altLang="en-US" sz="1400" smtClean="0"/>
          </a:p>
        </p:txBody>
      </p:sp>
    </p:spTree>
    <p:extLst>
      <p:ext uri="{BB962C8B-B14F-4D97-AF65-F5344CB8AC3E}">
        <p14:creationId xmlns:p14="http://schemas.microsoft.com/office/powerpoint/2010/main" val="2040171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smtClean="0"/>
              <a:t>Frequency Distribution for IMM3PRT</a:t>
            </a:r>
          </a:p>
        </p:txBody>
      </p:sp>
      <p:sp>
        <p:nvSpPr>
          <p:cNvPr id="307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D268565-DADD-4D7B-99A2-F3069642233E}" type="slidenum">
              <a:rPr lang="en-US" altLang="en-US" sz="1400" smtClean="0"/>
              <a:pPr eaLnBrk="1" hangingPunct="1">
                <a:spcBef>
                  <a:spcPct val="0"/>
                </a:spcBef>
                <a:buFontTx/>
                <a:buNone/>
              </a:pPr>
              <a:t>30</a:t>
            </a:fld>
            <a:endParaRPr lang="en-US" altLang="en-US" sz="1400" smtClean="0"/>
          </a:p>
        </p:txBody>
      </p:sp>
      <p:pic>
        <p:nvPicPr>
          <p:cNvPr id="4" name="Content Placeholder 3" descr="The is the frequency distribution from SPSS for the variable IMM3PRT." title="Frequency Distribution for IMM3P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676400"/>
            <a:ext cx="7020423" cy="3810000"/>
          </a:xfrm>
        </p:spPr>
      </p:pic>
    </p:spTree>
    <p:extLst>
      <p:ext uri="{BB962C8B-B14F-4D97-AF65-F5344CB8AC3E}">
        <p14:creationId xmlns:p14="http://schemas.microsoft.com/office/powerpoint/2010/main" val="3508331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Bar chart for IMM3PRT</a:t>
            </a:r>
          </a:p>
        </p:txBody>
      </p:sp>
      <p:sp>
        <p:nvSpPr>
          <p:cNvPr id="317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21E1BDA-F44F-4BB1-88BC-87736AB0601B}" type="slidenum">
              <a:rPr lang="en-US" altLang="en-US" sz="1400" smtClean="0"/>
              <a:pPr eaLnBrk="1" hangingPunct="1">
                <a:spcBef>
                  <a:spcPct val="0"/>
                </a:spcBef>
                <a:buFontTx/>
                <a:buNone/>
              </a:pPr>
              <a:t>31</a:t>
            </a:fld>
            <a:endParaRPr lang="en-US" altLang="en-US" sz="1400" smtClean="0"/>
          </a:p>
        </p:txBody>
      </p:sp>
      <p:pic>
        <p:nvPicPr>
          <p:cNvPr id="4" name="Content Placeholder 3" descr="This is the bar chart from SPSS for the variable IMM3PRT." title="Bar Chart for IMM3P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371600"/>
            <a:ext cx="6547311" cy="4995578"/>
          </a:xfrm>
        </p:spPr>
      </p:pic>
    </p:spTree>
    <p:extLst>
      <p:ext uri="{BB962C8B-B14F-4D97-AF65-F5344CB8AC3E}">
        <p14:creationId xmlns:p14="http://schemas.microsoft.com/office/powerpoint/2010/main" val="3183646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t>Crosstabs – Bivariate – for IMM3PRT by AGEA (see chapter 5 in text)</a:t>
            </a:r>
          </a:p>
        </p:txBody>
      </p:sp>
      <p:sp>
        <p:nvSpPr>
          <p:cNvPr id="3277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BBE693C-0D39-4B2D-8847-72F1D1623510}" type="slidenum">
              <a:rPr lang="en-US" altLang="en-US" sz="1400" smtClean="0"/>
              <a:pPr eaLnBrk="1" hangingPunct="1">
                <a:spcBef>
                  <a:spcPct val="0"/>
                </a:spcBef>
                <a:buFontTx/>
                <a:buNone/>
              </a:pPr>
              <a:t>32</a:t>
            </a:fld>
            <a:endParaRPr lang="en-US" altLang="en-US" sz="1400" smtClean="0"/>
          </a:p>
        </p:txBody>
      </p:sp>
      <p:pic>
        <p:nvPicPr>
          <p:cNvPr id="3" name="Content Placeholder 2" descr="The is the crosstabs dialog box in SPSS.  IMM3PRT is the dependent variable and is in the row.  AGEA is the independent variable and is in the column." title="Crosstabs -- Bivaria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1810544"/>
            <a:ext cx="4953000" cy="4105275"/>
          </a:xfrm>
        </p:spPr>
      </p:pic>
    </p:spTree>
    <p:extLst>
      <p:ext uri="{BB962C8B-B14F-4D97-AF65-F5344CB8AC3E}">
        <p14:creationId xmlns:p14="http://schemas.microsoft.com/office/powerpoint/2010/main" val="1867501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dirty="0" smtClean="0"/>
              <a:t>Cells Display Box for IMM3PRT </a:t>
            </a:r>
            <a:br>
              <a:rPr lang="en-US" altLang="en-US" dirty="0" smtClean="0"/>
            </a:br>
            <a:r>
              <a:rPr lang="en-US" altLang="en-US" dirty="0" smtClean="0"/>
              <a:t>by AGEA</a:t>
            </a:r>
          </a:p>
        </p:txBody>
      </p:sp>
      <p:pic>
        <p:nvPicPr>
          <p:cNvPr id="30723" name="Content Placeholder 4" descr="Thsi is the Corsstabs Cell Display box that you get by clicking on Cells in the Crosstabs box.  Observed Counts is the default.  In this example you also want to click on Column Percents to select it." title="Cell Display Box"/>
          <p:cNvPicPr>
            <a:picLocks noGrp="1" noChangeAspect="1"/>
          </p:cNvPicPr>
          <p:nvPr>
            <p:ph idx="1"/>
          </p:nvPr>
        </p:nvPicPr>
        <p:blipFill>
          <a:blip r:embed="rId3"/>
          <a:srcRect/>
          <a:stretch>
            <a:fillRect/>
          </a:stretch>
        </p:blipFill>
        <p:spPr>
          <a:xfrm>
            <a:off x="2209800" y="1447800"/>
            <a:ext cx="4800600" cy="4938654"/>
          </a:xfrm>
        </p:spPr>
      </p:pic>
      <p:sp>
        <p:nvSpPr>
          <p:cNvPr id="3379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3F34F9-06A6-4AA5-8E4F-47084A466C88}" type="slidenum">
              <a:rPr lang="en-US" altLang="en-US" sz="1400" smtClean="0"/>
              <a:pPr eaLnBrk="1" hangingPunct="1">
                <a:spcBef>
                  <a:spcPct val="0"/>
                </a:spcBef>
                <a:buFontTx/>
                <a:buNone/>
              </a:pPr>
              <a:t>33</a:t>
            </a:fld>
            <a:endParaRPr lang="en-US" altLang="en-US" sz="1400" smtClean="0"/>
          </a:p>
        </p:txBody>
      </p:sp>
    </p:spTree>
    <p:extLst>
      <p:ext uri="{BB962C8B-B14F-4D97-AF65-F5344CB8AC3E}">
        <p14:creationId xmlns:p14="http://schemas.microsoft.com/office/powerpoint/2010/main" val="1727828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dirty="0" smtClean="0"/>
              <a:t>Crosstabs Statistics Box for IMM3PRT</a:t>
            </a:r>
          </a:p>
        </p:txBody>
      </p:sp>
      <p:sp>
        <p:nvSpPr>
          <p:cNvPr id="348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B711E73-785A-4C07-8070-75FA7EE4C56A}" type="slidenum">
              <a:rPr lang="en-US" altLang="en-US" sz="1400" smtClean="0"/>
              <a:pPr eaLnBrk="1" hangingPunct="1">
                <a:spcBef>
                  <a:spcPct val="0"/>
                </a:spcBef>
                <a:buFontTx/>
                <a:buNone/>
              </a:pPr>
              <a:t>34</a:t>
            </a:fld>
            <a:endParaRPr lang="en-US" altLang="en-US" sz="1400" smtClean="0"/>
          </a:p>
        </p:txBody>
      </p:sp>
      <p:pic>
        <p:nvPicPr>
          <p:cNvPr id="3" name="Content Placeholder 2" descr="This is the crosstabs statistics dialog box.  We have selected Chi Square, Gamma, and Kendall's Tau c." title="Crosstabs Statistics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524000"/>
            <a:ext cx="3714750" cy="4161460"/>
          </a:xfrm>
        </p:spPr>
      </p:pic>
    </p:spTree>
    <p:extLst>
      <p:ext uri="{BB962C8B-B14F-4D97-AF65-F5344CB8AC3E}">
        <p14:creationId xmlns:p14="http://schemas.microsoft.com/office/powerpoint/2010/main" val="202891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dirty="0" smtClean="0"/>
              <a:t>Percentaged Crosstabs Table for IMM3PRT by AGEA</a:t>
            </a:r>
          </a:p>
        </p:txBody>
      </p:sp>
      <p:sp>
        <p:nvSpPr>
          <p:cNvPr id="358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18A429F-E43F-43E8-9055-DE0E15C8B472}" type="slidenum">
              <a:rPr lang="en-US" altLang="en-US" sz="1400" smtClean="0"/>
              <a:pPr eaLnBrk="1" hangingPunct="1">
                <a:spcBef>
                  <a:spcPct val="0"/>
                </a:spcBef>
                <a:buFontTx/>
                <a:buNone/>
              </a:pPr>
              <a:t>35</a:t>
            </a:fld>
            <a:endParaRPr lang="en-US" altLang="en-US" sz="1400" smtClean="0"/>
          </a:p>
        </p:txBody>
      </p:sp>
      <p:pic>
        <p:nvPicPr>
          <p:cNvPr id="4" name="Content Placeholder 3" descr="This is the crosstabs including column percents for IMM3PRT by AGEA." title="Percentaged Crosstabs Table for IMM3PRT by AGE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4084"/>
            <a:ext cx="8229600" cy="4058194"/>
          </a:xfrm>
        </p:spPr>
      </p:pic>
    </p:spTree>
    <p:extLst>
      <p:ext uri="{BB962C8B-B14F-4D97-AF65-F5344CB8AC3E}">
        <p14:creationId xmlns:p14="http://schemas.microsoft.com/office/powerpoint/2010/main" val="419820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Chi Square Table for IMM3PRT</a:t>
            </a:r>
          </a:p>
        </p:txBody>
      </p:sp>
      <p:sp>
        <p:nvSpPr>
          <p:cNvPr id="368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67DD080-9349-45A0-92A6-226AAC0C82B4}" type="slidenum">
              <a:rPr lang="en-US" altLang="en-US" sz="1400" smtClean="0"/>
              <a:pPr eaLnBrk="1" hangingPunct="1">
                <a:spcBef>
                  <a:spcPct val="0"/>
                </a:spcBef>
                <a:buFontTx/>
                <a:buNone/>
              </a:pPr>
              <a:t>36</a:t>
            </a:fld>
            <a:endParaRPr lang="en-US" altLang="en-US" sz="1400" smtClean="0"/>
          </a:p>
        </p:txBody>
      </p:sp>
      <p:pic>
        <p:nvPicPr>
          <p:cNvPr id="4" name="Content Placeholder 3" descr="This is the Chi Square table for IMM3PRT by AGEA." title="Chi Square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524000"/>
            <a:ext cx="6590568" cy="3886200"/>
          </a:xfrm>
        </p:spPr>
      </p:pic>
    </p:spTree>
    <p:extLst>
      <p:ext uri="{BB962C8B-B14F-4D97-AF65-F5344CB8AC3E}">
        <p14:creationId xmlns:p14="http://schemas.microsoft.com/office/powerpoint/2010/main" val="261002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smtClean="0"/>
              <a:t>Gamma and Kendall’s Tau c</a:t>
            </a:r>
            <a:br>
              <a:rPr lang="en-US" altLang="en-US" dirty="0" smtClean="0"/>
            </a:br>
            <a:r>
              <a:rPr lang="en-US" altLang="en-US" dirty="0" smtClean="0"/>
              <a:t>for IMM3PRT</a:t>
            </a:r>
          </a:p>
        </p:txBody>
      </p:sp>
      <p:sp>
        <p:nvSpPr>
          <p:cNvPr id="378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DC8343-DD2C-4CC9-8D55-6BE0B720A8BE}" type="slidenum">
              <a:rPr lang="en-US" altLang="en-US" sz="1400" smtClean="0"/>
              <a:pPr eaLnBrk="1" hangingPunct="1">
                <a:spcBef>
                  <a:spcPct val="0"/>
                </a:spcBef>
                <a:buFontTx/>
                <a:buNone/>
              </a:pPr>
              <a:t>37</a:t>
            </a:fld>
            <a:endParaRPr lang="en-US" altLang="en-US" sz="1400" smtClean="0"/>
          </a:p>
        </p:txBody>
      </p:sp>
      <p:pic>
        <p:nvPicPr>
          <p:cNvPr id="4" name="Content Placeholder 3" descr="This in the SPSS table for two measures of association -- Gamma and Kendall's Tau c -- for IMM3PRT by AGEA." title="Gamma and Kendall's Tau 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357329" cy="3124200"/>
          </a:xfrm>
        </p:spPr>
      </p:pic>
    </p:spTree>
    <p:extLst>
      <p:ext uri="{BB962C8B-B14F-4D97-AF65-F5344CB8AC3E}">
        <p14:creationId xmlns:p14="http://schemas.microsoft.com/office/powerpoint/2010/main" val="2348250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Crosstabs –Another Example </a:t>
            </a:r>
          </a:p>
        </p:txBody>
      </p:sp>
      <p:sp>
        <p:nvSpPr>
          <p:cNvPr id="38915" name="Content Placeholder 2"/>
          <p:cNvSpPr>
            <a:spLocks noGrp="1"/>
          </p:cNvSpPr>
          <p:nvPr>
            <p:ph idx="1"/>
          </p:nvPr>
        </p:nvSpPr>
        <p:spPr/>
        <p:txBody>
          <a:bodyPr/>
          <a:lstStyle/>
          <a:p>
            <a:r>
              <a:rPr lang="en-US" altLang="en-US" dirty="0" smtClean="0"/>
              <a:t>Now let’s run a table with INCN5 (family income) as our independent variable and IMM3PRT as our dependent variable. </a:t>
            </a:r>
          </a:p>
        </p:txBody>
      </p:sp>
      <p:sp>
        <p:nvSpPr>
          <p:cNvPr id="389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3533204-603B-4A25-823E-52C9F334EA56}" type="slidenum">
              <a:rPr lang="en-US" altLang="en-US" sz="1400" smtClean="0"/>
              <a:pPr eaLnBrk="1" hangingPunct="1">
                <a:spcBef>
                  <a:spcPct val="0"/>
                </a:spcBef>
                <a:buFontTx/>
                <a:buNone/>
              </a:pPr>
              <a:t>38</a:t>
            </a:fld>
            <a:endParaRPr lang="en-US" altLang="en-US" sz="1400" smtClean="0"/>
          </a:p>
        </p:txBody>
      </p:sp>
    </p:spTree>
    <p:extLst>
      <p:ext uri="{BB962C8B-B14F-4D97-AF65-F5344CB8AC3E}">
        <p14:creationId xmlns:p14="http://schemas.microsoft.com/office/powerpoint/2010/main" val="3589323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descr="Thsi is the percntaged crosstabs table for USR and Q28 that you requested from SPSS." title="Percentaged Crosstabs Table for USR and Q28"/>
          <p:cNvSpPr>
            <a:spLocks noGrp="1"/>
          </p:cNvSpPr>
          <p:nvPr>
            <p:ph type="title"/>
          </p:nvPr>
        </p:nvSpPr>
        <p:spPr/>
        <p:txBody>
          <a:bodyPr>
            <a:normAutofit fontScale="90000"/>
          </a:bodyPr>
          <a:lstStyle/>
          <a:p>
            <a:pPr>
              <a:defRPr/>
            </a:pPr>
            <a:r>
              <a:rPr lang="en-US" altLang="en-US" dirty="0" smtClean="0"/>
              <a:t>Percentaged Crosstabs Table for IMM3PRT by INCN5</a:t>
            </a:r>
          </a:p>
        </p:txBody>
      </p:sp>
      <p:sp>
        <p:nvSpPr>
          <p:cNvPr id="399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8D41B36-0AD3-42A8-BFF2-62B6889D2450}" type="slidenum">
              <a:rPr lang="en-US" altLang="en-US" sz="1400" smtClean="0"/>
              <a:pPr eaLnBrk="1" hangingPunct="1">
                <a:spcBef>
                  <a:spcPct val="0"/>
                </a:spcBef>
                <a:buFontTx/>
                <a:buNone/>
              </a:pPr>
              <a:t>39</a:t>
            </a:fld>
            <a:endParaRPr lang="en-US" altLang="en-US" sz="1400" smtClean="0"/>
          </a:p>
        </p:txBody>
      </p:sp>
      <p:pic>
        <p:nvPicPr>
          <p:cNvPr id="4" name="Content Placeholder 3" descr="This is the crosstabs table with column percents and the Chi Square table for IMM3PRT by INCN5." title="Percentaged Cross Table for IMM3PRT by INCN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458"/>
            <a:ext cx="8229600" cy="4487446"/>
          </a:xfrm>
        </p:spPr>
      </p:pic>
    </p:spTree>
    <p:extLst>
      <p:ext uri="{BB962C8B-B14F-4D97-AF65-F5344CB8AC3E}">
        <p14:creationId xmlns:p14="http://schemas.microsoft.com/office/powerpoint/2010/main" val="60981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en-US" sz="4000" smtClean="0"/>
              <a:t>Agenda for the Intermediate</a:t>
            </a:r>
            <a:br>
              <a:rPr lang="en-US" altLang="en-US" sz="4000" smtClean="0"/>
            </a:br>
            <a:r>
              <a:rPr lang="en-US" altLang="en-US" sz="4000" smtClean="0"/>
              <a:t>SPSS Workshop</a:t>
            </a:r>
          </a:p>
        </p:txBody>
      </p:sp>
      <p:sp>
        <p:nvSpPr>
          <p:cNvPr id="5123" name="Rectangle 3"/>
          <p:cNvSpPr>
            <a:spLocks noGrp="1" noChangeArrowheads="1"/>
          </p:cNvSpPr>
          <p:nvPr>
            <p:ph type="body" idx="1"/>
          </p:nvPr>
        </p:nvSpPr>
        <p:spPr/>
        <p:txBody>
          <a:bodyPr/>
          <a:lstStyle/>
          <a:p>
            <a:pPr>
              <a:lnSpc>
                <a:spcPct val="80000"/>
              </a:lnSpc>
            </a:pPr>
            <a:r>
              <a:rPr lang="en-US" altLang="en-US" sz="2800" smtClean="0"/>
              <a:t>Cross tabulations</a:t>
            </a:r>
          </a:p>
          <a:p>
            <a:pPr lvl="1">
              <a:lnSpc>
                <a:spcPct val="80000"/>
              </a:lnSpc>
            </a:pPr>
            <a:r>
              <a:rPr lang="en-US" altLang="en-US" sz="2400" smtClean="0"/>
              <a:t>Bivariate</a:t>
            </a:r>
          </a:p>
          <a:p>
            <a:pPr lvl="1">
              <a:lnSpc>
                <a:spcPct val="80000"/>
              </a:lnSpc>
            </a:pPr>
            <a:r>
              <a:rPr lang="en-US" altLang="en-US" sz="2400" smtClean="0"/>
              <a:t>Multivariate</a:t>
            </a:r>
          </a:p>
          <a:p>
            <a:pPr>
              <a:lnSpc>
                <a:spcPct val="80000"/>
              </a:lnSpc>
            </a:pPr>
            <a:r>
              <a:rPr lang="en-US" altLang="en-US" sz="2800" smtClean="0"/>
              <a:t>Comparing means</a:t>
            </a:r>
          </a:p>
          <a:p>
            <a:pPr lvl="1">
              <a:lnSpc>
                <a:spcPct val="80000"/>
              </a:lnSpc>
            </a:pPr>
            <a:r>
              <a:rPr lang="en-US" altLang="en-US" sz="2400" smtClean="0"/>
              <a:t>Independent sample t test</a:t>
            </a:r>
          </a:p>
          <a:p>
            <a:pPr lvl="1">
              <a:lnSpc>
                <a:spcPct val="80000"/>
              </a:lnSpc>
            </a:pPr>
            <a:r>
              <a:rPr lang="en-US" altLang="en-US" sz="2400" smtClean="0"/>
              <a:t>Paired-sample t test</a:t>
            </a:r>
          </a:p>
          <a:p>
            <a:pPr lvl="1">
              <a:lnSpc>
                <a:spcPct val="80000"/>
              </a:lnSpc>
            </a:pPr>
            <a:r>
              <a:rPr lang="en-US" altLang="en-US" sz="2400" smtClean="0"/>
              <a:t>One-way analysis of variance</a:t>
            </a:r>
          </a:p>
          <a:p>
            <a:pPr>
              <a:lnSpc>
                <a:spcPct val="80000"/>
              </a:lnSpc>
            </a:pPr>
            <a:r>
              <a:rPr lang="en-US" altLang="en-US" sz="2800" smtClean="0"/>
              <a:t>Regression and correlation</a:t>
            </a:r>
          </a:p>
          <a:p>
            <a:pPr lvl="1">
              <a:lnSpc>
                <a:spcPct val="80000"/>
              </a:lnSpc>
            </a:pPr>
            <a:r>
              <a:rPr lang="en-US" altLang="en-US" sz="2400" smtClean="0"/>
              <a:t>Bivariate</a:t>
            </a:r>
          </a:p>
          <a:p>
            <a:pPr lvl="1">
              <a:lnSpc>
                <a:spcPct val="80000"/>
              </a:lnSpc>
            </a:pPr>
            <a:r>
              <a:rPr lang="en-US" altLang="en-US" sz="2400" smtClean="0"/>
              <a:t>Multivariate</a:t>
            </a:r>
          </a:p>
          <a:p>
            <a:pPr>
              <a:lnSpc>
                <a:spcPct val="80000"/>
              </a:lnSpc>
            </a:pPr>
            <a:r>
              <a:rPr lang="en-US" altLang="en-US" sz="2800" smtClean="0"/>
              <a:t>Graphs/Charts</a:t>
            </a:r>
          </a:p>
          <a:p>
            <a:pPr lvl="1" eaLnBrk="1" hangingPunct="1">
              <a:lnSpc>
                <a:spcPct val="80000"/>
              </a:lnSpc>
            </a:pPr>
            <a:endParaRPr lang="en-US" altLang="en-US" sz="2200" smtClean="0"/>
          </a:p>
        </p:txBody>
      </p:sp>
      <p:sp>
        <p:nvSpPr>
          <p:cNvPr id="512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849CDC-DF46-42DD-A137-A13728D670FA}" type="slidenum">
              <a:rPr lang="en-US" altLang="en-US" sz="1400" smtClean="0"/>
              <a:pPr eaLnBrk="1" hangingPunct="1">
                <a:spcBef>
                  <a:spcPct val="0"/>
                </a:spcBef>
                <a:buFontTx/>
                <a:buNone/>
              </a:pPr>
              <a:t>4</a:t>
            </a:fld>
            <a:endParaRPr lang="en-US" altLang="en-US" sz="1400" smtClean="0"/>
          </a:p>
        </p:txBody>
      </p:sp>
    </p:spTree>
    <p:extLst>
      <p:ext uri="{BB962C8B-B14F-4D97-AF65-F5344CB8AC3E}">
        <p14:creationId xmlns:p14="http://schemas.microsoft.com/office/powerpoint/2010/main" val="1542857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Exercises for Crosstabs -- Bivariate</a:t>
            </a:r>
          </a:p>
        </p:txBody>
      </p:sp>
      <p:sp>
        <p:nvSpPr>
          <p:cNvPr id="36867" name="Content Placeholder 2"/>
          <p:cNvSpPr>
            <a:spLocks noGrp="1"/>
          </p:cNvSpPr>
          <p:nvPr>
            <p:ph idx="1"/>
          </p:nvPr>
        </p:nvSpPr>
        <p:spPr/>
        <p:txBody>
          <a:bodyPr/>
          <a:lstStyle/>
          <a:p>
            <a:pPr>
              <a:defRPr/>
            </a:pPr>
            <a:r>
              <a:rPr lang="en-US" sz="2400" dirty="0" smtClean="0"/>
              <a:t>Now you try some two-variable crosstabs with IMM3PRT as your dependent variable and some other independent variables such as:</a:t>
            </a:r>
          </a:p>
          <a:p>
            <a:pPr lvl="1">
              <a:defRPr/>
            </a:pPr>
            <a:r>
              <a:rPr lang="en-US" sz="2400" dirty="0" smtClean="0"/>
              <a:t>Region of country – CBSR</a:t>
            </a:r>
          </a:p>
          <a:p>
            <a:pPr lvl="1">
              <a:defRPr/>
            </a:pPr>
            <a:r>
              <a:rPr lang="en-US" sz="2400" dirty="0" smtClean="0"/>
              <a:t>Hispanic origin or descent – HISP</a:t>
            </a:r>
          </a:p>
          <a:p>
            <a:pPr lvl="1">
              <a:defRPr/>
            </a:pPr>
            <a:r>
              <a:rPr lang="en-US" sz="2400" dirty="0" smtClean="0"/>
              <a:t>Political party – PRTY </a:t>
            </a:r>
          </a:p>
          <a:p>
            <a:pPr lvl="1">
              <a:defRPr/>
            </a:pPr>
            <a:r>
              <a:rPr lang="en-US" sz="2400" dirty="0" smtClean="0"/>
              <a:t>Political views – PPHL</a:t>
            </a:r>
          </a:p>
          <a:p>
            <a:pPr lvl="1">
              <a:defRPr/>
            </a:pPr>
            <a:r>
              <a:rPr lang="en-US" sz="2400" dirty="0" smtClean="0"/>
              <a:t>Sex </a:t>
            </a:r>
            <a:r>
              <a:rPr lang="en-US" sz="2400" dirty="0" smtClean="0"/>
              <a:t>– SEX</a:t>
            </a:r>
          </a:p>
          <a:p>
            <a:pPr marL="457200" lvl="1" indent="0">
              <a:buFontTx/>
              <a:buNone/>
              <a:defRPr/>
            </a:pPr>
            <a:endParaRPr lang="en-US" dirty="0" smtClean="0"/>
          </a:p>
        </p:txBody>
      </p:sp>
      <p:sp>
        <p:nvSpPr>
          <p:cNvPr id="409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8E0A210-7614-49C1-A895-85D9F71337B5}" type="slidenum">
              <a:rPr lang="en-US" altLang="en-US" sz="1400" smtClean="0"/>
              <a:pPr eaLnBrk="1" hangingPunct="1">
                <a:spcBef>
                  <a:spcPct val="0"/>
                </a:spcBef>
                <a:buFontTx/>
                <a:buNone/>
              </a:pPr>
              <a:t>40</a:t>
            </a:fld>
            <a:endParaRPr lang="en-US" altLang="en-US" sz="1400" smtClean="0"/>
          </a:p>
        </p:txBody>
      </p:sp>
    </p:spTree>
    <p:extLst>
      <p:ext uri="{BB962C8B-B14F-4D97-AF65-F5344CB8AC3E}">
        <p14:creationId xmlns:p14="http://schemas.microsoft.com/office/powerpoint/2010/main" val="1289311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Crosstabs -- Multivariate</a:t>
            </a:r>
          </a:p>
        </p:txBody>
      </p:sp>
      <p:sp>
        <p:nvSpPr>
          <p:cNvPr id="41987" name="Content Placeholder 2"/>
          <p:cNvSpPr>
            <a:spLocks noGrp="1"/>
          </p:cNvSpPr>
          <p:nvPr>
            <p:ph idx="1"/>
          </p:nvPr>
        </p:nvSpPr>
        <p:spPr/>
        <p:txBody>
          <a:bodyPr/>
          <a:lstStyle/>
          <a:p>
            <a:r>
              <a:rPr lang="en-US" altLang="en-US" dirty="0" smtClean="0"/>
              <a:t>Let’s run a three- variable table</a:t>
            </a:r>
          </a:p>
          <a:p>
            <a:pPr lvl="1"/>
            <a:r>
              <a:rPr lang="en-US" altLang="en-US" dirty="0" smtClean="0"/>
              <a:t>Dependent variable – IMM3PRT</a:t>
            </a:r>
          </a:p>
          <a:p>
            <a:pPr lvl="1"/>
            <a:r>
              <a:rPr lang="en-US" altLang="en-US" dirty="0" smtClean="0"/>
              <a:t>Independent variable– AGE4</a:t>
            </a:r>
          </a:p>
          <a:p>
            <a:pPr lvl="1"/>
            <a:r>
              <a:rPr lang="en-US" altLang="en-US" dirty="0" smtClean="0"/>
              <a:t>Control variable – sex – SEX </a:t>
            </a:r>
          </a:p>
        </p:txBody>
      </p:sp>
      <p:sp>
        <p:nvSpPr>
          <p:cNvPr id="4198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3BDBB8A-1239-493C-A519-BD6AF1D45E4B}" type="slidenum">
              <a:rPr lang="en-US" altLang="en-US" sz="1400" smtClean="0"/>
              <a:pPr eaLnBrk="1" hangingPunct="1">
                <a:spcBef>
                  <a:spcPct val="0"/>
                </a:spcBef>
                <a:buFontTx/>
                <a:buNone/>
              </a:pPr>
              <a:t>41</a:t>
            </a:fld>
            <a:endParaRPr lang="en-US" altLang="en-US" sz="1400" smtClean="0"/>
          </a:p>
        </p:txBody>
      </p:sp>
    </p:spTree>
    <p:extLst>
      <p:ext uri="{BB962C8B-B14F-4D97-AF65-F5344CB8AC3E}">
        <p14:creationId xmlns:p14="http://schemas.microsoft.com/office/powerpoint/2010/main" val="1601398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Crosstabs</a:t>
            </a:r>
            <a:br>
              <a:rPr lang="en-US" dirty="0" smtClean="0"/>
            </a:br>
            <a:r>
              <a:rPr lang="en-US" dirty="0" smtClean="0"/>
              <a:t>IMM3PRT by AGEA by SEX</a:t>
            </a:r>
            <a:endParaRPr lang="en-US" dirty="0"/>
          </a:p>
        </p:txBody>
      </p:sp>
      <p:pic>
        <p:nvPicPr>
          <p:cNvPr id="5" name="Content Placeholder 4" descr="This is the crosstabs with column percents for IMM3PRT by AGEA  controlling for SEX." title="Crosstabs IMM3PRT by AGEA by SE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7010400" cy="4525963"/>
          </a:xfrm>
        </p:spPr>
      </p:pic>
      <p:sp>
        <p:nvSpPr>
          <p:cNvPr id="4" name="Slide Number Placeholder 3"/>
          <p:cNvSpPr>
            <a:spLocks noGrp="1"/>
          </p:cNvSpPr>
          <p:nvPr>
            <p:ph type="sldNum" sz="quarter" idx="12"/>
          </p:nvPr>
        </p:nvSpPr>
        <p:spPr/>
        <p:txBody>
          <a:bodyPr/>
          <a:lstStyle/>
          <a:p>
            <a:fld id="{3611301C-CC03-4EDC-AD47-1884AF460C91}" type="slidenum">
              <a:rPr lang="en-US" smtClean="0"/>
              <a:t>42</a:t>
            </a:fld>
            <a:endParaRPr lang="en-US"/>
          </a:p>
        </p:txBody>
      </p:sp>
    </p:spTree>
    <p:extLst>
      <p:ext uri="{BB962C8B-B14F-4D97-AF65-F5344CB8AC3E}">
        <p14:creationId xmlns:p14="http://schemas.microsoft.com/office/powerpoint/2010/main" val="1324131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 Square Table for </a:t>
            </a:r>
            <a:br>
              <a:rPr lang="en-US" dirty="0" smtClean="0"/>
            </a:br>
            <a:r>
              <a:rPr lang="en-US" dirty="0" smtClean="0"/>
              <a:t>IMM3PRT by AGEA by SEX</a:t>
            </a:r>
            <a:endParaRPr lang="en-US" dirty="0"/>
          </a:p>
        </p:txBody>
      </p:sp>
      <p:pic>
        <p:nvPicPr>
          <p:cNvPr id="5" name="Content Placeholder 4" descr="This is the Chi Square Table for IMM3PRT by AGEA controlling for SEX." title="Chi Square Tab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715294"/>
            <a:ext cx="5943600" cy="4295775"/>
          </a:xfrm>
        </p:spPr>
      </p:pic>
      <p:sp>
        <p:nvSpPr>
          <p:cNvPr id="4" name="Slide Number Placeholder 3"/>
          <p:cNvSpPr>
            <a:spLocks noGrp="1"/>
          </p:cNvSpPr>
          <p:nvPr>
            <p:ph type="sldNum" sz="quarter" idx="12"/>
          </p:nvPr>
        </p:nvSpPr>
        <p:spPr/>
        <p:txBody>
          <a:bodyPr/>
          <a:lstStyle/>
          <a:p>
            <a:fld id="{3611301C-CC03-4EDC-AD47-1884AF460C91}" type="slidenum">
              <a:rPr lang="en-US" smtClean="0"/>
              <a:t>43</a:t>
            </a:fld>
            <a:endParaRPr lang="en-US"/>
          </a:p>
        </p:txBody>
      </p:sp>
    </p:spTree>
    <p:extLst>
      <p:ext uri="{BB962C8B-B14F-4D97-AF65-F5344CB8AC3E}">
        <p14:creationId xmlns:p14="http://schemas.microsoft.com/office/powerpoint/2010/main" val="3023436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en-US" sz="4000" smtClean="0"/>
              <a:t>Ways to Compare Means</a:t>
            </a:r>
            <a:br>
              <a:rPr lang="en-US" altLang="en-US" sz="4000" smtClean="0"/>
            </a:br>
            <a:r>
              <a:rPr lang="en-US" altLang="en-US" sz="4000" smtClean="0"/>
              <a:t>(see ch. 6 in text)</a:t>
            </a:r>
          </a:p>
        </p:txBody>
      </p:sp>
      <p:sp>
        <p:nvSpPr>
          <p:cNvPr id="49155" name="Rectangle 3"/>
          <p:cNvSpPr>
            <a:spLocks noGrp="1" noChangeArrowheads="1"/>
          </p:cNvSpPr>
          <p:nvPr>
            <p:ph type="body" idx="1"/>
          </p:nvPr>
        </p:nvSpPr>
        <p:spPr/>
        <p:txBody>
          <a:bodyPr>
            <a:normAutofit fontScale="92500"/>
          </a:bodyPr>
          <a:lstStyle/>
          <a:p>
            <a:r>
              <a:rPr lang="en-US" altLang="en-US" sz="2800" dirty="0" smtClean="0"/>
              <a:t>Independent-sample t test</a:t>
            </a:r>
          </a:p>
          <a:p>
            <a:r>
              <a:rPr lang="en-US" altLang="en-US" sz="2800" dirty="0" smtClean="0"/>
              <a:t>Paired-sample t test</a:t>
            </a:r>
          </a:p>
          <a:p>
            <a:r>
              <a:rPr lang="en-US" altLang="en-US" sz="2800" dirty="0" smtClean="0"/>
              <a:t>One-way analysis of variance</a:t>
            </a:r>
          </a:p>
          <a:p>
            <a:r>
              <a:rPr lang="en-US" altLang="en-US" sz="2800" dirty="0" smtClean="0"/>
              <a:t>For this part of the workshop, we’re going to switch to the 2014 General Social Survey (GSS) and use a subset that I created for my classes called GSS14A.sav.  You’re welcome to use this subset for your own use.  </a:t>
            </a:r>
          </a:p>
          <a:p>
            <a:r>
              <a:rPr lang="en-US" altLang="en-US" sz="2800" dirty="0" smtClean="0"/>
              <a:t>There is also a subset for the 2012 GSS called GSS12A.sav which can be downloaded from the web page for the Version 22 edition of the online SPSS book.</a:t>
            </a:r>
          </a:p>
          <a:p>
            <a:endParaRPr lang="en-US" altLang="en-US" dirty="0" smtClean="0"/>
          </a:p>
        </p:txBody>
      </p:sp>
      <p:sp>
        <p:nvSpPr>
          <p:cNvPr id="4915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71C2CA-7472-40A5-907F-6860017FEBC6}" type="slidenum">
              <a:rPr lang="en-US" altLang="en-US" sz="1400" smtClean="0"/>
              <a:pPr eaLnBrk="1" hangingPunct="1">
                <a:spcBef>
                  <a:spcPct val="0"/>
                </a:spcBef>
                <a:buFontTx/>
                <a:buNone/>
              </a:pPr>
              <a:t>44</a:t>
            </a:fld>
            <a:endParaRPr lang="en-US" altLang="en-US" sz="1400" smtClean="0"/>
          </a:p>
        </p:txBody>
      </p:sp>
    </p:spTree>
    <p:extLst>
      <p:ext uri="{BB962C8B-B14F-4D97-AF65-F5344CB8AC3E}">
        <p14:creationId xmlns:p14="http://schemas.microsoft.com/office/powerpoint/2010/main" val="1110889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smtClean="0"/>
              <a:t>Comparing Means</a:t>
            </a:r>
          </a:p>
        </p:txBody>
      </p:sp>
      <p:sp>
        <p:nvSpPr>
          <p:cNvPr id="50179" name="Rectangle 3"/>
          <p:cNvSpPr>
            <a:spLocks noGrp="1" noChangeArrowheads="1"/>
          </p:cNvSpPr>
          <p:nvPr>
            <p:ph type="body" idx="1"/>
          </p:nvPr>
        </p:nvSpPr>
        <p:spPr/>
        <p:txBody>
          <a:bodyPr/>
          <a:lstStyle/>
          <a:p>
            <a:r>
              <a:rPr lang="en-US" altLang="en-US" dirty="0" smtClean="0"/>
              <a:t>Click on Analyze/Compare Means and then on </a:t>
            </a:r>
            <a:r>
              <a:rPr lang="en-US" altLang="en-US" dirty="0" smtClean="0"/>
              <a:t>“Means”.</a:t>
            </a:r>
            <a:endParaRPr lang="en-US" altLang="en-US" dirty="0" smtClean="0"/>
          </a:p>
          <a:p>
            <a:r>
              <a:rPr lang="en-US" altLang="en-US" dirty="0" smtClean="0"/>
              <a:t>Move AGEKDBRN into the “Dependent List”.</a:t>
            </a:r>
          </a:p>
          <a:p>
            <a:r>
              <a:rPr lang="en-US" altLang="en-US" dirty="0" smtClean="0"/>
              <a:t>Move SEX into the “Independent List”</a:t>
            </a:r>
          </a:p>
          <a:p>
            <a:r>
              <a:rPr lang="en-US" altLang="en-US" dirty="0" smtClean="0"/>
              <a:t>Click on OK.</a:t>
            </a:r>
          </a:p>
        </p:txBody>
      </p:sp>
      <p:sp>
        <p:nvSpPr>
          <p:cNvPr id="5018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E3EE31-5CC3-4267-9121-BE9567609AC1}" type="slidenum">
              <a:rPr lang="en-US" altLang="en-US" sz="1400" smtClean="0"/>
              <a:pPr eaLnBrk="1" hangingPunct="1">
                <a:spcBef>
                  <a:spcPct val="0"/>
                </a:spcBef>
                <a:buFontTx/>
                <a:buNone/>
              </a:pPr>
              <a:t>45</a:t>
            </a:fld>
            <a:endParaRPr lang="en-US" altLang="en-US" sz="1400" smtClean="0"/>
          </a:p>
        </p:txBody>
      </p:sp>
    </p:spTree>
    <p:extLst>
      <p:ext uri="{BB962C8B-B14F-4D97-AF65-F5344CB8AC3E}">
        <p14:creationId xmlns:p14="http://schemas.microsoft.com/office/powerpoint/2010/main" val="2019862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sz="4000" dirty="0" smtClean="0"/>
              <a:t>Comparing Means – </a:t>
            </a:r>
            <a:br>
              <a:rPr lang="en-US" altLang="en-US" sz="4000" dirty="0" smtClean="0"/>
            </a:br>
            <a:r>
              <a:rPr lang="en-US" altLang="en-US" sz="4000" dirty="0" smtClean="0"/>
              <a:t>Means Table for Agekdbrn by Sex</a:t>
            </a:r>
          </a:p>
        </p:txBody>
      </p:sp>
      <p:sp>
        <p:nvSpPr>
          <p:cNvPr id="512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3A83EB-46E3-4BEE-A9C8-16A7CB1E8197}" type="slidenum">
              <a:rPr lang="en-US" altLang="en-US" sz="1400" smtClean="0"/>
              <a:pPr eaLnBrk="1" hangingPunct="1">
                <a:spcBef>
                  <a:spcPct val="0"/>
                </a:spcBef>
                <a:buFontTx/>
                <a:buNone/>
              </a:pPr>
              <a:t>46</a:t>
            </a:fld>
            <a:endParaRPr lang="en-US" altLang="en-US" sz="1400" smtClean="0"/>
          </a:p>
        </p:txBody>
      </p:sp>
      <p:pic>
        <p:nvPicPr>
          <p:cNvPr id="3" name="Content Placeholder 2" descr="This is the Means dialog box for computing the mean age at birth of first child for males and females." title="Comparing Means – Means Table for AGEKDBRN by SE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2057400"/>
            <a:ext cx="5380103" cy="3234531"/>
          </a:xfrm>
        </p:spPr>
      </p:pic>
    </p:spTree>
    <p:extLst>
      <p:ext uri="{BB962C8B-B14F-4D97-AF65-F5344CB8AC3E}">
        <p14:creationId xmlns:p14="http://schemas.microsoft.com/office/powerpoint/2010/main" val="2600893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dirty="0" smtClean="0"/>
              <a:t>Means Output for Agekdbrn </a:t>
            </a:r>
            <a:br>
              <a:rPr lang="en-US" altLang="en-US" dirty="0" smtClean="0"/>
            </a:br>
            <a:r>
              <a:rPr lang="en-US" altLang="en-US" dirty="0" smtClean="0"/>
              <a:t>by Sex</a:t>
            </a:r>
          </a:p>
        </p:txBody>
      </p:sp>
      <p:sp>
        <p:nvSpPr>
          <p:cNvPr id="522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A6E2F9-C052-464D-9B0E-C9B530A9290F}" type="slidenum">
              <a:rPr lang="en-US" altLang="en-US" sz="1400" smtClean="0"/>
              <a:pPr eaLnBrk="1" hangingPunct="1">
                <a:spcBef>
                  <a:spcPct val="0"/>
                </a:spcBef>
                <a:buFontTx/>
                <a:buNone/>
              </a:pPr>
              <a:t>47</a:t>
            </a:fld>
            <a:endParaRPr lang="en-US" altLang="en-US" sz="1400" smtClean="0"/>
          </a:p>
        </p:txBody>
      </p:sp>
      <p:pic>
        <p:nvPicPr>
          <p:cNvPr id="3" name="Content Placeholder 2" descr="The is the SPSS output showing the mean age at birth of first child for males and females." title="Means Output for Agekdbrn by Se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438400"/>
            <a:ext cx="5268987" cy="1781969"/>
          </a:xfrm>
        </p:spPr>
      </p:pic>
    </p:spTree>
    <p:extLst>
      <p:ext uri="{BB962C8B-B14F-4D97-AF65-F5344CB8AC3E}">
        <p14:creationId xmlns:p14="http://schemas.microsoft.com/office/powerpoint/2010/main" val="2747168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en-US" sz="4000" smtClean="0"/>
              <a:t>Comparing Means – Other Statistics and Further Breakdowns</a:t>
            </a:r>
          </a:p>
        </p:txBody>
      </p:sp>
      <p:sp>
        <p:nvSpPr>
          <p:cNvPr id="53251" name="Rectangle 3"/>
          <p:cNvSpPr>
            <a:spLocks noGrp="1" noChangeArrowheads="1"/>
          </p:cNvSpPr>
          <p:nvPr>
            <p:ph type="body" idx="1"/>
          </p:nvPr>
        </p:nvSpPr>
        <p:spPr/>
        <p:txBody>
          <a:bodyPr>
            <a:normAutofit/>
          </a:bodyPr>
          <a:lstStyle/>
          <a:p>
            <a:r>
              <a:rPr lang="en-US" altLang="en-US" dirty="0" smtClean="0"/>
              <a:t>Requesting other statistics – click on “Options” and select the other statistics you would like.</a:t>
            </a:r>
          </a:p>
          <a:p>
            <a:r>
              <a:rPr lang="en-US" altLang="en-US" dirty="0" smtClean="0"/>
              <a:t>Further breakdowns – Click on “Next” and select a further breakdown</a:t>
            </a:r>
            <a:r>
              <a:rPr lang="en-US" altLang="en-US" dirty="0" smtClean="0"/>
              <a:t>.  Move </a:t>
            </a:r>
            <a:r>
              <a:rPr lang="en-US" altLang="en-US" dirty="0" smtClean="0"/>
              <a:t>DEGREE into “Layer </a:t>
            </a:r>
            <a:r>
              <a:rPr lang="en-US" altLang="en-US" dirty="0" smtClean="0"/>
              <a:t>2” </a:t>
            </a:r>
            <a:r>
              <a:rPr lang="en-US" altLang="en-US" dirty="0" smtClean="0"/>
              <a:t>and </a:t>
            </a:r>
            <a:r>
              <a:rPr lang="en-US" altLang="en-US" dirty="0" smtClean="0"/>
              <a:t>keep SEX in </a:t>
            </a:r>
            <a:r>
              <a:rPr lang="en-US" altLang="en-US" dirty="0" smtClean="0"/>
              <a:t>“Layer </a:t>
            </a:r>
            <a:r>
              <a:rPr lang="en-US" altLang="en-US" dirty="0" smtClean="0"/>
              <a:t>1”.  </a:t>
            </a:r>
            <a:r>
              <a:rPr lang="en-US" altLang="en-US" dirty="0" smtClean="0"/>
              <a:t>Click on “OK</a:t>
            </a:r>
            <a:r>
              <a:rPr lang="en-US" altLang="en-US" dirty="0" smtClean="0"/>
              <a:t>”.</a:t>
            </a:r>
            <a:endParaRPr lang="en-US" altLang="en-US" dirty="0" smtClean="0"/>
          </a:p>
        </p:txBody>
      </p:sp>
      <p:sp>
        <p:nvSpPr>
          <p:cNvPr id="532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FC56595-1581-44E8-9F6D-B92A72572D3D}" type="slidenum">
              <a:rPr lang="en-US" altLang="en-US" sz="1400" smtClean="0"/>
              <a:pPr eaLnBrk="1" hangingPunct="1">
                <a:spcBef>
                  <a:spcPct val="0"/>
                </a:spcBef>
                <a:buFontTx/>
                <a:buNone/>
              </a:pPr>
              <a:t>48</a:t>
            </a:fld>
            <a:endParaRPr lang="en-US" altLang="en-US" sz="1400" smtClean="0"/>
          </a:p>
        </p:txBody>
      </p:sp>
    </p:spTree>
    <p:extLst>
      <p:ext uri="{BB962C8B-B14F-4D97-AF65-F5344CB8AC3E}">
        <p14:creationId xmlns:p14="http://schemas.microsoft.com/office/powerpoint/2010/main" val="174782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Comparing Means -- Statistics</a:t>
            </a:r>
          </a:p>
        </p:txBody>
      </p:sp>
      <p:sp>
        <p:nvSpPr>
          <p:cNvPr id="5427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8C7AA-F7B8-40B7-AFE9-061FB88316F9}" type="slidenum">
              <a:rPr lang="en-US" altLang="en-US" sz="1400" smtClean="0"/>
              <a:pPr eaLnBrk="1" hangingPunct="1">
                <a:spcBef>
                  <a:spcPct val="0"/>
                </a:spcBef>
                <a:buFontTx/>
                <a:buNone/>
              </a:pPr>
              <a:t>49</a:t>
            </a:fld>
            <a:endParaRPr lang="en-US" altLang="en-US" sz="1400" smtClean="0"/>
          </a:p>
        </p:txBody>
      </p:sp>
      <p:pic>
        <p:nvPicPr>
          <p:cNvPr id="5" name="Content Placeholder 4" descr="This is the statistics dialog box for means." title="Comparing Means -- Statis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7962" y="1701006"/>
            <a:ext cx="3648075" cy="4324350"/>
          </a:xfrm>
        </p:spPr>
      </p:pic>
    </p:spTree>
    <p:extLst>
      <p:ext uri="{BB962C8B-B14F-4D97-AF65-F5344CB8AC3E}">
        <p14:creationId xmlns:p14="http://schemas.microsoft.com/office/powerpoint/2010/main" val="365671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captures from SPSS and various web sites.</a:t>
            </a:r>
          </a:p>
          <a:p>
            <a:r>
              <a:rPr lang="en-US" dirty="0" smtClean="0"/>
              <a:t>To </a:t>
            </a:r>
            <a:r>
              <a:rPr lang="en-US" smtClean="0"/>
              <a:t>see a </a:t>
            </a:r>
            <a:r>
              <a:rPr lang="en-US" dirty="0" smtClean="0"/>
              <a:t>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5</a:t>
            </a:fld>
            <a:endParaRPr lang="en-US"/>
          </a:p>
        </p:txBody>
      </p:sp>
    </p:spTree>
    <p:extLst>
      <p:ext uri="{BB962C8B-B14F-4D97-AF65-F5344CB8AC3E}">
        <p14:creationId xmlns:p14="http://schemas.microsoft.com/office/powerpoint/2010/main" val="2624351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altLang="en-US" dirty="0" smtClean="0"/>
              <a:t>Comparing Means – </a:t>
            </a:r>
            <a:r>
              <a:rPr lang="en-US" altLang="en-US" dirty="0" smtClean="0"/>
              <a:t>SES in Layer 1 Box and DEGREE in Layer 2 Box</a:t>
            </a:r>
            <a:endParaRPr lang="en-US" altLang="en-US" dirty="0" smtClean="0"/>
          </a:p>
        </p:txBody>
      </p:sp>
      <p:sp>
        <p:nvSpPr>
          <p:cNvPr id="553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25DC3CE-1A2D-4EDA-BF87-1EDA9B7BC635}" type="slidenum">
              <a:rPr lang="en-US" altLang="en-US" sz="1400" smtClean="0"/>
              <a:pPr eaLnBrk="1" hangingPunct="1">
                <a:spcBef>
                  <a:spcPct val="0"/>
                </a:spcBef>
                <a:buFontTx/>
                <a:buNone/>
              </a:pPr>
              <a:t>50</a:t>
            </a:fld>
            <a:endParaRPr lang="en-US" altLang="en-US" sz="1400" smtClean="0"/>
          </a:p>
        </p:txBody>
      </p:sp>
      <p:pic>
        <p:nvPicPr>
          <p:cNvPr id="3" name="Content Placeholder 2" descr="Thie is the Compare Means dialog box with DEGREE entered in layer 2.  SEX is still entered in Layer 1." title="Comparing Means -- Using Two Lay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752600"/>
            <a:ext cx="6166021" cy="3657600"/>
          </a:xfrm>
        </p:spPr>
      </p:pic>
    </p:spTree>
    <p:extLst>
      <p:ext uri="{BB962C8B-B14F-4D97-AF65-F5344CB8AC3E}">
        <p14:creationId xmlns:p14="http://schemas.microsoft.com/office/powerpoint/2010/main" val="3585344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descr="This is the output showing the mean age at birth of first child for each combinaton of sex and highest degree." title="Comparing Means – Agekdbrn by Sex by Degree"/>
          <p:cNvSpPr>
            <a:spLocks noGrp="1"/>
          </p:cNvSpPr>
          <p:nvPr>
            <p:ph type="title"/>
          </p:nvPr>
        </p:nvSpPr>
        <p:spPr/>
        <p:txBody>
          <a:bodyPr>
            <a:normAutofit fontScale="90000"/>
          </a:bodyPr>
          <a:lstStyle/>
          <a:p>
            <a:r>
              <a:rPr lang="en-US" altLang="en-US" sz="3600" dirty="0" smtClean="0"/>
              <a:t>Comparing Means </a:t>
            </a:r>
            <a:r>
              <a:rPr lang="en-US" altLang="en-US" sz="3600" dirty="0" smtClean="0"/>
              <a:t>Output – Sex in Layer 1 </a:t>
            </a:r>
            <a:br>
              <a:rPr lang="en-US" altLang="en-US" sz="3600" dirty="0" smtClean="0"/>
            </a:br>
            <a:r>
              <a:rPr lang="en-US" altLang="en-US" sz="3600" dirty="0" smtClean="0"/>
              <a:t>and DEGREE in Layer 2</a:t>
            </a:r>
            <a:endParaRPr lang="en-US" altLang="en-US" sz="3600" dirty="0" smtClean="0"/>
          </a:p>
        </p:txBody>
      </p:sp>
      <p:sp>
        <p:nvSpPr>
          <p:cNvPr id="563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2BB938-54B5-410C-9F38-6B957906C20A}" type="slidenum">
              <a:rPr lang="en-US" altLang="en-US" sz="1400" smtClean="0"/>
              <a:pPr eaLnBrk="1" hangingPunct="1">
                <a:spcBef>
                  <a:spcPct val="0"/>
                </a:spcBef>
                <a:buFontTx/>
                <a:buNone/>
              </a:pPr>
              <a:t>51</a:t>
            </a:fld>
            <a:endParaRPr lang="en-US" altLang="en-US" sz="1400" smtClean="0"/>
          </a:p>
        </p:txBody>
      </p:sp>
      <p:pic>
        <p:nvPicPr>
          <p:cNvPr id="4" name="Content Placeholder 3" descr="This is the SPSS Means output for sex in layer 1 and degree in layer 2." title="Comparing Means Output -- Sex in Layer 1 and Degree in Lay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050" y="1748631"/>
            <a:ext cx="5295900" cy="4229100"/>
          </a:xfrm>
        </p:spPr>
      </p:pic>
    </p:spTree>
    <p:extLst>
      <p:ext uri="{BB962C8B-B14F-4D97-AF65-F5344CB8AC3E}">
        <p14:creationId xmlns:p14="http://schemas.microsoft.com/office/powerpoint/2010/main" val="3767989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4000" smtClean="0"/>
              <a:t>Exercises for Comparing Means</a:t>
            </a:r>
          </a:p>
        </p:txBody>
      </p:sp>
      <p:sp>
        <p:nvSpPr>
          <p:cNvPr id="58371" name="Rectangle 3"/>
          <p:cNvSpPr>
            <a:spLocks noGrp="1" noChangeArrowheads="1"/>
          </p:cNvSpPr>
          <p:nvPr>
            <p:ph type="body" idx="1"/>
          </p:nvPr>
        </p:nvSpPr>
        <p:spPr/>
        <p:txBody>
          <a:bodyPr/>
          <a:lstStyle/>
          <a:p>
            <a:r>
              <a:rPr lang="en-US" altLang="en-US" sz="2800" dirty="0" smtClean="0"/>
              <a:t>Compute the mean age (AGE) of respondents who voted for Obama and Romney (PRES12).  Which group had the youngest mean age and which had the oldest mean age?</a:t>
            </a:r>
          </a:p>
          <a:p>
            <a:r>
              <a:rPr lang="en-US" altLang="en-US" sz="2800" dirty="0" smtClean="0"/>
              <a:t>Compute the mean number of hours that people with different levels of education (DEGREE) watch television (TVHOURS).  Who watches more television – those with less education or those with more education?</a:t>
            </a:r>
          </a:p>
        </p:txBody>
      </p:sp>
      <p:sp>
        <p:nvSpPr>
          <p:cNvPr id="5837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BADAF9-11A0-441C-A927-952AA9D152E7}" type="slidenum">
              <a:rPr lang="en-US" altLang="en-US" sz="1400" smtClean="0"/>
              <a:pPr eaLnBrk="1" hangingPunct="1">
                <a:spcBef>
                  <a:spcPct val="0"/>
                </a:spcBef>
                <a:buFontTx/>
                <a:buNone/>
              </a:pPr>
              <a:t>52</a:t>
            </a:fld>
            <a:endParaRPr lang="en-US" altLang="en-US" sz="1400" smtClean="0"/>
          </a:p>
        </p:txBody>
      </p:sp>
    </p:spTree>
    <p:extLst>
      <p:ext uri="{BB962C8B-B14F-4D97-AF65-F5344CB8AC3E}">
        <p14:creationId xmlns:p14="http://schemas.microsoft.com/office/powerpoint/2010/main" val="861282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altLang="en-US" sz="4000" smtClean="0"/>
              <a:t>Independent Sample</a:t>
            </a:r>
            <a:br>
              <a:rPr lang="en-US" altLang="en-US" sz="4000" smtClean="0"/>
            </a:br>
            <a:r>
              <a:rPr lang="en-US" altLang="en-US" sz="4000" smtClean="0"/>
              <a:t>t Test</a:t>
            </a:r>
          </a:p>
        </p:txBody>
      </p:sp>
      <p:sp>
        <p:nvSpPr>
          <p:cNvPr id="46083" name="Rectangle 3"/>
          <p:cNvSpPr>
            <a:spLocks noGrp="1" noChangeArrowheads="1"/>
          </p:cNvSpPr>
          <p:nvPr>
            <p:ph type="body" idx="1"/>
          </p:nvPr>
        </p:nvSpPr>
        <p:spPr/>
        <p:txBody>
          <a:bodyPr/>
          <a:lstStyle/>
          <a:p>
            <a:pPr>
              <a:lnSpc>
                <a:spcPct val="90000"/>
              </a:lnSpc>
              <a:defRPr/>
            </a:pPr>
            <a:r>
              <a:rPr lang="en-US" sz="2800" dirty="0" smtClean="0"/>
              <a:t>Independent samples are samples where the composition of one sample does not influence the composition of the other sample.</a:t>
            </a:r>
          </a:p>
          <a:p>
            <a:pPr>
              <a:lnSpc>
                <a:spcPct val="90000"/>
              </a:lnSpc>
              <a:defRPr/>
            </a:pPr>
            <a:r>
              <a:rPr lang="en-US" sz="2800" dirty="0" smtClean="0"/>
              <a:t>Click on Analyze/Compare Means/Independent Sample T Test.</a:t>
            </a:r>
          </a:p>
          <a:p>
            <a:pPr>
              <a:lnSpc>
                <a:spcPct val="90000"/>
              </a:lnSpc>
              <a:defRPr/>
            </a:pPr>
            <a:r>
              <a:rPr lang="en-US" sz="2800" dirty="0" smtClean="0"/>
              <a:t>Select the “Test Variable”.  This is the variable that you want to use to compare the two groups.  Let’s use AGEKDBRN as our test variable.</a:t>
            </a:r>
          </a:p>
          <a:p>
            <a:pPr>
              <a:lnSpc>
                <a:spcPct val="90000"/>
              </a:lnSpc>
              <a:defRPr/>
            </a:pPr>
            <a:r>
              <a:rPr lang="en-US" sz="2800" dirty="0" smtClean="0"/>
              <a:t>Click on </a:t>
            </a:r>
            <a:r>
              <a:rPr lang="en-US" sz="2800" dirty="0" smtClean="0"/>
              <a:t>“Define Groups” </a:t>
            </a:r>
            <a:r>
              <a:rPr lang="en-US" sz="2800" dirty="0" smtClean="0"/>
              <a:t>to define the two groups that you want to compare.</a:t>
            </a:r>
          </a:p>
          <a:p>
            <a:pPr marL="0" indent="0">
              <a:lnSpc>
                <a:spcPct val="90000"/>
              </a:lnSpc>
              <a:buFontTx/>
              <a:buNone/>
              <a:defRPr/>
            </a:pPr>
            <a:endParaRPr lang="en-US" sz="2400" dirty="0" smtClean="0"/>
          </a:p>
        </p:txBody>
      </p:sp>
      <p:sp>
        <p:nvSpPr>
          <p:cNvPr id="593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2842687-88F0-4D2A-87E8-9560401DACD1}" type="slidenum">
              <a:rPr lang="en-US" altLang="en-US" sz="1400" smtClean="0"/>
              <a:pPr eaLnBrk="1" hangingPunct="1">
                <a:spcBef>
                  <a:spcPct val="0"/>
                </a:spcBef>
                <a:buFontTx/>
                <a:buNone/>
              </a:pPr>
              <a:t>53</a:t>
            </a:fld>
            <a:endParaRPr lang="en-US" altLang="en-US" sz="1400" smtClean="0"/>
          </a:p>
        </p:txBody>
      </p:sp>
    </p:spTree>
    <p:extLst>
      <p:ext uri="{BB962C8B-B14F-4D97-AF65-F5344CB8AC3E}">
        <p14:creationId xmlns:p14="http://schemas.microsoft.com/office/powerpoint/2010/main" val="2722570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altLang="en-US" smtClean="0"/>
              <a:t>Independent Sample Box for </a:t>
            </a:r>
            <a:br>
              <a:rPr lang="en-US" altLang="en-US" smtClean="0"/>
            </a:br>
            <a:r>
              <a:rPr lang="en-US" altLang="en-US" smtClean="0"/>
              <a:t>Agekdbrn by Sex</a:t>
            </a:r>
          </a:p>
        </p:txBody>
      </p:sp>
      <p:sp>
        <p:nvSpPr>
          <p:cNvPr id="604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E00C6B-BF6B-4BD0-B5D6-63F42410C44E}" type="slidenum">
              <a:rPr lang="en-US" altLang="en-US" sz="1400" smtClean="0"/>
              <a:pPr eaLnBrk="1" hangingPunct="1">
                <a:spcBef>
                  <a:spcPct val="0"/>
                </a:spcBef>
                <a:buFontTx/>
                <a:buNone/>
              </a:pPr>
              <a:t>54</a:t>
            </a:fld>
            <a:endParaRPr lang="en-US" altLang="en-US" sz="1400" smtClean="0"/>
          </a:p>
        </p:txBody>
      </p:sp>
      <p:pic>
        <p:nvPicPr>
          <p:cNvPr id="3" name="Content Placeholder 2" descr="This is the SPSS dialog box for Agekdbrn by Sex." title="Independent Sample t Test dialog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133600"/>
            <a:ext cx="4967287" cy="3042064"/>
          </a:xfrm>
        </p:spPr>
      </p:pic>
    </p:spTree>
    <p:extLst>
      <p:ext uri="{BB962C8B-B14F-4D97-AF65-F5344CB8AC3E}">
        <p14:creationId xmlns:p14="http://schemas.microsoft.com/office/powerpoint/2010/main" val="37405233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Defining the Groups</a:t>
            </a:r>
          </a:p>
        </p:txBody>
      </p:sp>
      <p:sp>
        <p:nvSpPr>
          <p:cNvPr id="61443" name="Content Placeholder 2"/>
          <p:cNvSpPr>
            <a:spLocks noGrp="1"/>
          </p:cNvSpPr>
          <p:nvPr>
            <p:ph idx="1"/>
          </p:nvPr>
        </p:nvSpPr>
        <p:spPr/>
        <p:txBody>
          <a:bodyPr/>
          <a:lstStyle/>
          <a:p>
            <a:r>
              <a:rPr lang="en-US" altLang="en-US" dirty="0" smtClean="0"/>
              <a:t>Now indicate the values that define the two groups.</a:t>
            </a:r>
          </a:p>
          <a:p>
            <a:r>
              <a:rPr lang="en-US" altLang="en-US" dirty="0" smtClean="0"/>
              <a:t>Males are coded 1 and females are coded 2.</a:t>
            </a:r>
          </a:p>
          <a:p>
            <a:r>
              <a:rPr lang="en-US" altLang="en-US" dirty="0" smtClean="0"/>
              <a:t>So enter 1 in the Group 1 box and 2 in the Group 2 box.</a:t>
            </a:r>
          </a:p>
          <a:p>
            <a:r>
              <a:rPr lang="en-US" altLang="en-US" dirty="0" smtClean="0"/>
              <a:t>Then click on </a:t>
            </a:r>
            <a:r>
              <a:rPr lang="en-US" altLang="en-US" dirty="0" smtClean="0"/>
              <a:t>“Continue” </a:t>
            </a:r>
            <a:r>
              <a:rPr lang="en-US" altLang="en-US" dirty="0" smtClean="0"/>
              <a:t>and then on </a:t>
            </a:r>
            <a:r>
              <a:rPr lang="en-US" altLang="en-US" dirty="0" smtClean="0"/>
              <a:t>“OK”.</a:t>
            </a:r>
            <a:endParaRPr lang="en-US" altLang="en-US" dirty="0" smtClean="0"/>
          </a:p>
        </p:txBody>
      </p:sp>
      <p:sp>
        <p:nvSpPr>
          <p:cNvPr id="614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F27F4FA-D9CC-428F-8FCB-7610FCCB9582}" type="slidenum">
              <a:rPr lang="en-US" altLang="en-US" sz="1400" smtClean="0"/>
              <a:pPr eaLnBrk="1" hangingPunct="1">
                <a:spcBef>
                  <a:spcPct val="0"/>
                </a:spcBef>
                <a:buFontTx/>
                <a:buNone/>
              </a:pPr>
              <a:t>55</a:t>
            </a:fld>
            <a:endParaRPr lang="en-US" altLang="en-US" sz="1400" smtClean="0"/>
          </a:p>
        </p:txBody>
      </p:sp>
    </p:spTree>
    <p:extLst>
      <p:ext uri="{BB962C8B-B14F-4D97-AF65-F5344CB8AC3E}">
        <p14:creationId xmlns:p14="http://schemas.microsoft.com/office/powerpoint/2010/main" val="3393839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tLang="en-US" smtClean="0"/>
              <a:t>Independent Sample t Test --Define Groups</a:t>
            </a:r>
          </a:p>
        </p:txBody>
      </p:sp>
      <p:sp>
        <p:nvSpPr>
          <p:cNvPr id="624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CB229D-FE7C-41FA-A3C7-110A68821568}" type="slidenum">
              <a:rPr lang="en-US" altLang="en-US" sz="1400" smtClean="0"/>
              <a:pPr eaLnBrk="1" hangingPunct="1">
                <a:spcBef>
                  <a:spcPct val="0"/>
                </a:spcBef>
                <a:buFontTx/>
                <a:buNone/>
              </a:pPr>
              <a:t>56</a:t>
            </a:fld>
            <a:endParaRPr lang="en-US" altLang="en-US" sz="1400" smtClean="0"/>
          </a:p>
        </p:txBody>
      </p:sp>
      <p:pic>
        <p:nvPicPr>
          <p:cNvPr id="3" name="Content Placeholder 2" descr="This is the define groups dialog box for the independent sample t test." title="Independent Sample t Test -- Define Groups Dialog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133600"/>
            <a:ext cx="3027804" cy="2477294"/>
          </a:xfrm>
        </p:spPr>
      </p:pic>
    </p:spTree>
    <p:extLst>
      <p:ext uri="{BB962C8B-B14F-4D97-AF65-F5344CB8AC3E}">
        <p14:creationId xmlns:p14="http://schemas.microsoft.com/office/powerpoint/2010/main" val="396043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altLang="en-US" smtClean="0"/>
              <a:t>Independent Sample t Test – Group Statistics</a:t>
            </a:r>
          </a:p>
        </p:txBody>
      </p:sp>
      <p:sp>
        <p:nvSpPr>
          <p:cNvPr id="634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C2E7423-AC5D-40E3-B35B-FC517408709C}" type="slidenum">
              <a:rPr lang="en-US" altLang="en-US" sz="1400" smtClean="0"/>
              <a:pPr eaLnBrk="1" hangingPunct="1">
                <a:spcBef>
                  <a:spcPct val="0"/>
                </a:spcBef>
                <a:buFontTx/>
                <a:buNone/>
              </a:pPr>
              <a:t>57</a:t>
            </a:fld>
            <a:endParaRPr lang="en-US" altLang="en-US" sz="1400" smtClean="0"/>
          </a:p>
        </p:txBody>
      </p:sp>
      <p:pic>
        <p:nvPicPr>
          <p:cNvPr id="3" name="Content Placeholder 2" descr="This is part of the output showing statistics for the independent sample t test." title="Independent Sample t Test -- Group Statistics Outpu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5425" y="3048000"/>
            <a:ext cx="6276975" cy="1524000"/>
          </a:xfrm>
        </p:spPr>
      </p:pic>
    </p:spTree>
    <p:extLst>
      <p:ext uri="{BB962C8B-B14F-4D97-AF65-F5344CB8AC3E}">
        <p14:creationId xmlns:p14="http://schemas.microsoft.com/office/powerpoint/2010/main" val="3776741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en-US" smtClean="0"/>
              <a:t>Independent Sample t Test – </a:t>
            </a:r>
            <a:br>
              <a:rPr lang="en-US" altLang="en-US" smtClean="0"/>
            </a:br>
            <a:r>
              <a:rPr lang="en-US" altLang="en-US" smtClean="0"/>
              <a:t>t Values</a:t>
            </a:r>
          </a:p>
        </p:txBody>
      </p:sp>
      <p:sp>
        <p:nvSpPr>
          <p:cNvPr id="645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674AA49-A285-47D4-B9F1-51C6B052BD88}" type="slidenum">
              <a:rPr lang="en-US" altLang="en-US" sz="1400" smtClean="0"/>
              <a:pPr eaLnBrk="1" hangingPunct="1">
                <a:spcBef>
                  <a:spcPct val="0"/>
                </a:spcBef>
                <a:buFontTx/>
                <a:buNone/>
              </a:pPr>
              <a:t>58</a:t>
            </a:fld>
            <a:endParaRPr lang="en-US" altLang="en-US" sz="1400" smtClean="0"/>
          </a:p>
        </p:txBody>
      </p:sp>
      <p:pic>
        <p:nvPicPr>
          <p:cNvPr id="3" name="Content Placeholder 2" descr="This is another section of the output for the independent sample t test." title="Independent Sample t Test -- t Valu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819400"/>
            <a:ext cx="8229600" cy="1905000"/>
          </a:xfrm>
        </p:spPr>
      </p:pic>
    </p:spTree>
    <p:extLst>
      <p:ext uri="{BB962C8B-B14F-4D97-AF65-F5344CB8AC3E}">
        <p14:creationId xmlns:p14="http://schemas.microsoft.com/office/powerpoint/2010/main" val="31082402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en-US" sz="4000" smtClean="0"/>
              <a:t>Exercises for Independent Sample t Test</a:t>
            </a:r>
          </a:p>
        </p:txBody>
      </p:sp>
      <p:sp>
        <p:nvSpPr>
          <p:cNvPr id="65539" name="Rectangle 3"/>
          <p:cNvSpPr>
            <a:spLocks noGrp="1" noChangeArrowheads="1"/>
          </p:cNvSpPr>
          <p:nvPr>
            <p:ph type="body" idx="1"/>
          </p:nvPr>
        </p:nvSpPr>
        <p:spPr/>
        <p:txBody>
          <a:bodyPr/>
          <a:lstStyle/>
          <a:p>
            <a:r>
              <a:rPr lang="en-US" altLang="en-US" sz="2800" smtClean="0"/>
              <a:t>Use the independent sample t test to compare the mean age (AGE) of respondents who believe and do not believe in life after death (POSTLIFE).  Which group had the highest mean age?  Was the difference statistically significant at the .05 level of significance?</a:t>
            </a:r>
          </a:p>
          <a:p>
            <a:r>
              <a:rPr lang="en-US" altLang="en-US" sz="2800" smtClean="0"/>
              <a:t>Compare the mean family income (INCOME06) of men and women (SEX).  Who had the higher income?  Was it statistically significant at the .05 level of significance?</a:t>
            </a:r>
          </a:p>
        </p:txBody>
      </p:sp>
      <p:sp>
        <p:nvSpPr>
          <p:cNvPr id="6554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E259AB-0243-4735-9B26-8654666B65C5}" type="slidenum">
              <a:rPr lang="en-US" altLang="en-US" sz="1400" smtClean="0"/>
              <a:pPr eaLnBrk="1" hangingPunct="1">
                <a:spcBef>
                  <a:spcPct val="0"/>
                </a:spcBef>
                <a:buFontTx/>
                <a:buNone/>
              </a:pPr>
              <a:t>59</a:t>
            </a:fld>
            <a:endParaRPr lang="en-US" altLang="en-US" sz="1400" smtClean="0"/>
          </a:p>
        </p:txBody>
      </p:sp>
    </p:spTree>
    <p:extLst>
      <p:ext uri="{BB962C8B-B14F-4D97-AF65-F5344CB8AC3E}">
        <p14:creationId xmlns:p14="http://schemas.microsoft.com/office/powerpoint/2010/main" val="69678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Overview of SPSS</a:t>
            </a:r>
          </a:p>
        </p:txBody>
      </p:sp>
      <p:sp>
        <p:nvSpPr>
          <p:cNvPr id="6147" name="Rectangle 3"/>
          <p:cNvSpPr>
            <a:spLocks noGrp="1" noChangeArrowheads="1"/>
          </p:cNvSpPr>
          <p:nvPr>
            <p:ph type="body" idx="1"/>
          </p:nvPr>
        </p:nvSpPr>
        <p:spPr/>
        <p:txBody>
          <a:bodyPr/>
          <a:lstStyle/>
          <a:p>
            <a:pPr eaLnBrk="1" hangingPunct="1"/>
            <a:r>
              <a:rPr lang="en-US" altLang="en-US" dirty="0" smtClean="0"/>
              <a:t>SPSS is a statistical package for beginning, intermediate, and advanced data analysis.</a:t>
            </a:r>
          </a:p>
          <a:p>
            <a:pPr eaLnBrk="1" hangingPunct="1"/>
            <a:r>
              <a:rPr lang="en-US" altLang="en-US" dirty="0" smtClean="0"/>
              <a:t>Other statistical packages include SAS, Stata and R.</a:t>
            </a:r>
          </a:p>
          <a:p>
            <a:pPr eaLnBrk="1" hangingPunct="1"/>
            <a:r>
              <a:rPr lang="en-US" altLang="en-US" dirty="0" smtClean="0"/>
              <a:t>Online statistical packages that don’t require site licenses include SDA and Roper Explorer.</a:t>
            </a:r>
          </a:p>
        </p:txBody>
      </p:sp>
      <p:sp>
        <p:nvSpPr>
          <p:cNvPr id="614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3C441C-AD8C-47F2-9818-2B068F071922}" type="slidenum">
              <a:rPr lang="en-US" altLang="en-US" sz="1400" smtClean="0"/>
              <a:pPr eaLnBrk="1" hangingPunct="1">
                <a:spcBef>
                  <a:spcPct val="0"/>
                </a:spcBef>
                <a:buFontTx/>
                <a:buNone/>
              </a:pPr>
              <a:t>6</a:t>
            </a:fld>
            <a:endParaRPr lang="en-US" altLang="en-US" sz="1400" smtClean="0"/>
          </a:p>
        </p:txBody>
      </p:sp>
    </p:spTree>
    <p:extLst>
      <p:ext uri="{BB962C8B-B14F-4D97-AF65-F5344CB8AC3E}">
        <p14:creationId xmlns:p14="http://schemas.microsoft.com/office/powerpoint/2010/main" val="1656397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4000" smtClean="0"/>
              <a:t>Paired Samples t Test</a:t>
            </a:r>
          </a:p>
        </p:txBody>
      </p:sp>
      <p:sp>
        <p:nvSpPr>
          <p:cNvPr id="66563" name="Rectangle 3"/>
          <p:cNvSpPr>
            <a:spLocks noGrp="1" noChangeArrowheads="1"/>
          </p:cNvSpPr>
          <p:nvPr>
            <p:ph type="body" idx="1"/>
          </p:nvPr>
        </p:nvSpPr>
        <p:spPr/>
        <p:txBody>
          <a:bodyPr/>
          <a:lstStyle/>
          <a:p>
            <a:r>
              <a:rPr lang="en-US" altLang="en-US" smtClean="0"/>
              <a:t>Paired samples are samples where the composition of one sample determines the composition of the other sample (e.g., sample of husbands and wives married to each other).</a:t>
            </a:r>
          </a:p>
          <a:p>
            <a:r>
              <a:rPr lang="en-US" altLang="en-US" smtClean="0"/>
              <a:t>Click on Analyze/Compare Means/Paired Samples T Test.</a:t>
            </a:r>
          </a:p>
          <a:p>
            <a:endParaRPr lang="en-US" altLang="en-US" smtClean="0"/>
          </a:p>
        </p:txBody>
      </p:sp>
      <p:sp>
        <p:nvSpPr>
          <p:cNvPr id="6656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9AADB4E-CD04-4A4D-BA9A-CC0E0070CEB0}" type="slidenum">
              <a:rPr lang="en-US" altLang="en-US" sz="1400" smtClean="0"/>
              <a:pPr eaLnBrk="1" hangingPunct="1">
                <a:spcBef>
                  <a:spcPct val="0"/>
                </a:spcBef>
                <a:buFontTx/>
                <a:buNone/>
              </a:pPr>
              <a:t>60</a:t>
            </a:fld>
            <a:endParaRPr lang="en-US" altLang="en-US" sz="1400" smtClean="0"/>
          </a:p>
        </p:txBody>
      </p:sp>
    </p:spTree>
    <p:extLst>
      <p:ext uri="{BB962C8B-B14F-4D97-AF65-F5344CB8AC3E}">
        <p14:creationId xmlns:p14="http://schemas.microsoft.com/office/powerpoint/2010/main" val="32781406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4000" smtClean="0"/>
              <a:t>Paired Samples t Test -- Continued</a:t>
            </a:r>
          </a:p>
        </p:txBody>
      </p:sp>
      <p:sp>
        <p:nvSpPr>
          <p:cNvPr id="67587" name="Rectangle 3"/>
          <p:cNvSpPr>
            <a:spLocks noGrp="1" noChangeArrowheads="1"/>
          </p:cNvSpPr>
          <p:nvPr>
            <p:ph type="body" idx="1"/>
          </p:nvPr>
        </p:nvSpPr>
        <p:spPr/>
        <p:txBody>
          <a:bodyPr/>
          <a:lstStyle/>
          <a:p>
            <a:pPr>
              <a:lnSpc>
                <a:spcPct val="90000"/>
              </a:lnSpc>
            </a:pPr>
            <a:r>
              <a:rPr lang="en-US" altLang="en-US" sz="2800" smtClean="0"/>
              <a:t>Select your paired variables by clicking on the first variable in the list on the left and then clicking on the arrow.  Then click on the second variable and click on the arrow again.  They should now be in the “Paired Variables” box on the right.  Let’s use MAEDUC and PAEDUC as our paired variables.</a:t>
            </a:r>
          </a:p>
          <a:p>
            <a:pPr>
              <a:lnSpc>
                <a:spcPct val="90000"/>
              </a:lnSpc>
            </a:pPr>
            <a:r>
              <a:rPr lang="en-US" altLang="en-US" sz="2800" smtClean="0"/>
              <a:t>Move these two paired variables to the “Paired Variables” box.</a:t>
            </a:r>
          </a:p>
          <a:p>
            <a:pPr>
              <a:lnSpc>
                <a:spcPct val="90000"/>
              </a:lnSpc>
            </a:pPr>
            <a:r>
              <a:rPr lang="en-US" altLang="en-US" sz="2800" smtClean="0"/>
              <a:t>Click on “OK.”</a:t>
            </a:r>
          </a:p>
        </p:txBody>
      </p:sp>
      <p:sp>
        <p:nvSpPr>
          <p:cNvPr id="675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DDB873-8235-42FB-BE8B-9FC09494C1E4}" type="slidenum">
              <a:rPr lang="en-US" altLang="en-US" sz="1400" smtClean="0"/>
              <a:pPr eaLnBrk="1" hangingPunct="1">
                <a:spcBef>
                  <a:spcPct val="0"/>
                </a:spcBef>
                <a:buFontTx/>
                <a:buNone/>
              </a:pPr>
              <a:t>61</a:t>
            </a:fld>
            <a:endParaRPr lang="en-US" altLang="en-US" sz="1400" smtClean="0"/>
          </a:p>
        </p:txBody>
      </p:sp>
    </p:spTree>
    <p:extLst>
      <p:ext uri="{BB962C8B-B14F-4D97-AF65-F5344CB8AC3E}">
        <p14:creationId xmlns:p14="http://schemas.microsoft.com/office/powerpoint/2010/main" val="10259221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smtClean="0"/>
              <a:t>Paired Samples </a:t>
            </a:r>
            <a:br>
              <a:rPr lang="en-US" altLang="en-US" smtClean="0"/>
            </a:br>
            <a:r>
              <a:rPr lang="en-US" altLang="en-US" smtClean="0"/>
              <a:t>t Test Box</a:t>
            </a:r>
          </a:p>
        </p:txBody>
      </p:sp>
      <p:sp>
        <p:nvSpPr>
          <p:cNvPr id="6861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0118D4B-D738-4E3E-9568-91CD995FA4A9}" type="slidenum">
              <a:rPr lang="en-US" altLang="en-US" sz="1400" smtClean="0"/>
              <a:pPr eaLnBrk="1" hangingPunct="1">
                <a:spcBef>
                  <a:spcPct val="0"/>
                </a:spcBef>
                <a:buFontTx/>
                <a:buNone/>
              </a:pPr>
              <a:t>62</a:t>
            </a:fld>
            <a:endParaRPr lang="en-US" altLang="en-US" sz="1400" smtClean="0"/>
          </a:p>
        </p:txBody>
      </p:sp>
      <p:pic>
        <p:nvPicPr>
          <p:cNvPr id="3" name="Content Placeholder 2" descr="This is the SPSS dialog box for the paired samples t test" title="Paired Sampels t Test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981200"/>
            <a:ext cx="6327280" cy="3320256"/>
          </a:xfrm>
        </p:spPr>
      </p:pic>
    </p:spTree>
    <p:extLst>
      <p:ext uri="{BB962C8B-B14F-4D97-AF65-F5344CB8AC3E}">
        <p14:creationId xmlns:p14="http://schemas.microsoft.com/office/powerpoint/2010/main" val="22004821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altLang="en-US" smtClean="0"/>
              <a:t>Paired Samples t Test – Group Statistics</a:t>
            </a:r>
          </a:p>
        </p:txBody>
      </p:sp>
      <p:sp>
        <p:nvSpPr>
          <p:cNvPr id="6963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F37422-C77C-4EE0-AA3D-338527FA93FA}" type="slidenum">
              <a:rPr lang="en-US" altLang="en-US" sz="1400" smtClean="0"/>
              <a:pPr eaLnBrk="1" hangingPunct="1">
                <a:spcBef>
                  <a:spcPct val="0"/>
                </a:spcBef>
                <a:buFontTx/>
                <a:buNone/>
              </a:pPr>
              <a:t>63</a:t>
            </a:fld>
            <a:endParaRPr lang="en-US" altLang="en-US" sz="1400" smtClean="0"/>
          </a:p>
        </p:txBody>
      </p:sp>
      <p:pic>
        <p:nvPicPr>
          <p:cNvPr id="3" name="Content Placeholder 2" descr="This is part of the SPSS output for the paired samples t test." title="Paired Samples t Test Outpu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905000"/>
            <a:ext cx="5923703" cy="3515519"/>
          </a:xfrm>
        </p:spPr>
      </p:pic>
    </p:spTree>
    <p:extLst>
      <p:ext uri="{BB962C8B-B14F-4D97-AF65-F5344CB8AC3E}">
        <p14:creationId xmlns:p14="http://schemas.microsoft.com/office/powerpoint/2010/main" val="41639746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smtClean="0"/>
              <a:t>Paired Samples t Test – </a:t>
            </a:r>
            <a:br>
              <a:rPr lang="en-US" altLang="en-US" smtClean="0"/>
            </a:br>
            <a:r>
              <a:rPr lang="en-US" altLang="en-US" smtClean="0"/>
              <a:t>t test value</a:t>
            </a:r>
          </a:p>
        </p:txBody>
      </p:sp>
      <p:sp>
        <p:nvSpPr>
          <p:cNvPr id="7066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0E35947-C76A-4798-AFDF-4DAB28630960}" type="slidenum">
              <a:rPr lang="en-US" altLang="en-US" sz="1400" smtClean="0"/>
              <a:pPr eaLnBrk="1" hangingPunct="1">
                <a:spcBef>
                  <a:spcPct val="0"/>
                </a:spcBef>
                <a:buFontTx/>
                <a:buNone/>
              </a:pPr>
              <a:t>64</a:t>
            </a:fld>
            <a:endParaRPr lang="en-US" altLang="en-US" sz="1400" smtClean="0"/>
          </a:p>
        </p:txBody>
      </p:sp>
      <p:pic>
        <p:nvPicPr>
          <p:cNvPr id="3" name="Content Placeholder 2" descr="This is more of the paired samples t test output." title="Paired Samples t Test Outpu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3200"/>
            <a:ext cx="8229600" cy="2133600"/>
          </a:xfrm>
        </p:spPr>
      </p:pic>
    </p:spTree>
    <p:extLst>
      <p:ext uri="{BB962C8B-B14F-4D97-AF65-F5344CB8AC3E}">
        <p14:creationId xmlns:p14="http://schemas.microsoft.com/office/powerpoint/2010/main" val="2568520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4000" smtClean="0"/>
              <a:t>Exercises for Paired Sample t Test</a:t>
            </a:r>
          </a:p>
        </p:txBody>
      </p:sp>
      <p:sp>
        <p:nvSpPr>
          <p:cNvPr id="71683" name="Rectangle 3"/>
          <p:cNvSpPr>
            <a:spLocks noGrp="1" noChangeArrowheads="1"/>
          </p:cNvSpPr>
          <p:nvPr>
            <p:ph type="body" idx="1"/>
          </p:nvPr>
        </p:nvSpPr>
        <p:spPr/>
        <p:txBody>
          <a:bodyPr/>
          <a:lstStyle/>
          <a:p>
            <a:pPr>
              <a:lnSpc>
                <a:spcPct val="90000"/>
              </a:lnSpc>
            </a:pPr>
            <a:r>
              <a:rPr lang="en-US" altLang="en-US" sz="2800" dirty="0" smtClean="0"/>
              <a:t>Use the paired-sample t test to compare mother’s socioeconomic status (MASEI10) and father’s socioeconomic status (PASEI10).  Who has the highest mean socioeconomic status – mothers or fathers?  Was the difference statistically significant?</a:t>
            </a:r>
          </a:p>
          <a:p>
            <a:pPr>
              <a:lnSpc>
                <a:spcPct val="90000"/>
              </a:lnSpc>
            </a:pPr>
            <a:r>
              <a:rPr lang="en-US" altLang="en-US" sz="2800" dirty="0" smtClean="0"/>
              <a:t>Compare the mean years of school completed for respondents (EDUC) and their spouses (SPEDUC).  Who has the higher years of school completed?  Was the difference statistically significant?</a:t>
            </a:r>
          </a:p>
        </p:txBody>
      </p:sp>
      <p:sp>
        <p:nvSpPr>
          <p:cNvPr id="7168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D3E56B-E9A5-49FE-8AB9-863521827AA4}" type="slidenum">
              <a:rPr lang="en-US" altLang="en-US" sz="1400" smtClean="0"/>
              <a:pPr eaLnBrk="1" hangingPunct="1">
                <a:spcBef>
                  <a:spcPct val="0"/>
                </a:spcBef>
                <a:buFontTx/>
                <a:buNone/>
              </a:pPr>
              <a:t>65</a:t>
            </a:fld>
            <a:endParaRPr lang="en-US" altLang="en-US" sz="1400" smtClean="0"/>
          </a:p>
        </p:txBody>
      </p:sp>
    </p:spTree>
    <p:extLst>
      <p:ext uri="{BB962C8B-B14F-4D97-AF65-F5344CB8AC3E}">
        <p14:creationId xmlns:p14="http://schemas.microsoft.com/office/powerpoint/2010/main" val="4267594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4000" smtClean="0"/>
              <a:t>One-Way Analysis of Variance</a:t>
            </a:r>
          </a:p>
        </p:txBody>
      </p:sp>
      <p:sp>
        <p:nvSpPr>
          <p:cNvPr id="72707" name="Rectangle 3"/>
          <p:cNvSpPr>
            <a:spLocks noGrp="1" noChangeArrowheads="1"/>
          </p:cNvSpPr>
          <p:nvPr>
            <p:ph type="body" idx="1"/>
          </p:nvPr>
        </p:nvSpPr>
        <p:spPr/>
        <p:txBody>
          <a:bodyPr/>
          <a:lstStyle/>
          <a:p>
            <a:pPr>
              <a:lnSpc>
                <a:spcPct val="90000"/>
              </a:lnSpc>
            </a:pPr>
            <a:r>
              <a:rPr lang="en-US" altLang="en-US" sz="2800" smtClean="0"/>
              <a:t>Now we want to compare means for more than two groups.</a:t>
            </a:r>
          </a:p>
          <a:p>
            <a:pPr>
              <a:lnSpc>
                <a:spcPct val="90000"/>
              </a:lnSpc>
            </a:pPr>
            <a:r>
              <a:rPr lang="en-US" altLang="en-US" sz="2800" smtClean="0"/>
              <a:t>Click on Analyze/Compare Means/Means.</a:t>
            </a:r>
          </a:p>
          <a:p>
            <a:pPr>
              <a:lnSpc>
                <a:spcPct val="90000"/>
              </a:lnSpc>
            </a:pPr>
            <a:r>
              <a:rPr lang="en-US" altLang="en-US" sz="2800" smtClean="0"/>
              <a:t>Select the variable that defines your groups by clicking on it and moving it to the “Independent List” box.  Do this for DEGREE.</a:t>
            </a:r>
          </a:p>
          <a:p>
            <a:pPr>
              <a:lnSpc>
                <a:spcPct val="90000"/>
              </a:lnSpc>
            </a:pPr>
            <a:r>
              <a:rPr lang="en-US" altLang="en-US" sz="2800" smtClean="0"/>
              <a:t>Select the variable that you want to use as your comparison variable and move it to the “Dependent List” box.  Let’s use AGEKDBRN as our comparison variable.</a:t>
            </a:r>
          </a:p>
        </p:txBody>
      </p:sp>
      <p:sp>
        <p:nvSpPr>
          <p:cNvPr id="7270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F123D8C-F0FE-4722-ADD0-F315E88E2869}" type="slidenum">
              <a:rPr lang="en-US" altLang="en-US" sz="1400" smtClean="0"/>
              <a:pPr eaLnBrk="1" hangingPunct="1">
                <a:spcBef>
                  <a:spcPct val="0"/>
                </a:spcBef>
                <a:buFontTx/>
                <a:buNone/>
              </a:pPr>
              <a:t>66</a:t>
            </a:fld>
            <a:endParaRPr lang="en-US" altLang="en-US" sz="1400" smtClean="0"/>
          </a:p>
        </p:txBody>
      </p:sp>
    </p:spTree>
    <p:extLst>
      <p:ext uri="{BB962C8B-B14F-4D97-AF65-F5344CB8AC3E}">
        <p14:creationId xmlns:p14="http://schemas.microsoft.com/office/powerpoint/2010/main" val="15836427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altLang="en-US" smtClean="0"/>
              <a:t>One-Way Analysis of Variance – Means Box</a:t>
            </a:r>
          </a:p>
        </p:txBody>
      </p:sp>
      <p:sp>
        <p:nvSpPr>
          <p:cNvPr id="7373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FD6CC4E-95C6-41CC-BD80-61CA3E6A1479}" type="slidenum">
              <a:rPr lang="en-US" altLang="en-US" sz="1400" smtClean="0"/>
              <a:pPr eaLnBrk="1" hangingPunct="1">
                <a:spcBef>
                  <a:spcPct val="0"/>
                </a:spcBef>
                <a:buFontTx/>
                <a:buNone/>
              </a:pPr>
              <a:t>67</a:t>
            </a:fld>
            <a:endParaRPr lang="en-US" altLang="en-US" sz="1400" smtClean="0"/>
          </a:p>
        </p:txBody>
      </p:sp>
      <p:pic>
        <p:nvPicPr>
          <p:cNvPr id="3" name="Content Placeholder 2" descr="This if the first of two dialog boxes to carry out a one-way analysis of variance using the means procedure." title="One-Way Analysis of Variance Means Dialog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089944"/>
            <a:ext cx="5370954" cy="3244056"/>
          </a:xfrm>
        </p:spPr>
      </p:pic>
    </p:spTree>
    <p:extLst>
      <p:ext uri="{BB962C8B-B14F-4D97-AF65-F5344CB8AC3E}">
        <p14:creationId xmlns:p14="http://schemas.microsoft.com/office/powerpoint/2010/main" val="2175811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600" smtClean="0"/>
              <a:t>One-Way Analysis of Variance (continued)</a:t>
            </a:r>
          </a:p>
        </p:txBody>
      </p:sp>
      <p:sp>
        <p:nvSpPr>
          <p:cNvPr id="74755" name="Rectangle 3"/>
          <p:cNvSpPr>
            <a:spLocks noGrp="1" noChangeArrowheads="1"/>
          </p:cNvSpPr>
          <p:nvPr>
            <p:ph type="body" idx="1"/>
          </p:nvPr>
        </p:nvSpPr>
        <p:spPr/>
        <p:txBody>
          <a:bodyPr/>
          <a:lstStyle/>
          <a:p>
            <a:r>
              <a:rPr lang="en-US" altLang="en-US" smtClean="0"/>
              <a:t>Click on “Options” to open the “Means: Options” box.</a:t>
            </a:r>
          </a:p>
          <a:p>
            <a:r>
              <a:rPr lang="en-US" altLang="en-US" smtClean="0"/>
              <a:t>Click in the “Anova table and eta” box to select it and indicate that you want to do a One-Way ANOVA.</a:t>
            </a:r>
          </a:p>
          <a:p>
            <a:r>
              <a:rPr lang="en-US" altLang="en-US" smtClean="0"/>
              <a:t>Click on “Continue” and on “OK.”</a:t>
            </a:r>
          </a:p>
        </p:txBody>
      </p:sp>
      <p:sp>
        <p:nvSpPr>
          <p:cNvPr id="7475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BEF15C0-6914-4E05-BB77-0F44D4815756}" type="slidenum">
              <a:rPr lang="en-US" altLang="en-US" sz="1400" smtClean="0"/>
              <a:pPr eaLnBrk="1" hangingPunct="1">
                <a:spcBef>
                  <a:spcPct val="0"/>
                </a:spcBef>
                <a:buFontTx/>
                <a:buNone/>
              </a:pPr>
              <a:t>68</a:t>
            </a:fld>
            <a:endParaRPr lang="en-US" altLang="en-US" sz="1400" smtClean="0"/>
          </a:p>
        </p:txBody>
      </p:sp>
    </p:spTree>
    <p:extLst>
      <p:ext uri="{BB962C8B-B14F-4D97-AF65-F5344CB8AC3E}">
        <p14:creationId xmlns:p14="http://schemas.microsoft.com/office/powerpoint/2010/main" val="2395679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r>
              <a:rPr lang="en-US" altLang="en-US" smtClean="0"/>
              <a:t>One-Way Analysis of Variance – Means: Options Box</a:t>
            </a:r>
          </a:p>
        </p:txBody>
      </p:sp>
      <p:sp>
        <p:nvSpPr>
          <p:cNvPr id="757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A1EEA9-89F3-4579-BB99-73BD3A7A3B33}" type="slidenum">
              <a:rPr lang="en-US" altLang="en-US" sz="1400" smtClean="0"/>
              <a:pPr eaLnBrk="1" hangingPunct="1">
                <a:spcBef>
                  <a:spcPct val="0"/>
                </a:spcBef>
                <a:buFontTx/>
                <a:buNone/>
              </a:pPr>
              <a:t>69</a:t>
            </a:fld>
            <a:endParaRPr lang="en-US" altLang="en-US" sz="1400" smtClean="0"/>
          </a:p>
        </p:txBody>
      </p:sp>
      <p:pic>
        <p:nvPicPr>
          <p:cNvPr id="3" name="Content Placeholder 2" descr="This is the second dialog box for carrying out a one-way analysis of variance using the means procedure." title="One-Way Analysis fo Variance Means: Options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8437" y="1705769"/>
            <a:ext cx="3667125" cy="4314825"/>
          </a:xfrm>
        </p:spPr>
      </p:pic>
    </p:spTree>
    <p:extLst>
      <p:ext uri="{BB962C8B-B14F-4D97-AF65-F5344CB8AC3E}">
        <p14:creationId xmlns:p14="http://schemas.microsoft.com/office/powerpoint/2010/main" val="292089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ltLang="en-US" sz="3600" dirty="0" smtClean="0"/>
              <a:t>Text – SPSS for Windows</a:t>
            </a:r>
            <a:br>
              <a:rPr lang="en-US" altLang="en-US" sz="3600" dirty="0" smtClean="0"/>
            </a:br>
            <a:r>
              <a:rPr lang="en-US" altLang="en-US" sz="3600" dirty="0" smtClean="0"/>
              <a:t>Version 22 A Basic Tutorial</a:t>
            </a:r>
            <a:r>
              <a:rPr lang="en-US" altLang="en-US" sz="4000" dirty="0" smtClean="0"/>
              <a:t/>
            </a:r>
            <a:br>
              <a:rPr lang="en-US" altLang="en-US" sz="4000" dirty="0" smtClean="0"/>
            </a:br>
            <a:endParaRPr lang="en-US" altLang="en-US" sz="4000" dirty="0" smtClean="0"/>
          </a:p>
        </p:txBody>
      </p:sp>
      <p:sp>
        <p:nvSpPr>
          <p:cNvPr id="7171" name="Rectangle 3"/>
          <p:cNvSpPr>
            <a:spLocks noGrp="1" noChangeArrowheads="1"/>
          </p:cNvSpPr>
          <p:nvPr>
            <p:ph type="body" idx="1"/>
          </p:nvPr>
        </p:nvSpPr>
        <p:spPr/>
        <p:txBody>
          <a:bodyPr>
            <a:normAutofit/>
          </a:bodyPr>
          <a:lstStyle/>
          <a:p>
            <a:pPr eaLnBrk="1" hangingPunct="1">
              <a:lnSpc>
                <a:spcPct val="80000"/>
              </a:lnSpc>
            </a:pPr>
            <a:r>
              <a:rPr lang="en-US" altLang="en-US" sz="2800" dirty="0" smtClean="0"/>
              <a:t>Authors: Linda Fiddler (Bakersfield), John Korey (Pomona), Ed Nelson (Fresno), Elizabeth Nelson (Fresno).</a:t>
            </a:r>
          </a:p>
          <a:p>
            <a:pPr eaLnBrk="1" hangingPunct="1">
              <a:lnSpc>
                <a:spcPct val="80000"/>
              </a:lnSpc>
            </a:pPr>
            <a:r>
              <a:rPr lang="en-US" altLang="en-US" sz="2800" dirty="0" smtClean="0"/>
              <a:t>Available on the web by going to the</a:t>
            </a:r>
            <a:r>
              <a:rPr lang="en-US" altLang="en-US" sz="2600" dirty="0" smtClean="0"/>
              <a:t> </a:t>
            </a:r>
            <a:r>
              <a:rPr lang="en-US" altLang="en-US" sz="2600" dirty="0" smtClean="0">
                <a:hlinkClick r:id="rId3"/>
              </a:rPr>
              <a:t>SSRIC website and clicking on "Teaching Resources" and then on "Online Textbooks" and then clicking on the SPSS book title</a:t>
            </a:r>
            <a:r>
              <a:rPr lang="en-US" altLang="en-US" dirty="0" smtClean="0">
                <a:hlinkClick r:id="rId3"/>
              </a:rPr>
              <a:t>.</a:t>
            </a:r>
            <a:r>
              <a:rPr lang="en-US" altLang="en-US" dirty="0" smtClean="0"/>
              <a:t> </a:t>
            </a:r>
            <a:r>
              <a:rPr lang="en-US" altLang="en-US" sz="2800" dirty="0" smtClean="0"/>
              <a:t>The data set for this tutorial can be downloaded at this site.</a:t>
            </a:r>
          </a:p>
          <a:p>
            <a:pPr eaLnBrk="1" hangingPunct="1">
              <a:lnSpc>
                <a:spcPct val="80000"/>
              </a:lnSpc>
            </a:pPr>
            <a:r>
              <a:rPr lang="en-US" altLang="en-US" sz="2800" dirty="0" smtClean="0"/>
              <a:t>Version 23 will be available sometime during summer, 2016. </a:t>
            </a:r>
          </a:p>
          <a:p>
            <a:pPr eaLnBrk="1" hangingPunct="1">
              <a:lnSpc>
                <a:spcPct val="80000"/>
              </a:lnSpc>
            </a:pPr>
            <a:endParaRPr lang="en-US" altLang="en-US" sz="2800" dirty="0" smtClean="0"/>
          </a:p>
        </p:txBody>
      </p:sp>
      <p:sp>
        <p:nvSpPr>
          <p:cNvPr id="717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21A0FB-032F-48DB-94E5-213BEC332758}" type="slidenum">
              <a:rPr lang="en-US" altLang="en-US" sz="1400" smtClean="0"/>
              <a:pPr eaLnBrk="1" hangingPunct="1">
                <a:spcBef>
                  <a:spcPct val="0"/>
                </a:spcBef>
                <a:buFontTx/>
                <a:buNone/>
              </a:pPr>
              <a:t>7</a:t>
            </a:fld>
            <a:endParaRPr lang="en-US" altLang="en-US" sz="1400" smtClean="0"/>
          </a:p>
        </p:txBody>
      </p:sp>
    </p:spTree>
    <p:extLst>
      <p:ext uri="{BB962C8B-B14F-4D97-AF65-F5344CB8AC3E}">
        <p14:creationId xmlns:p14="http://schemas.microsoft.com/office/powerpoint/2010/main" val="2223417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descr="This is part of the SPSS output for one-way analysis of variance." title="One-Way Analysis of Variance – Statistics Report"/>
          <p:cNvSpPr>
            <a:spLocks noGrp="1"/>
          </p:cNvSpPr>
          <p:nvPr>
            <p:ph type="title"/>
          </p:nvPr>
        </p:nvSpPr>
        <p:spPr/>
        <p:txBody>
          <a:bodyPr>
            <a:normAutofit fontScale="90000"/>
          </a:bodyPr>
          <a:lstStyle/>
          <a:p>
            <a:r>
              <a:rPr lang="en-US" altLang="en-US" dirty="0" smtClean="0"/>
              <a:t>One-Way Analysis of Variance – Statistics Report</a:t>
            </a:r>
          </a:p>
        </p:txBody>
      </p:sp>
      <p:sp>
        <p:nvSpPr>
          <p:cNvPr id="768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26027A9-C278-4AC8-8F0E-DB4849DBFCB9}" type="slidenum">
              <a:rPr lang="en-US" altLang="en-US" sz="1400" smtClean="0"/>
              <a:pPr eaLnBrk="1" hangingPunct="1">
                <a:spcBef>
                  <a:spcPct val="0"/>
                </a:spcBef>
                <a:buFontTx/>
                <a:buNone/>
              </a:pPr>
              <a:t>70</a:t>
            </a:fld>
            <a:endParaRPr lang="en-US" altLang="en-US" sz="1400" smtClean="0"/>
          </a:p>
        </p:txBody>
      </p:sp>
      <p:pic>
        <p:nvPicPr>
          <p:cNvPr id="4" name="Content Placeholder 3" descr="This is the output for one-way analysis of variance showing the mean age at birth of first child for the five levels of highest educational degree." title="One-Way Analysis of Variance -- Statistics Re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981200"/>
            <a:ext cx="5513971" cy="3200400"/>
          </a:xfrm>
        </p:spPr>
      </p:pic>
    </p:spTree>
    <p:extLst>
      <p:ext uri="{BB962C8B-B14F-4D97-AF65-F5344CB8AC3E}">
        <p14:creationId xmlns:p14="http://schemas.microsoft.com/office/powerpoint/2010/main" val="1942190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This is the analysis of variance table for the one-way analysis of variance." title="One-Way Analysis of Variance – ANOVA Table"/>
          <p:cNvSpPr>
            <a:spLocks noGrp="1"/>
          </p:cNvSpPr>
          <p:nvPr>
            <p:ph type="title"/>
          </p:nvPr>
        </p:nvSpPr>
        <p:spPr/>
        <p:txBody>
          <a:bodyPr>
            <a:normAutofit fontScale="90000"/>
          </a:bodyPr>
          <a:lstStyle/>
          <a:p>
            <a:r>
              <a:rPr lang="en-US" altLang="en-US" dirty="0" smtClean="0"/>
              <a:t>One-Way Analysis of Variance – ANOVA Table</a:t>
            </a:r>
          </a:p>
        </p:txBody>
      </p:sp>
      <p:sp>
        <p:nvSpPr>
          <p:cNvPr id="778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3DA500-106B-409C-97A0-DC1A89A675C5}" type="slidenum">
              <a:rPr lang="en-US" altLang="en-US" sz="1400" smtClean="0"/>
              <a:pPr eaLnBrk="1" hangingPunct="1">
                <a:spcBef>
                  <a:spcPct val="0"/>
                </a:spcBef>
                <a:buFontTx/>
                <a:buNone/>
              </a:pPr>
              <a:t>71</a:t>
            </a:fld>
            <a:endParaRPr lang="en-US" altLang="en-US" sz="1400" smtClean="0"/>
          </a:p>
        </p:txBody>
      </p:sp>
      <p:pic>
        <p:nvPicPr>
          <p:cNvPr id="6" name="Content Placeholder 5" descr="This is the ANOVA table for age at birth of first child broken down by highest educational degree." title="One-Way Analysis of Variance -- ANOVA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975" y="2209800"/>
            <a:ext cx="7258050" cy="3020219"/>
          </a:xfrm>
        </p:spPr>
      </p:pic>
    </p:spTree>
    <p:extLst>
      <p:ext uri="{BB962C8B-B14F-4D97-AF65-F5344CB8AC3E}">
        <p14:creationId xmlns:p14="http://schemas.microsoft.com/office/powerpoint/2010/main" val="26791047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z="4000" smtClean="0"/>
              <a:t>Exercises for One-Way ANOVA</a:t>
            </a:r>
          </a:p>
        </p:txBody>
      </p:sp>
      <p:sp>
        <p:nvSpPr>
          <p:cNvPr id="78851" name="Rectangle 3"/>
          <p:cNvSpPr>
            <a:spLocks noGrp="1" noChangeArrowheads="1"/>
          </p:cNvSpPr>
          <p:nvPr>
            <p:ph type="body" idx="1"/>
          </p:nvPr>
        </p:nvSpPr>
        <p:spPr/>
        <p:txBody>
          <a:bodyPr/>
          <a:lstStyle/>
          <a:p>
            <a:pPr>
              <a:lnSpc>
                <a:spcPct val="90000"/>
              </a:lnSpc>
            </a:pPr>
            <a:r>
              <a:rPr lang="en-US" altLang="en-US" dirty="0" smtClean="0"/>
              <a:t>Compare the number of hours watching television (TVHOURS) for people of different levels of education (DEGREE).  Who watches more television – those with more education or those with less education? Was the F-value statistically significant?</a:t>
            </a:r>
          </a:p>
          <a:p>
            <a:pPr>
              <a:lnSpc>
                <a:spcPct val="90000"/>
              </a:lnSpc>
            </a:pPr>
            <a:endParaRPr lang="en-US" altLang="en-US" sz="2400" dirty="0" smtClean="0"/>
          </a:p>
        </p:txBody>
      </p:sp>
      <p:sp>
        <p:nvSpPr>
          <p:cNvPr id="788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3D752CD-0A89-46FE-A1AB-B494511E8B6B}" type="slidenum">
              <a:rPr lang="en-US" altLang="en-US" sz="1400" smtClean="0"/>
              <a:pPr eaLnBrk="1" hangingPunct="1">
                <a:spcBef>
                  <a:spcPct val="0"/>
                </a:spcBef>
                <a:buFontTx/>
                <a:buNone/>
              </a:pPr>
              <a:t>72</a:t>
            </a:fld>
            <a:endParaRPr lang="en-US" altLang="en-US" sz="1400" smtClean="0"/>
          </a:p>
        </p:txBody>
      </p:sp>
    </p:spTree>
    <p:extLst>
      <p:ext uri="{BB962C8B-B14F-4D97-AF65-F5344CB8AC3E}">
        <p14:creationId xmlns:p14="http://schemas.microsoft.com/office/powerpoint/2010/main" val="4022173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ltLang="en-US" sz="4000" smtClean="0"/>
              <a:t>Correlation and Regression</a:t>
            </a:r>
            <a:br>
              <a:rPr lang="en-US" altLang="en-US" sz="4000" smtClean="0"/>
            </a:br>
            <a:r>
              <a:rPr lang="en-US" altLang="en-US" sz="4000" smtClean="0"/>
              <a:t>(see chs. 7 and 8 in text)</a:t>
            </a:r>
          </a:p>
        </p:txBody>
      </p:sp>
      <p:sp>
        <p:nvSpPr>
          <p:cNvPr id="58371" name="Rectangle 3"/>
          <p:cNvSpPr>
            <a:spLocks noGrp="1" noChangeArrowheads="1"/>
          </p:cNvSpPr>
          <p:nvPr>
            <p:ph type="body" idx="1"/>
          </p:nvPr>
        </p:nvSpPr>
        <p:spPr/>
        <p:txBody>
          <a:bodyPr/>
          <a:lstStyle/>
          <a:p>
            <a:pPr>
              <a:defRPr/>
            </a:pPr>
            <a:r>
              <a:rPr lang="en-US" dirty="0" smtClean="0"/>
              <a:t>Let’s use HRS1 (number of hours worked last week) as our dependent variable.</a:t>
            </a:r>
          </a:p>
          <a:p>
            <a:pPr>
              <a:defRPr/>
            </a:pPr>
            <a:r>
              <a:rPr lang="en-US" dirty="0" smtClean="0"/>
              <a:t>We’ll use AGE, EDUC (years of school completed), INCOME06 (family income) and SEI10 (socioeconomic index) as our independent variables.</a:t>
            </a:r>
          </a:p>
          <a:p>
            <a:pPr>
              <a:defRPr/>
            </a:pPr>
            <a:r>
              <a:rPr lang="en-US" dirty="0" smtClean="0"/>
              <a:t>Click on “Correlation” and then on “Bivariate” and select these variables.</a:t>
            </a:r>
          </a:p>
          <a:p>
            <a:pPr marL="0" indent="0">
              <a:buFontTx/>
              <a:buNone/>
              <a:defRPr/>
            </a:pPr>
            <a:endParaRPr lang="en-US" dirty="0" smtClean="0"/>
          </a:p>
          <a:p>
            <a:pPr>
              <a:defRPr/>
            </a:pPr>
            <a:endParaRPr lang="en-US" dirty="0" smtClean="0"/>
          </a:p>
        </p:txBody>
      </p:sp>
      <p:sp>
        <p:nvSpPr>
          <p:cNvPr id="798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D575D2-AE29-4100-A614-65DF28C4D358}" type="slidenum">
              <a:rPr lang="en-US" altLang="en-US" sz="1400" smtClean="0"/>
              <a:pPr eaLnBrk="1" hangingPunct="1">
                <a:spcBef>
                  <a:spcPct val="0"/>
                </a:spcBef>
                <a:buFontTx/>
                <a:buNone/>
              </a:pPr>
              <a:t>73</a:t>
            </a:fld>
            <a:endParaRPr lang="en-US" altLang="en-US" sz="1400" smtClean="0"/>
          </a:p>
        </p:txBody>
      </p:sp>
    </p:spTree>
    <p:extLst>
      <p:ext uri="{BB962C8B-B14F-4D97-AF65-F5344CB8AC3E}">
        <p14:creationId xmlns:p14="http://schemas.microsoft.com/office/powerpoint/2010/main" val="8467371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descr="This is the bivariate correlation dialog box." title="Bivariate Correlation Box"/>
          <p:cNvSpPr>
            <a:spLocks noGrp="1"/>
          </p:cNvSpPr>
          <p:nvPr>
            <p:ph type="title"/>
          </p:nvPr>
        </p:nvSpPr>
        <p:spPr/>
        <p:txBody>
          <a:bodyPr/>
          <a:lstStyle/>
          <a:p>
            <a:r>
              <a:rPr lang="en-US" altLang="en-US" dirty="0" smtClean="0"/>
              <a:t>Bivariate Correlation Box</a:t>
            </a:r>
          </a:p>
        </p:txBody>
      </p:sp>
      <p:sp>
        <p:nvSpPr>
          <p:cNvPr id="809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CD605F0-ADA0-4675-8B62-53055E2F0ED8}" type="slidenum">
              <a:rPr lang="en-US" altLang="en-US" sz="1400" smtClean="0"/>
              <a:pPr eaLnBrk="1" hangingPunct="1">
                <a:spcBef>
                  <a:spcPct val="0"/>
                </a:spcBef>
                <a:buFontTx/>
                <a:buNone/>
              </a:pPr>
              <a:t>74</a:t>
            </a:fld>
            <a:endParaRPr lang="en-US" altLang="en-US" sz="1400" smtClean="0"/>
          </a:p>
        </p:txBody>
      </p:sp>
      <p:pic>
        <p:nvPicPr>
          <p:cNvPr id="5" name="Content Placeholder 4" descr="This is the bivariate correlation dialog box." title="Bivariate Correlation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8387" y="1929606"/>
            <a:ext cx="4467225" cy="3867150"/>
          </a:xfrm>
        </p:spPr>
      </p:pic>
    </p:spTree>
    <p:extLst>
      <p:ext uri="{BB962C8B-B14F-4D97-AF65-F5344CB8AC3E}">
        <p14:creationId xmlns:p14="http://schemas.microsoft.com/office/powerpoint/2010/main" val="3471481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Correlation Matrix</a:t>
            </a:r>
          </a:p>
        </p:txBody>
      </p:sp>
      <p:sp>
        <p:nvSpPr>
          <p:cNvPr id="829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2E17B28-30C7-4160-AAE4-97EADBB5B9D2}" type="slidenum">
              <a:rPr lang="en-US" altLang="en-US" sz="1400" smtClean="0"/>
              <a:pPr eaLnBrk="1" hangingPunct="1">
                <a:spcBef>
                  <a:spcPct val="0"/>
                </a:spcBef>
                <a:buFontTx/>
                <a:buNone/>
              </a:pPr>
              <a:t>75</a:t>
            </a:fld>
            <a:endParaRPr lang="en-US" altLang="en-US" sz="1400" smtClean="0"/>
          </a:p>
        </p:txBody>
      </p:sp>
      <p:pic>
        <p:nvPicPr>
          <p:cNvPr id="5" name="Content Placeholder 4" descr="This is the correlation matrix from the SPSS output for bivariate correlation." title="Correlation Matri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15306"/>
            <a:ext cx="7467600" cy="4095750"/>
          </a:xfrm>
        </p:spPr>
      </p:pic>
    </p:spTree>
    <p:extLst>
      <p:ext uri="{BB962C8B-B14F-4D97-AF65-F5344CB8AC3E}">
        <p14:creationId xmlns:p14="http://schemas.microsoft.com/office/powerpoint/2010/main" val="16548348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Multicollinearity</a:t>
            </a:r>
            <a:endParaRPr lang="en-US" altLang="en-US" dirty="0" smtClean="0"/>
          </a:p>
        </p:txBody>
      </p:sp>
      <p:sp>
        <p:nvSpPr>
          <p:cNvPr id="81923" name="Content Placeholder 2"/>
          <p:cNvSpPr>
            <a:spLocks noGrp="1"/>
          </p:cNvSpPr>
          <p:nvPr>
            <p:ph idx="1"/>
          </p:nvPr>
        </p:nvSpPr>
        <p:spPr/>
        <p:txBody>
          <a:bodyPr>
            <a:normAutofit/>
          </a:bodyPr>
          <a:lstStyle/>
          <a:p>
            <a:r>
              <a:rPr lang="en-US" altLang="en-US" dirty="0" smtClean="0"/>
              <a:t>Multicollinearity is a potential problem when  </a:t>
            </a:r>
            <a:r>
              <a:rPr lang="en-US" altLang="en-US" dirty="0" smtClean="0"/>
              <a:t>two or more of the independent variables are highly intercorrelated.</a:t>
            </a:r>
          </a:p>
          <a:p>
            <a:r>
              <a:rPr lang="en-US" altLang="en-US" dirty="0" smtClean="0"/>
              <a:t>The correlation between EDUC and SEI10 is .565.  That’s pretty high but not so high as to be a serious problem.</a:t>
            </a:r>
          </a:p>
          <a:p>
            <a:r>
              <a:rPr lang="en-US" altLang="en-US" dirty="0" smtClean="0"/>
              <a:t>If it was higher, then we would probably want to drop one of these two variables.</a:t>
            </a:r>
          </a:p>
        </p:txBody>
      </p:sp>
      <p:sp>
        <p:nvSpPr>
          <p:cNvPr id="819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366C2D-4336-44FF-80ED-041E1BA12AEA}" type="slidenum">
              <a:rPr lang="en-US" altLang="en-US" sz="1400" smtClean="0"/>
              <a:pPr eaLnBrk="1" hangingPunct="1">
                <a:spcBef>
                  <a:spcPct val="0"/>
                </a:spcBef>
                <a:buFontTx/>
                <a:buNone/>
              </a:pPr>
              <a:t>76</a:t>
            </a:fld>
            <a:endParaRPr lang="en-US" altLang="en-US" sz="1400" smtClean="0"/>
          </a:p>
        </p:txBody>
      </p:sp>
    </p:spTree>
    <p:extLst>
      <p:ext uri="{BB962C8B-B14F-4D97-AF65-F5344CB8AC3E}">
        <p14:creationId xmlns:p14="http://schemas.microsoft.com/office/powerpoint/2010/main" val="8559807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Regression</a:t>
            </a:r>
          </a:p>
        </p:txBody>
      </p:sp>
      <p:sp>
        <p:nvSpPr>
          <p:cNvPr id="3" name="Content Placeholder 2"/>
          <p:cNvSpPr>
            <a:spLocks noGrp="1"/>
          </p:cNvSpPr>
          <p:nvPr>
            <p:ph idx="1"/>
          </p:nvPr>
        </p:nvSpPr>
        <p:spPr/>
        <p:txBody>
          <a:bodyPr/>
          <a:lstStyle/>
          <a:p>
            <a:pPr>
              <a:defRPr/>
            </a:pPr>
            <a:r>
              <a:rPr lang="en-US" dirty="0" smtClean="0"/>
              <a:t>Now let’s run a multiple regression.</a:t>
            </a:r>
          </a:p>
          <a:p>
            <a:pPr>
              <a:defRPr/>
            </a:pPr>
            <a:r>
              <a:rPr lang="en-US" dirty="0" smtClean="0"/>
              <a:t>Click on Analyze/Regression/Linear</a:t>
            </a:r>
            <a:r>
              <a:rPr lang="en-US" dirty="0" smtClean="0"/>
              <a:t>.</a:t>
            </a:r>
          </a:p>
          <a:p>
            <a:pPr>
              <a:defRPr/>
            </a:pPr>
            <a:r>
              <a:rPr lang="en-US" dirty="0" smtClean="0"/>
              <a:t>Enter HRS1 in the “Dependent” box.</a:t>
            </a:r>
          </a:p>
          <a:p>
            <a:pPr>
              <a:defRPr/>
            </a:pPr>
            <a:r>
              <a:rPr lang="en-US" dirty="0" smtClean="0"/>
              <a:t>Enter AGE, EDUC, INCOME06, and SSE10- in the “Independent” box.</a:t>
            </a:r>
          </a:p>
          <a:p>
            <a:pPr>
              <a:defRPr/>
            </a:pPr>
            <a:r>
              <a:rPr lang="en-US" dirty="0" smtClean="0"/>
              <a:t>Click on “OK”.</a:t>
            </a:r>
            <a:endParaRPr lang="en-US" dirty="0" smtClean="0"/>
          </a:p>
          <a:p>
            <a:pPr marL="0" indent="0">
              <a:buFontTx/>
              <a:buNone/>
              <a:defRPr/>
            </a:pPr>
            <a:endParaRPr lang="en-US" dirty="0"/>
          </a:p>
        </p:txBody>
      </p:sp>
      <p:sp>
        <p:nvSpPr>
          <p:cNvPr id="8397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696E67-2D00-4C4A-8D22-1EBFE51D1576}" type="slidenum">
              <a:rPr lang="en-US" altLang="en-US" sz="1400" smtClean="0"/>
              <a:pPr eaLnBrk="1" hangingPunct="1">
                <a:spcBef>
                  <a:spcPct val="0"/>
                </a:spcBef>
                <a:buFontTx/>
                <a:buNone/>
              </a:pPr>
              <a:t>77</a:t>
            </a:fld>
            <a:endParaRPr lang="en-US" altLang="en-US" sz="1400" smtClean="0"/>
          </a:p>
        </p:txBody>
      </p:sp>
    </p:spTree>
    <p:extLst>
      <p:ext uri="{BB962C8B-B14F-4D97-AF65-F5344CB8AC3E}">
        <p14:creationId xmlns:p14="http://schemas.microsoft.com/office/powerpoint/2010/main" val="39017193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Linear Regression Box</a:t>
            </a:r>
          </a:p>
        </p:txBody>
      </p:sp>
      <p:sp>
        <p:nvSpPr>
          <p:cNvPr id="8499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8AE8BB-C96A-4F86-9E1E-894A5C0464FC}" type="slidenum">
              <a:rPr lang="en-US" altLang="en-US" sz="1400" smtClean="0"/>
              <a:pPr eaLnBrk="1" hangingPunct="1">
                <a:spcBef>
                  <a:spcPct val="0"/>
                </a:spcBef>
                <a:buFontTx/>
                <a:buNone/>
              </a:pPr>
              <a:t>78</a:t>
            </a:fld>
            <a:endParaRPr lang="en-US" altLang="en-US" sz="1400" smtClean="0"/>
          </a:p>
        </p:txBody>
      </p:sp>
      <p:pic>
        <p:nvPicPr>
          <p:cNvPr id="3" name="Content Placeholder 2" descr="This is the linear regression dialog box." title="Linear Regrression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3587" y="1796256"/>
            <a:ext cx="5076825" cy="4133850"/>
          </a:xfrm>
        </p:spPr>
      </p:pic>
    </p:spTree>
    <p:extLst>
      <p:ext uri="{BB962C8B-B14F-4D97-AF65-F5344CB8AC3E}">
        <p14:creationId xmlns:p14="http://schemas.microsoft.com/office/powerpoint/2010/main" val="18733408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Regression Coefficients</a:t>
            </a:r>
          </a:p>
        </p:txBody>
      </p:sp>
      <p:sp>
        <p:nvSpPr>
          <p:cNvPr id="860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5AF82D0-A67C-407C-8082-62BCB9200FEC}" type="slidenum">
              <a:rPr lang="en-US" altLang="en-US" sz="1400" smtClean="0"/>
              <a:pPr eaLnBrk="1" hangingPunct="1">
                <a:spcBef>
                  <a:spcPct val="0"/>
                </a:spcBef>
                <a:buFontTx/>
                <a:buNone/>
              </a:pPr>
              <a:t>79</a:t>
            </a:fld>
            <a:endParaRPr lang="en-US" altLang="en-US" sz="1400" smtClean="0"/>
          </a:p>
        </p:txBody>
      </p:sp>
      <p:pic>
        <p:nvPicPr>
          <p:cNvPr id="3" name="Content Placeholder 2" descr="This is the regression corrrelation coefficients from the SPSS output for bivariate regression." title="Regression Coeffici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981200"/>
            <a:ext cx="6873293" cy="3505200"/>
          </a:xfrm>
        </p:spPr>
      </p:pic>
    </p:spTree>
    <p:extLst>
      <p:ext uri="{BB962C8B-B14F-4D97-AF65-F5344CB8AC3E}">
        <p14:creationId xmlns:p14="http://schemas.microsoft.com/office/powerpoint/2010/main" val="102447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SPSS Files and Extensions</a:t>
            </a:r>
          </a:p>
        </p:txBody>
      </p:sp>
      <p:sp>
        <p:nvSpPr>
          <p:cNvPr id="8195" name="Rectangle 3"/>
          <p:cNvSpPr>
            <a:spLocks noGrp="1" noChangeArrowheads="1"/>
          </p:cNvSpPr>
          <p:nvPr>
            <p:ph type="body" idx="1"/>
          </p:nvPr>
        </p:nvSpPr>
        <p:spPr/>
        <p:txBody>
          <a:bodyPr/>
          <a:lstStyle/>
          <a:p>
            <a:pPr eaLnBrk="1" hangingPunct="1"/>
            <a:r>
              <a:rPr lang="en-US" altLang="en-US" dirty="0" smtClean="0"/>
              <a:t>Portable file -- .por</a:t>
            </a:r>
          </a:p>
          <a:p>
            <a:pPr eaLnBrk="1" hangingPunct="1"/>
            <a:r>
              <a:rPr lang="en-US" altLang="en-US" dirty="0" smtClean="0"/>
              <a:t>Data file -- .sav</a:t>
            </a:r>
          </a:p>
          <a:p>
            <a:pPr eaLnBrk="1" hangingPunct="1"/>
            <a:r>
              <a:rPr lang="en-US" altLang="en-US" dirty="0" smtClean="0"/>
              <a:t>Output file -- .spv</a:t>
            </a:r>
          </a:p>
          <a:p>
            <a:pPr eaLnBrk="1" hangingPunct="1"/>
            <a:r>
              <a:rPr lang="en-US" altLang="en-US" dirty="0" smtClean="0"/>
              <a:t>Syntax file -- .sps</a:t>
            </a:r>
          </a:p>
        </p:txBody>
      </p:sp>
      <p:sp>
        <p:nvSpPr>
          <p:cNvPr id="81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76EF760-6ED6-45D4-869F-AC41649E4349}" type="slidenum">
              <a:rPr lang="en-US" altLang="en-US" sz="1400" smtClean="0"/>
              <a:pPr eaLnBrk="1" hangingPunct="1">
                <a:spcBef>
                  <a:spcPct val="0"/>
                </a:spcBef>
                <a:buFontTx/>
                <a:buNone/>
              </a:pPr>
              <a:t>8</a:t>
            </a:fld>
            <a:endParaRPr lang="en-US" altLang="en-US" sz="1400" smtClean="0"/>
          </a:p>
        </p:txBody>
      </p:sp>
    </p:spTree>
    <p:extLst>
      <p:ext uri="{BB962C8B-B14F-4D97-AF65-F5344CB8AC3E}">
        <p14:creationId xmlns:p14="http://schemas.microsoft.com/office/powerpoint/2010/main" val="4233130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title="Regression ANOVA Table"/>
          <p:cNvSpPr>
            <a:spLocks noGrp="1"/>
          </p:cNvSpPr>
          <p:nvPr>
            <p:ph type="title"/>
          </p:nvPr>
        </p:nvSpPr>
        <p:spPr/>
        <p:txBody>
          <a:bodyPr/>
          <a:lstStyle/>
          <a:p>
            <a:r>
              <a:rPr lang="en-US" altLang="en-US" dirty="0" smtClean="0"/>
              <a:t>Regression ANOVA Table</a:t>
            </a:r>
          </a:p>
        </p:txBody>
      </p:sp>
      <p:sp>
        <p:nvSpPr>
          <p:cNvPr id="87043"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30A4077-2FBE-4DA7-A6B2-DD4542CEAB67}" type="slidenum">
              <a:rPr lang="en-US" altLang="en-US" sz="1400" smtClean="0"/>
              <a:pPr eaLnBrk="1" hangingPunct="1">
                <a:spcBef>
                  <a:spcPct val="0"/>
                </a:spcBef>
                <a:buFontTx/>
                <a:buNone/>
              </a:pPr>
              <a:t>80</a:t>
            </a:fld>
            <a:endParaRPr lang="en-US" altLang="en-US" sz="1400" smtClean="0"/>
          </a:p>
        </p:txBody>
      </p:sp>
      <p:pic>
        <p:nvPicPr>
          <p:cNvPr id="3" name="Content Placeholder 2" descr="The is the regression ANOVA table for the regression equation you just ran." title="Regression ANOVA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2057400"/>
            <a:ext cx="6261418" cy="3048000"/>
          </a:xfrm>
        </p:spPr>
      </p:pic>
    </p:spTree>
    <p:extLst>
      <p:ext uri="{BB962C8B-B14F-4D97-AF65-F5344CB8AC3E}">
        <p14:creationId xmlns:p14="http://schemas.microsoft.com/office/powerpoint/2010/main" val="37621891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title="Regression R and R Squared Values"/>
          <p:cNvSpPr>
            <a:spLocks noGrp="1"/>
          </p:cNvSpPr>
          <p:nvPr>
            <p:ph type="title"/>
          </p:nvPr>
        </p:nvSpPr>
        <p:spPr/>
        <p:txBody>
          <a:bodyPr>
            <a:normAutofit fontScale="90000"/>
          </a:bodyPr>
          <a:lstStyle/>
          <a:p>
            <a:r>
              <a:rPr lang="en-US" altLang="en-US" dirty="0" smtClean="0"/>
              <a:t>Regression R and </a:t>
            </a:r>
            <a:br>
              <a:rPr lang="en-US" altLang="en-US" dirty="0" smtClean="0"/>
            </a:br>
            <a:r>
              <a:rPr lang="en-US" altLang="en-US" dirty="0" smtClean="0"/>
              <a:t>R Squared Values</a:t>
            </a:r>
          </a:p>
        </p:txBody>
      </p:sp>
      <p:sp>
        <p:nvSpPr>
          <p:cNvPr id="880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38070CA-0558-4000-A179-CE49597CADC0}" type="slidenum">
              <a:rPr lang="en-US" altLang="en-US" sz="1400" smtClean="0"/>
              <a:pPr eaLnBrk="1" hangingPunct="1">
                <a:spcBef>
                  <a:spcPct val="0"/>
                </a:spcBef>
                <a:buFontTx/>
                <a:buNone/>
              </a:pPr>
              <a:t>81</a:t>
            </a:fld>
            <a:endParaRPr lang="en-US" altLang="en-US" sz="1400" smtClean="0"/>
          </a:p>
        </p:txBody>
      </p:sp>
      <p:pic>
        <p:nvPicPr>
          <p:cNvPr id="3" name="Content Placeholder 2" descr="This is the R and R Squared values for the regression equation you just ran." title="Regression R and R Squared Valu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981200"/>
            <a:ext cx="6379216" cy="2514600"/>
          </a:xfrm>
        </p:spPr>
      </p:pic>
    </p:spTree>
    <p:extLst>
      <p:ext uri="{BB962C8B-B14F-4D97-AF65-F5344CB8AC3E}">
        <p14:creationId xmlns:p14="http://schemas.microsoft.com/office/powerpoint/2010/main" val="40002549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smtClean="0"/>
              <a:t>Regression -- Multicollinearity</a:t>
            </a:r>
          </a:p>
        </p:txBody>
      </p:sp>
      <p:sp>
        <p:nvSpPr>
          <p:cNvPr id="89091" name="Content Placeholder 2"/>
          <p:cNvSpPr>
            <a:spLocks noGrp="1"/>
          </p:cNvSpPr>
          <p:nvPr>
            <p:ph idx="1"/>
          </p:nvPr>
        </p:nvSpPr>
        <p:spPr/>
        <p:txBody>
          <a:bodyPr/>
          <a:lstStyle/>
          <a:p>
            <a:r>
              <a:rPr lang="en-US" altLang="en-US" dirty="0" smtClean="0"/>
              <a:t>If we’re still worried about multicollinearity, let’s run another regression equation leaving out SEI10.</a:t>
            </a:r>
          </a:p>
          <a:p>
            <a:r>
              <a:rPr lang="en-US" altLang="en-US" dirty="0" smtClean="0"/>
              <a:t>Dropping SEI10 will allow us to see if the regression coefficients for age and education change without SEI10 in the equation.</a:t>
            </a:r>
          </a:p>
        </p:txBody>
      </p:sp>
      <p:sp>
        <p:nvSpPr>
          <p:cNvPr id="890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0EF120-4342-45DF-85E4-6795517A5725}" type="slidenum">
              <a:rPr lang="en-US" altLang="en-US" sz="1400" smtClean="0"/>
              <a:pPr eaLnBrk="1" hangingPunct="1">
                <a:spcBef>
                  <a:spcPct val="0"/>
                </a:spcBef>
                <a:buFontTx/>
                <a:buNone/>
              </a:pPr>
              <a:t>82</a:t>
            </a:fld>
            <a:endParaRPr lang="en-US" altLang="en-US" sz="1400" smtClean="0"/>
          </a:p>
        </p:txBody>
      </p:sp>
    </p:spTree>
    <p:extLst>
      <p:ext uri="{BB962C8B-B14F-4D97-AF65-F5344CB8AC3E}">
        <p14:creationId xmlns:p14="http://schemas.microsoft.com/office/powerpoint/2010/main" val="17157207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r>
              <a:rPr lang="en-US" altLang="en-US" sz="3600" dirty="0" smtClean="0"/>
              <a:t>Regression Coefficients – Checking </a:t>
            </a:r>
            <a:br>
              <a:rPr lang="en-US" altLang="en-US" sz="3600" dirty="0" smtClean="0"/>
            </a:br>
            <a:r>
              <a:rPr lang="en-US" altLang="en-US" sz="3600" dirty="0" smtClean="0"/>
              <a:t>on Multicollinearity</a:t>
            </a:r>
          </a:p>
        </p:txBody>
      </p:sp>
      <p:sp>
        <p:nvSpPr>
          <p:cNvPr id="901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FF2E5D-F4AD-4626-80A2-4C3CAC6379CC}" type="slidenum">
              <a:rPr lang="en-US" altLang="en-US" sz="1400" smtClean="0"/>
              <a:pPr eaLnBrk="1" hangingPunct="1">
                <a:spcBef>
                  <a:spcPct val="0"/>
                </a:spcBef>
                <a:buFontTx/>
                <a:buNone/>
              </a:pPr>
              <a:t>83</a:t>
            </a:fld>
            <a:endParaRPr lang="en-US" altLang="en-US" sz="1400" smtClean="0"/>
          </a:p>
        </p:txBody>
      </p:sp>
      <p:pic>
        <p:nvPicPr>
          <p:cNvPr id="3" name="Content Placeholder 2" descr="These are the regression coefficients when SEI10 is dropped from the analysis." title="Regression Coefficients – Checking on Multicollinear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62200"/>
            <a:ext cx="6403236" cy="2590800"/>
          </a:xfrm>
        </p:spPr>
      </p:pic>
    </p:spTree>
    <p:extLst>
      <p:ext uri="{BB962C8B-B14F-4D97-AF65-F5344CB8AC3E}">
        <p14:creationId xmlns:p14="http://schemas.microsoft.com/office/powerpoint/2010/main" val="3240940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title="ANOVA Table when SEI10 is Dropped from the Equation"/>
          <p:cNvSpPr>
            <a:spLocks noGrp="1"/>
          </p:cNvSpPr>
          <p:nvPr>
            <p:ph type="title"/>
          </p:nvPr>
        </p:nvSpPr>
        <p:spPr>
          <a:xfrm>
            <a:off x="457200" y="228600"/>
            <a:ext cx="8229600" cy="1143000"/>
          </a:xfrm>
        </p:spPr>
        <p:txBody>
          <a:bodyPr>
            <a:normAutofit fontScale="90000"/>
          </a:bodyPr>
          <a:lstStyle/>
          <a:p>
            <a:r>
              <a:rPr lang="en-US" altLang="en-US" sz="4000" dirty="0" smtClean="0"/>
              <a:t>ANOVA Table when SEI10 is Dropped </a:t>
            </a:r>
            <a:br>
              <a:rPr lang="en-US" altLang="en-US" sz="4000" dirty="0" smtClean="0"/>
            </a:br>
            <a:r>
              <a:rPr lang="en-US" altLang="en-US" sz="4000" dirty="0" smtClean="0"/>
              <a:t>from the Equation</a:t>
            </a:r>
          </a:p>
        </p:txBody>
      </p:sp>
      <p:sp>
        <p:nvSpPr>
          <p:cNvPr id="911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AF8118-D3A7-445B-A0DA-EDB1F7E4C691}" type="slidenum">
              <a:rPr lang="en-US" altLang="en-US" sz="1400" smtClean="0"/>
              <a:pPr eaLnBrk="1" hangingPunct="1">
                <a:spcBef>
                  <a:spcPct val="0"/>
                </a:spcBef>
                <a:buFontTx/>
                <a:buNone/>
              </a:pPr>
              <a:t>84</a:t>
            </a:fld>
            <a:endParaRPr lang="en-US" altLang="en-US" sz="1400" smtClean="0"/>
          </a:p>
        </p:txBody>
      </p:sp>
      <p:pic>
        <p:nvPicPr>
          <p:cNvPr id="3" name="Content Placeholder 2" descr="This is the ANOVA table when SEI10 is dropped from the regression equation." title="ANOVA Table when SEI10 is Dropped from the Equ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057400"/>
            <a:ext cx="6594776" cy="2610645"/>
          </a:xfrm>
        </p:spPr>
      </p:pic>
    </p:spTree>
    <p:extLst>
      <p:ext uri="{BB962C8B-B14F-4D97-AF65-F5344CB8AC3E}">
        <p14:creationId xmlns:p14="http://schemas.microsoft.com/office/powerpoint/2010/main" val="21876560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descr="This shows the changes in R and R Squared when SEI10 is dropped from the equation." title="R and R Squared when SEI10 is Dropped from the Equation"/>
          <p:cNvSpPr>
            <a:spLocks noGrp="1"/>
          </p:cNvSpPr>
          <p:nvPr>
            <p:ph type="title"/>
          </p:nvPr>
        </p:nvSpPr>
        <p:spPr>
          <a:xfrm>
            <a:off x="457200" y="304800"/>
            <a:ext cx="8229600" cy="1143000"/>
          </a:xfrm>
        </p:spPr>
        <p:txBody>
          <a:bodyPr>
            <a:normAutofit fontScale="90000"/>
          </a:bodyPr>
          <a:lstStyle/>
          <a:p>
            <a:r>
              <a:rPr lang="en-US" altLang="en-US" dirty="0" smtClean="0"/>
              <a:t>R and R Squared when SEI10 is Dropped from the Equation</a:t>
            </a:r>
          </a:p>
        </p:txBody>
      </p:sp>
      <p:sp>
        <p:nvSpPr>
          <p:cNvPr id="921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B8ECB1-DE2F-45EF-89D9-1048CB88D1DE}" type="slidenum">
              <a:rPr lang="en-US" altLang="en-US" sz="1400" smtClean="0"/>
              <a:pPr eaLnBrk="1" hangingPunct="1">
                <a:spcBef>
                  <a:spcPct val="0"/>
                </a:spcBef>
                <a:buFontTx/>
                <a:buNone/>
              </a:pPr>
              <a:t>85</a:t>
            </a:fld>
            <a:endParaRPr lang="en-US" altLang="en-US" sz="1400" smtClean="0"/>
          </a:p>
        </p:txBody>
      </p:sp>
      <p:pic>
        <p:nvPicPr>
          <p:cNvPr id="3" name="Content Placeholder 2" descr="This shows the change in R and R Squared when SEI10 is dropped from the equation.&#10;" title="R and R Squared when SEI10 is Dropped from the Equ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590800"/>
            <a:ext cx="5396064" cy="1981200"/>
          </a:xfrm>
        </p:spPr>
      </p:pic>
    </p:spTree>
    <p:extLst>
      <p:ext uri="{BB962C8B-B14F-4D97-AF65-F5344CB8AC3E}">
        <p14:creationId xmlns:p14="http://schemas.microsoft.com/office/powerpoint/2010/main" val="35161719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n-US" altLang="en-US" sz="4000" smtClean="0"/>
              <a:t>Charts/Graphs</a:t>
            </a:r>
            <a:br>
              <a:rPr lang="en-US" altLang="en-US" sz="4000" smtClean="0"/>
            </a:br>
            <a:r>
              <a:rPr lang="en-US" altLang="en-US" sz="4000" smtClean="0"/>
              <a:t>(see ch. 9 in text)</a:t>
            </a:r>
          </a:p>
        </p:txBody>
      </p:sp>
      <p:sp>
        <p:nvSpPr>
          <p:cNvPr id="93187" name="Rectangle 3"/>
          <p:cNvSpPr>
            <a:spLocks noGrp="1" noChangeArrowheads="1"/>
          </p:cNvSpPr>
          <p:nvPr>
            <p:ph type="body" idx="1"/>
          </p:nvPr>
        </p:nvSpPr>
        <p:spPr/>
        <p:txBody>
          <a:bodyPr/>
          <a:lstStyle/>
          <a:p>
            <a:r>
              <a:rPr lang="en-US" altLang="en-US" smtClean="0"/>
              <a:t>Bar charts</a:t>
            </a:r>
          </a:p>
          <a:p>
            <a:r>
              <a:rPr lang="en-US" altLang="en-US" smtClean="0"/>
              <a:t>Boxplots</a:t>
            </a:r>
          </a:p>
          <a:p>
            <a:pPr>
              <a:buFontTx/>
              <a:buNone/>
            </a:pPr>
            <a:endParaRPr lang="en-US" altLang="en-US" smtClean="0"/>
          </a:p>
        </p:txBody>
      </p:sp>
      <p:sp>
        <p:nvSpPr>
          <p:cNvPr id="931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DF9747-62A7-498D-8818-DEE983471A9E}" type="slidenum">
              <a:rPr lang="en-US" altLang="en-US" sz="1400" smtClean="0"/>
              <a:pPr eaLnBrk="1" hangingPunct="1">
                <a:spcBef>
                  <a:spcPct val="0"/>
                </a:spcBef>
                <a:buFontTx/>
                <a:buNone/>
              </a:pPr>
              <a:t>86</a:t>
            </a:fld>
            <a:endParaRPr lang="en-US" altLang="en-US" sz="1400" smtClean="0"/>
          </a:p>
        </p:txBody>
      </p:sp>
    </p:spTree>
    <p:extLst>
      <p:ext uri="{BB962C8B-B14F-4D97-AF65-F5344CB8AC3E}">
        <p14:creationId xmlns:p14="http://schemas.microsoft.com/office/powerpoint/2010/main" val="27849298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4000" smtClean="0"/>
              <a:t>General Information About Graphs</a:t>
            </a:r>
          </a:p>
        </p:txBody>
      </p:sp>
      <p:sp>
        <p:nvSpPr>
          <p:cNvPr id="94211" name="Rectangle 3"/>
          <p:cNvSpPr>
            <a:spLocks noGrp="1" noChangeArrowheads="1"/>
          </p:cNvSpPr>
          <p:nvPr>
            <p:ph type="body" idx="1"/>
          </p:nvPr>
        </p:nvSpPr>
        <p:spPr/>
        <p:txBody>
          <a:bodyPr/>
          <a:lstStyle/>
          <a:p>
            <a:r>
              <a:rPr lang="en-US" altLang="en-US" smtClean="0"/>
              <a:t>There are several ways to produce charts in SPSS.</a:t>
            </a:r>
          </a:p>
          <a:p>
            <a:r>
              <a:rPr lang="en-US" altLang="en-US" smtClean="0"/>
              <a:t>We’ll be using chart builder.</a:t>
            </a:r>
          </a:p>
        </p:txBody>
      </p:sp>
      <p:sp>
        <p:nvSpPr>
          <p:cNvPr id="9421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3A61B9D-9CBA-4F0C-9647-C1D6533EAF78}" type="slidenum">
              <a:rPr lang="en-US" altLang="en-US" sz="1400" smtClean="0"/>
              <a:pPr eaLnBrk="1" hangingPunct="1">
                <a:spcBef>
                  <a:spcPct val="0"/>
                </a:spcBef>
                <a:buFontTx/>
                <a:buNone/>
              </a:pPr>
              <a:t>87</a:t>
            </a:fld>
            <a:endParaRPr lang="en-US" altLang="en-US" sz="1400" smtClean="0"/>
          </a:p>
        </p:txBody>
      </p:sp>
    </p:spTree>
    <p:extLst>
      <p:ext uri="{BB962C8B-B14F-4D97-AF65-F5344CB8AC3E}">
        <p14:creationId xmlns:p14="http://schemas.microsoft.com/office/powerpoint/2010/main" val="16598463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US" altLang="en-US" sz="4000" smtClean="0"/>
              <a:t>Bar Chart</a:t>
            </a:r>
            <a:endParaRPr lang="en-US" altLang="en-US" sz="4000" b="1" smtClean="0"/>
          </a:p>
        </p:txBody>
      </p:sp>
      <p:sp>
        <p:nvSpPr>
          <p:cNvPr id="95235" name="Rectangle 3"/>
          <p:cNvSpPr>
            <a:spLocks noGrp="1" noChangeArrowheads="1"/>
          </p:cNvSpPr>
          <p:nvPr>
            <p:ph type="body" idx="4294967295"/>
          </p:nvPr>
        </p:nvSpPr>
        <p:spPr/>
        <p:txBody>
          <a:bodyPr/>
          <a:lstStyle/>
          <a:p>
            <a:r>
              <a:rPr lang="en-US" altLang="en-US" sz="2800" dirty="0" smtClean="0">
                <a:cs typeface="Times New Roman" pitchFamily="18" charset="0"/>
              </a:rPr>
              <a:t>We’ll use the GSS14A data set.</a:t>
            </a:r>
          </a:p>
          <a:p>
            <a:r>
              <a:rPr lang="en-US" altLang="en-US" sz="2800" dirty="0" smtClean="0"/>
              <a:t>Click on </a:t>
            </a:r>
            <a:r>
              <a:rPr lang="en-US" altLang="en-US" sz="2800" dirty="0" smtClean="0"/>
              <a:t>“Graphs” </a:t>
            </a:r>
            <a:r>
              <a:rPr lang="en-US" altLang="en-US" sz="2800" dirty="0" smtClean="0"/>
              <a:t>and then on </a:t>
            </a:r>
            <a:r>
              <a:rPr lang="en-US" altLang="en-US" sz="2800" dirty="0" smtClean="0"/>
              <a:t>“Chart Builder”.</a:t>
            </a:r>
            <a:endParaRPr lang="en-US" altLang="en-US" sz="2800" dirty="0" smtClean="0"/>
          </a:p>
          <a:p>
            <a:r>
              <a:rPr lang="en-US" altLang="en-US" sz="2800" dirty="0" smtClean="0"/>
              <a:t>Make sure that the Gallery tab is selected and then click on Bar.</a:t>
            </a:r>
          </a:p>
          <a:p>
            <a:r>
              <a:rPr lang="en-US" altLang="en-US" sz="2800" dirty="0" smtClean="0"/>
              <a:t>Click on the top left bar chart (i.e., simple bar chart) and drag it up to the top box.</a:t>
            </a:r>
          </a:p>
          <a:p>
            <a:r>
              <a:rPr lang="en-US" altLang="en-US" sz="2800" dirty="0" smtClean="0"/>
              <a:t>Click on DEGREE and drag it to the X axis so your screen looks like the next slide</a:t>
            </a:r>
            <a:r>
              <a:rPr lang="en-US" altLang="en-US" sz="2800" dirty="0" smtClean="0"/>
              <a:t>.</a:t>
            </a:r>
          </a:p>
          <a:p>
            <a:r>
              <a:rPr lang="en-US" altLang="en-US" sz="2800" dirty="0" smtClean="0"/>
              <a:t>Click on “OK”.</a:t>
            </a:r>
            <a:endParaRPr lang="en-US" altLang="en-US" sz="2800" dirty="0" smtClean="0"/>
          </a:p>
        </p:txBody>
      </p:sp>
      <p:sp>
        <p:nvSpPr>
          <p:cNvPr id="9523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9B1D90-73A1-4F42-BBA5-D961CB69CA1B}" type="slidenum">
              <a:rPr lang="en-US" altLang="en-US" sz="1400" smtClean="0"/>
              <a:pPr eaLnBrk="1" hangingPunct="1">
                <a:spcBef>
                  <a:spcPct val="0"/>
                </a:spcBef>
                <a:buFontTx/>
                <a:buNone/>
              </a:pPr>
              <a:t>88</a:t>
            </a:fld>
            <a:endParaRPr lang="en-US" altLang="en-US" sz="1400" smtClean="0"/>
          </a:p>
        </p:txBody>
      </p:sp>
    </p:spTree>
    <p:extLst>
      <p:ext uri="{BB962C8B-B14F-4D97-AF65-F5344CB8AC3E}">
        <p14:creationId xmlns:p14="http://schemas.microsoft.com/office/powerpoint/2010/main" val="35563171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Chart Builder – Bar Chart</a:t>
            </a:r>
          </a:p>
        </p:txBody>
      </p:sp>
      <p:sp>
        <p:nvSpPr>
          <p:cNvPr id="9626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40AC874-829C-4298-A8A4-3D1EFEE4B2E8}" type="slidenum">
              <a:rPr lang="en-US" altLang="en-US" sz="1400" smtClean="0"/>
              <a:pPr eaLnBrk="1" hangingPunct="1">
                <a:spcBef>
                  <a:spcPct val="0"/>
                </a:spcBef>
                <a:buFontTx/>
                <a:buNone/>
              </a:pPr>
              <a:t>89</a:t>
            </a:fld>
            <a:endParaRPr lang="en-US" altLang="en-US" sz="1400" smtClean="0"/>
          </a:p>
        </p:txBody>
      </p:sp>
      <p:pic>
        <p:nvPicPr>
          <p:cNvPr id="3" name="Content Placeholder 2" descr="This is the dialog box for creating a bar chart with chart builder." title="Chart Builder -- Bar Grap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295400"/>
            <a:ext cx="4631006" cy="4951735"/>
          </a:xfrm>
        </p:spPr>
      </p:pic>
    </p:spTree>
    <p:extLst>
      <p:ext uri="{BB962C8B-B14F-4D97-AF65-F5344CB8AC3E}">
        <p14:creationId xmlns:p14="http://schemas.microsoft.com/office/powerpoint/2010/main" val="58570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Opening SPSS</a:t>
            </a:r>
          </a:p>
        </p:txBody>
      </p:sp>
      <p:sp>
        <p:nvSpPr>
          <p:cNvPr id="9219" name="Rectangle 3"/>
          <p:cNvSpPr>
            <a:spLocks noGrp="1" noChangeArrowheads="1"/>
          </p:cNvSpPr>
          <p:nvPr>
            <p:ph type="body" idx="1"/>
          </p:nvPr>
        </p:nvSpPr>
        <p:spPr/>
        <p:txBody>
          <a:bodyPr/>
          <a:lstStyle/>
          <a:p>
            <a:pPr eaLnBrk="1" hangingPunct="1"/>
            <a:r>
              <a:rPr lang="en-US" altLang="en-US" dirty="0" smtClean="0"/>
              <a:t>Go to start and find SPSS for Windows.</a:t>
            </a:r>
          </a:p>
          <a:p>
            <a:pPr eaLnBrk="1" hangingPunct="1"/>
            <a:r>
              <a:rPr lang="en-US" altLang="en-US" dirty="0" smtClean="0"/>
              <a:t>Click on SPSS 22 or the version you have on your computer to open.</a:t>
            </a:r>
          </a:p>
          <a:p>
            <a:pPr eaLnBrk="1" hangingPunct="1"/>
            <a:r>
              <a:rPr lang="en-US" altLang="en-US" dirty="0" smtClean="0"/>
              <a:t>You’ll need to update your SPSS license every year (or your school technician will do it for you).</a:t>
            </a:r>
          </a:p>
        </p:txBody>
      </p:sp>
      <p:sp>
        <p:nvSpPr>
          <p:cNvPr id="922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901896-5441-4D27-AFCF-75A378741A71}" type="slidenum">
              <a:rPr lang="en-US" altLang="en-US" sz="1400" smtClean="0"/>
              <a:pPr eaLnBrk="1" hangingPunct="1">
                <a:spcBef>
                  <a:spcPct val="0"/>
                </a:spcBef>
                <a:buFontTx/>
                <a:buNone/>
              </a:pPr>
              <a:t>9</a:t>
            </a:fld>
            <a:endParaRPr lang="en-US" altLang="en-US" sz="1400" smtClean="0"/>
          </a:p>
        </p:txBody>
      </p:sp>
    </p:spTree>
    <p:extLst>
      <p:ext uri="{BB962C8B-B14F-4D97-AF65-F5344CB8AC3E}">
        <p14:creationId xmlns:p14="http://schemas.microsoft.com/office/powerpoint/2010/main" val="23001099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Bar Chart for Degree</a:t>
            </a:r>
          </a:p>
        </p:txBody>
      </p:sp>
      <p:sp>
        <p:nvSpPr>
          <p:cNvPr id="9728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D3785-A290-4605-AF9A-568DE1799FFB}" type="slidenum">
              <a:rPr lang="en-US" altLang="en-US" smtClean="0"/>
              <a:pPr eaLnBrk="1" hangingPunct="1"/>
              <a:t>90</a:t>
            </a:fld>
            <a:endParaRPr lang="en-US" altLang="en-US" smtClean="0"/>
          </a:p>
        </p:txBody>
      </p:sp>
      <p:pic>
        <p:nvPicPr>
          <p:cNvPr id="3" name="Content Placeholder 2" descr="This is the default bar chart for highest educational degree." title="Bar Chart for Degre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9695" y="1600200"/>
            <a:ext cx="5684609" cy="4525963"/>
          </a:xfrm>
        </p:spPr>
      </p:pic>
    </p:spTree>
    <p:extLst>
      <p:ext uri="{BB962C8B-B14F-4D97-AF65-F5344CB8AC3E}">
        <p14:creationId xmlns:p14="http://schemas.microsoft.com/office/powerpoint/2010/main" val="34380297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fontScale="90000"/>
          </a:bodyPr>
          <a:lstStyle/>
          <a:p>
            <a:r>
              <a:rPr lang="en-US" altLang="en-US" dirty="0" smtClean="0"/>
              <a:t>Bar Chart Instructions for </a:t>
            </a:r>
            <a:br>
              <a:rPr lang="en-US" altLang="en-US" dirty="0" smtClean="0"/>
            </a:br>
            <a:r>
              <a:rPr lang="en-US" altLang="en-US" dirty="0" smtClean="0"/>
              <a:t>Displaying Percents</a:t>
            </a:r>
          </a:p>
        </p:txBody>
      </p:sp>
      <p:sp>
        <p:nvSpPr>
          <p:cNvPr id="98307" name="Content Placeholder 2"/>
          <p:cNvSpPr>
            <a:spLocks noGrp="1"/>
          </p:cNvSpPr>
          <p:nvPr>
            <p:ph idx="1"/>
          </p:nvPr>
        </p:nvSpPr>
        <p:spPr/>
        <p:txBody>
          <a:bodyPr>
            <a:normAutofit fontScale="92500" lnSpcReduction="10000"/>
          </a:bodyPr>
          <a:lstStyle/>
          <a:p>
            <a:r>
              <a:rPr lang="en-US" altLang="en-US" dirty="0" smtClean="0"/>
              <a:t>Now let’s change the bar chart so it displays percents</a:t>
            </a:r>
            <a:r>
              <a:rPr lang="en-US" altLang="en-US" dirty="0" smtClean="0"/>
              <a:t>.</a:t>
            </a:r>
          </a:p>
          <a:p>
            <a:r>
              <a:rPr lang="en-US" altLang="en-US" dirty="0" smtClean="0"/>
              <a:t>Click on “Graphs” again and then on “Chart Builder.”</a:t>
            </a:r>
            <a:endParaRPr lang="en-US" altLang="en-US" dirty="0" smtClean="0"/>
          </a:p>
          <a:p>
            <a:r>
              <a:rPr lang="en-US" altLang="en-US" dirty="0" smtClean="0"/>
              <a:t>You’ll see the Elements Properties box on the right.  Click on </a:t>
            </a:r>
            <a:r>
              <a:rPr lang="en-US" altLang="en-US" dirty="0" smtClean="0"/>
              <a:t>“Bar 1”.</a:t>
            </a:r>
            <a:endParaRPr lang="en-US" altLang="en-US" dirty="0" smtClean="0"/>
          </a:p>
          <a:p>
            <a:r>
              <a:rPr lang="en-US" altLang="en-US" dirty="0" smtClean="0"/>
              <a:t>Under statistics click on the drop-down arrow and select </a:t>
            </a:r>
            <a:r>
              <a:rPr lang="en-US" altLang="en-US" dirty="0" smtClean="0"/>
              <a:t>“Percentage ()”.</a:t>
            </a:r>
            <a:endParaRPr lang="en-US" altLang="en-US" dirty="0" smtClean="0"/>
          </a:p>
          <a:p>
            <a:r>
              <a:rPr lang="en-US" altLang="en-US" dirty="0" smtClean="0"/>
              <a:t>Now you screen should look like the next slide.</a:t>
            </a:r>
          </a:p>
        </p:txBody>
      </p:sp>
      <p:sp>
        <p:nvSpPr>
          <p:cNvPr id="983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7F1ADF6-EAFA-419A-84A2-276AA9A1A54C}" type="slidenum">
              <a:rPr lang="en-US" altLang="en-US" sz="1400" smtClean="0"/>
              <a:pPr eaLnBrk="1" hangingPunct="1">
                <a:spcBef>
                  <a:spcPct val="0"/>
                </a:spcBef>
                <a:buFontTx/>
                <a:buNone/>
              </a:pPr>
              <a:t>91</a:t>
            </a:fld>
            <a:endParaRPr lang="en-US" altLang="en-US" sz="1400" smtClean="0"/>
          </a:p>
        </p:txBody>
      </p:sp>
    </p:spTree>
    <p:extLst>
      <p:ext uri="{BB962C8B-B14F-4D97-AF65-F5344CB8AC3E}">
        <p14:creationId xmlns:p14="http://schemas.microsoft.com/office/powerpoint/2010/main" val="12378602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Bar Chart Properties Box</a:t>
            </a:r>
          </a:p>
        </p:txBody>
      </p:sp>
      <p:sp>
        <p:nvSpPr>
          <p:cNvPr id="9933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3DBAA9B-A3BA-46BA-B5B9-13D709D629F8}" type="slidenum">
              <a:rPr lang="en-US" altLang="en-US" sz="1400" smtClean="0"/>
              <a:pPr eaLnBrk="1" hangingPunct="1">
                <a:spcBef>
                  <a:spcPct val="0"/>
                </a:spcBef>
                <a:buFontTx/>
                <a:buNone/>
              </a:pPr>
              <a:t>92</a:t>
            </a:fld>
            <a:endParaRPr lang="en-US" altLang="en-US" sz="1400" smtClean="0"/>
          </a:p>
        </p:txBody>
      </p:sp>
      <p:pic>
        <p:nvPicPr>
          <p:cNvPr id="5" name="Content Placeholder 4" descr="This is the bar chart properties box that you will use when editing the default bar chart." title="Bar Chart Properties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600200"/>
            <a:ext cx="3048000" cy="4525963"/>
          </a:xfrm>
        </p:spPr>
      </p:pic>
    </p:spTree>
    <p:extLst>
      <p:ext uri="{BB962C8B-B14F-4D97-AF65-F5344CB8AC3E}">
        <p14:creationId xmlns:p14="http://schemas.microsoft.com/office/powerpoint/2010/main" val="4239918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r>
              <a:rPr lang="en-US" altLang="en-US" dirty="0" smtClean="0"/>
              <a:t>Bar Chart Instructions for </a:t>
            </a:r>
            <a:br>
              <a:rPr lang="en-US" altLang="en-US" dirty="0" smtClean="0"/>
            </a:br>
            <a:r>
              <a:rPr lang="en-US" altLang="en-US" dirty="0" smtClean="0"/>
              <a:t>Adding Title</a:t>
            </a:r>
          </a:p>
        </p:txBody>
      </p:sp>
      <p:sp>
        <p:nvSpPr>
          <p:cNvPr id="100355" name="Content Placeholder 2"/>
          <p:cNvSpPr>
            <a:spLocks noGrp="1"/>
          </p:cNvSpPr>
          <p:nvPr>
            <p:ph idx="1"/>
          </p:nvPr>
        </p:nvSpPr>
        <p:spPr/>
        <p:txBody>
          <a:bodyPr/>
          <a:lstStyle/>
          <a:p>
            <a:r>
              <a:rPr lang="en-US" altLang="en-US" dirty="0" smtClean="0"/>
              <a:t>Click on </a:t>
            </a:r>
            <a:r>
              <a:rPr lang="en-US" altLang="en-US" dirty="0" smtClean="0"/>
              <a:t>“”Apply</a:t>
            </a:r>
            <a:r>
              <a:rPr lang="en-US" altLang="en-US" dirty="0" smtClean="0"/>
              <a:t>.</a:t>
            </a:r>
          </a:p>
          <a:p>
            <a:r>
              <a:rPr lang="en-US" altLang="en-US" dirty="0" smtClean="0"/>
              <a:t>Now let’s give the chart a title.</a:t>
            </a:r>
          </a:p>
          <a:p>
            <a:r>
              <a:rPr lang="en-US" altLang="en-US" dirty="0" smtClean="0"/>
              <a:t>Click on the </a:t>
            </a:r>
            <a:r>
              <a:rPr lang="en-US" altLang="en-US" dirty="0" smtClean="0"/>
              <a:t>“Titles/Footnotes” </a:t>
            </a:r>
            <a:r>
              <a:rPr lang="en-US" altLang="en-US" dirty="0" smtClean="0"/>
              <a:t>tab and then check the </a:t>
            </a:r>
            <a:r>
              <a:rPr lang="en-US" altLang="en-US" dirty="0" smtClean="0"/>
              <a:t>“Title 1” Box.</a:t>
            </a:r>
            <a:endParaRPr lang="en-US" altLang="en-US" dirty="0" smtClean="0"/>
          </a:p>
          <a:p>
            <a:r>
              <a:rPr lang="en-US" altLang="en-US" dirty="0" smtClean="0"/>
              <a:t>Enter “Highest Degree Earned” in the </a:t>
            </a:r>
            <a:r>
              <a:rPr lang="en-US" altLang="en-US" dirty="0" smtClean="0"/>
              <a:t>“Content” </a:t>
            </a:r>
            <a:r>
              <a:rPr lang="en-US" altLang="en-US" dirty="0" smtClean="0"/>
              <a:t>box.</a:t>
            </a:r>
          </a:p>
          <a:p>
            <a:r>
              <a:rPr lang="en-US" altLang="en-US" dirty="0" smtClean="0"/>
              <a:t>Your screen should look like the next slide.</a:t>
            </a:r>
          </a:p>
          <a:p>
            <a:endParaRPr lang="en-US" altLang="en-US" dirty="0" smtClean="0"/>
          </a:p>
        </p:txBody>
      </p:sp>
      <p:sp>
        <p:nvSpPr>
          <p:cNvPr id="10035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757C53-1F9F-438C-B4C2-58FD22EBFE2A}" type="slidenum">
              <a:rPr lang="en-US" altLang="en-US" sz="1400" smtClean="0"/>
              <a:pPr eaLnBrk="1" hangingPunct="1">
                <a:spcBef>
                  <a:spcPct val="0"/>
                </a:spcBef>
                <a:buFontTx/>
                <a:buNone/>
              </a:pPr>
              <a:t>93</a:t>
            </a:fld>
            <a:endParaRPr lang="en-US" altLang="en-US" sz="1400" smtClean="0"/>
          </a:p>
        </p:txBody>
      </p:sp>
    </p:spTree>
    <p:extLst>
      <p:ext uri="{BB962C8B-B14F-4D97-AF65-F5344CB8AC3E}">
        <p14:creationId xmlns:p14="http://schemas.microsoft.com/office/powerpoint/2010/main" val="10242873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fontScale="90000"/>
          </a:bodyPr>
          <a:lstStyle/>
          <a:p>
            <a:r>
              <a:rPr lang="en-US" altLang="en-US" smtClean="0"/>
              <a:t>Chart Builder – Adding Title </a:t>
            </a:r>
            <a:br>
              <a:rPr lang="en-US" altLang="en-US" smtClean="0"/>
            </a:br>
            <a:r>
              <a:rPr lang="en-US" altLang="en-US" smtClean="0"/>
              <a:t>and Percentages</a:t>
            </a:r>
          </a:p>
        </p:txBody>
      </p:sp>
      <p:sp>
        <p:nvSpPr>
          <p:cNvPr id="1013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944EC61-BA11-46E5-847B-4FA751C55771}" type="slidenum">
              <a:rPr lang="en-US" altLang="en-US" sz="1400" smtClean="0"/>
              <a:pPr eaLnBrk="1" hangingPunct="1">
                <a:spcBef>
                  <a:spcPct val="0"/>
                </a:spcBef>
                <a:buFontTx/>
                <a:buNone/>
              </a:pPr>
              <a:t>94</a:t>
            </a:fld>
            <a:endParaRPr lang="en-US" altLang="en-US" sz="1400" smtClean="0"/>
          </a:p>
        </p:txBody>
      </p:sp>
      <p:pic>
        <p:nvPicPr>
          <p:cNvPr id="3" name="Content Placeholder 2" descr="This is the chart builder dialog box for adding title and percentages to your default bar chart." title="Chart Builder -- Adding Title and Percentag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5954" y="1600200"/>
            <a:ext cx="6612092" cy="4525963"/>
          </a:xfrm>
        </p:spPr>
      </p:pic>
    </p:spTree>
    <p:extLst>
      <p:ext uri="{BB962C8B-B14F-4D97-AF65-F5344CB8AC3E}">
        <p14:creationId xmlns:p14="http://schemas.microsoft.com/office/powerpoint/2010/main" val="1630615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Bar Chart For Degree</a:t>
            </a:r>
            <a:br>
              <a:rPr lang="en-US" altLang="en-US" dirty="0"/>
            </a:br>
            <a:r>
              <a:rPr lang="en-US" altLang="en-US" dirty="0"/>
              <a:t>with Title and Percentages</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altLang="en-US" dirty="0"/>
              <a:t>Click on </a:t>
            </a:r>
            <a:r>
              <a:rPr lang="en-US" altLang="en-US" dirty="0" smtClean="0"/>
              <a:t>“Apply” </a:t>
            </a:r>
            <a:r>
              <a:rPr lang="en-US" altLang="en-US" dirty="0"/>
              <a:t>and then on </a:t>
            </a:r>
            <a:r>
              <a:rPr lang="en-US" altLang="en-US" dirty="0" smtClean="0"/>
              <a:t>“OK” </a:t>
            </a:r>
            <a:r>
              <a:rPr lang="en-US" altLang="en-US" dirty="0"/>
              <a:t>and your bar chart should appear.</a:t>
            </a:r>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95</a:t>
            </a:fld>
            <a:endParaRPr lang="en-US"/>
          </a:p>
        </p:txBody>
      </p:sp>
      <p:pic>
        <p:nvPicPr>
          <p:cNvPr id="7" name="Content Placeholder 6" descr="This is the edited bar chart with title and percentages added." title="Bar Chart for Degree with Title and Percentages Add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9000" y="1981200"/>
            <a:ext cx="4800600" cy="3791943"/>
          </a:xfrm>
        </p:spPr>
      </p:pic>
    </p:spTree>
    <p:extLst>
      <p:ext uri="{BB962C8B-B14F-4D97-AF65-F5344CB8AC3E}">
        <p14:creationId xmlns:p14="http://schemas.microsoft.com/office/powerpoint/2010/main" val="8799704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Boxplots</a:t>
            </a:r>
          </a:p>
        </p:txBody>
      </p:sp>
      <p:sp>
        <p:nvSpPr>
          <p:cNvPr id="103427" name="Content Placeholder 2"/>
          <p:cNvSpPr>
            <a:spLocks noGrp="1"/>
          </p:cNvSpPr>
          <p:nvPr>
            <p:ph idx="1"/>
          </p:nvPr>
        </p:nvSpPr>
        <p:spPr/>
        <p:txBody>
          <a:bodyPr>
            <a:normAutofit lnSpcReduction="10000"/>
          </a:bodyPr>
          <a:lstStyle/>
          <a:p>
            <a:r>
              <a:rPr lang="en-US" altLang="en-US" sz="2800" dirty="0" smtClean="0"/>
              <a:t>Click on </a:t>
            </a:r>
            <a:r>
              <a:rPr lang="en-US" altLang="en-US" sz="2800" dirty="0" smtClean="0"/>
              <a:t>“Graphs” </a:t>
            </a:r>
            <a:r>
              <a:rPr lang="en-US" altLang="en-US" sz="2800" dirty="0" smtClean="0"/>
              <a:t>and then on </a:t>
            </a:r>
            <a:r>
              <a:rPr lang="en-US" altLang="en-US" sz="2800" dirty="0" smtClean="0"/>
              <a:t>“Chart Builder”.</a:t>
            </a:r>
            <a:endParaRPr lang="en-US" altLang="en-US" sz="2800" dirty="0" smtClean="0"/>
          </a:p>
          <a:p>
            <a:r>
              <a:rPr lang="en-US" altLang="en-US" sz="2800" dirty="0" smtClean="0"/>
              <a:t>Make sure the Gallery tab is selected.</a:t>
            </a:r>
          </a:p>
          <a:p>
            <a:r>
              <a:rPr lang="en-US" altLang="en-US" sz="2800" dirty="0" smtClean="0"/>
              <a:t>Click on “Reset” to make sure you are starting with a blank slate.</a:t>
            </a:r>
          </a:p>
          <a:p>
            <a:r>
              <a:rPr lang="en-US" altLang="en-US" sz="2800" dirty="0" smtClean="0"/>
              <a:t>Click on </a:t>
            </a:r>
            <a:r>
              <a:rPr lang="en-US" altLang="en-US" sz="2800" dirty="0" smtClean="0"/>
              <a:t>“Boxplot” </a:t>
            </a:r>
            <a:r>
              <a:rPr lang="en-US" altLang="en-US" sz="2800" dirty="0" smtClean="0"/>
              <a:t>and then click on the top left boxplot (i.e., simple boxplot) and drag it to the window above.</a:t>
            </a:r>
          </a:p>
          <a:p>
            <a:r>
              <a:rPr lang="en-US" altLang="en-US" sz="2800" dirty="0" smtClean="0"/>
              <a:t>Click on HRS1 (i.e., hours worked last week) and drag it to the Y axis.</a:t>
            </a:r>
          </a:p>
          <a:p>
            <a:r>
              <a:rPr lang="en-US" altLang="en-US" sz="2800" dirty="0" smtClean="0"/>
              <a:t>Your screen should look like the next slide.</a:t>
            </a:r>
          </a:p>
        </p:txBody>
      </p:sp>
      <p:sp>
        <p:nvSpPr>
          <p:cNvPr id="1034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C1E175-41A4-49A3-B84D-73242F45DB8D}" type="slidenum">
              <a:rPr lang="en-US" altLang="en-US" sz="1400" smtClean="0"/>
              <a:pPr eaLnBrk="1" hangingPunct="1">
                <a:spcBef>
                  <a:spcPct val="0"/>
                </a:spcBef>
                <a:buFontTx/>
                <a:buNone/>
              </a:pPr>
              <a:t>96</a:t>
            </a:fld>
            <a:endParaRPr lang="en-US" altLang="en-US" sz="1400" smtClean="0"/>
          </a:p>
        </p:txBody>
      </p:sp>
    </p:spTree>
    <p:extLst>
      <p:ext uri="{BB962C8B-B14F-4D97-AF65-F5344CB8AC3E}">
        <p14:creationId xmlns:p14="http://schemas.microsoft.com/office/powerpoint/2010/main" val="3770530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Boxplots Chart Builder</a:t>
            </a:r>
          </a:p>
        </p:txBody>
      </p:sp>
      <p:sp>
        <p:nvSpPr>
          <p:cNvPr id="10445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7FD52A4-ABD5-4F62-B8E3-770FAFA65381}" type="slidenum">
              <a:rPr lang="en-US" altLang="en-US" sz="1400" smtClean="0"/>
              <a:pPr eaLnBrk="1" hangingPunct="1">
                <a:spcBef>
                  <a:spcPct val="0"/>
                </a:spcBef>
                <a:buFontTx/>
                <a:buNone/>
              </a:pPr>
              <a:t>97</a:t>
            </a:fld>
            <a:endParaRPr lang="en-US" altLang="en-US" sz="1400" smtClean="0"/>
          </a:p>
        </p:txBody>
      </p:sp>
      <p:pic>
        <p:nvPicPr>
          <p:cNvPr id="5" name="Content Placeholder 4" descr="This is the dialog box for boxplots with HRS1 selected for the Y axis." title="Boxplots Chart Bui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600200"/>
            <a:ext cx="4724400" cy="4525963"/>
          </a:xfrm>
        </p:spPr>
      </p:pic>
    </p:spTree>
    <p:extLst>
      <p:ext uri="{BB962C8B-B14F-4D97-AF65-F5344CB8AC3E}">
        <p14:creationId xmlns:p14="http://schemas.microsoft.com/office/powerpoint/2010/main" val="42211531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 for hrs1</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dirty="0"/>
              <a:t>Click on </a:t>
            </a:r>
            <a:r>
              <a:rPr lang="en-US" dirty="0" smtClean="0"/>
              <a:t>“OK” </a:t>
            </a:r>
            <a:r>
              <a:rPr lang="en-US" dirty="0"/>
              <a:t>and your boxplot should appear.</a:t>
            </a:r>
          </a:p>
          <a:p>
            <a:pPr marL="0" indent="0">
              <a:buNone/>
            </a:pPr>
            <a:endParaRPr lang="en-US" dirty="0"/>
          </a:p>
        </p:txBody>
      </p:sp>
      <p:sp>
        <p:nvSpPr>
          <p:cNvPr id="6" name="Slide Number Placeholder 5"/>
          <p:cNvSpPr>
            <a:spLocks noGrp="1"/>
          </p:cNvSpPr>
          <p:nvPr>
            <p:ph type="sldNum" sz="quarter" idx="12"/>
          </p:nvPr>
        </p:nvSpPr>
        <p:spPr/>
        <p:txBody>
          <a:bodyPr/>
          <a:lstStyle/>
          <a:p>
            <a:fld id="{3611301C-CC03-4EDC-AD47-1884AF460C91}" type="slidenum">
              <a:rPr lang="en-US" smtClean="0"/>
              <a:t>98</a:t>
            </a:fld>
            <a:endParaRPr lang="en-US"/>
          </a:p>
        </p:txBody>
      </p:sp>
      <p:pic>
        <p:nvPicPr>
          <p:cNvPr id="7" name="Content Placeholder 6" descr="This is the boxplot for the hrs1." title="Box Plots for hrs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1981200"/>
            <a:ext cx="4800600" cy="3905700"/>
          </a:xfrm>
        </p:spPr>
      </p:pic>
    </p:spTree>
    <p:extLst>
      <p:ext uri="{BB962C8B-B14F-4D97-AF65-F5344CB8AC3E}">
        <p14:creationId xmlns:p14="http://schemas.microsoft.com/office/powerpoint/2010/main" val="11540933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Interpreting the Boxplot</a:t>
            </a:r>
          </a:p>
        </p:txBody>
      </p:sp>
      <p:sp>
        <p:nvSpPr>
          <p:cNvPr id="106499" name="Content Placeholder 2"/>
          <p:cNvSpPr>
            <a:spLocks noGrp="1"/>
          </p:cNvSpPr>
          <p:nvPr>
            <p:ph idx="1"/>
          </p:nvPr>
        </p:nvSpPr>
        <p:spPr/>
        <p:txBody>
          <a:bodyPr>
            <a:normAutofit lnSpcReduction="10000"/>
          </a:bodyPr>
          <a:lstStyle/>
          <a:p>
            <a:r>
              <a:rPr lang="en-US" altLang="en-US" smtClean="0"/>
              <a:t>The top of the box is the third quartile and the bottom of the box is the first quartile.</a:t>
            </a:r>
          </a:p>
          <a:p>
            <a:r>
              <a:rPr lang="en-US" altLang="en-US" smtClean="0"/>
              <a:t>The solid horizontal line in the box is the median or second quartile.</a:t>
            </a:r>
          </a:p>
          <a:p>
            <a:r>
              <a:rPr lang="en-US" altLang="en-US" smtClean="0"/>
              <a:t>The lines extending up and down from the box are measures of variation.</a:t>
            </a:r>
          </a:p>
          <a:p>
            <a:r>
              <a:rPr lang="en-US" altLang="en-US" smtClean="0"/>
              <a:t>The circles are extreme outliers and the numbers next to the circles are the case identification numbers of the outliers.. </a:t>
            </a:r>
          </a:p>
          <a:p>
            <a:endParaRPr lang="en-US" altLang="en-US" smtClean="0"/>
          </a:p>
        </p:txBody>
      </p:sp>
      <p:sp>
        <p:nvSpPr>
          <p:cNvPr id="1065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648B6A8-EF27-43F2-B1C2-4EF07B9CAD10}" type="slidenum">
              <a:rPr lang="en-US" altLang="en-US" sz="1400" smtClean="0"/>
              <a:pPr eaLnBrk="1" hangingPunct="1">
                <a:spcBef>
                  <a:spcPct val="0"/>
                </a:spcBef>
                <a:buFontTx/>
                <a:buNone/>
              </a:pPr>
              <a:t>99</a:t>
            </a:fld>
            <a:endParaRPr lang="en-US" altLang="en-US" sz="1400" smtClean="0"/>
          </a:p>
        </p:txBody>
      </p:sp>
    </p:spTree>
    <p:extLst>
      <p:ext uri="{BB962C8B-B14F-4D97-AF65-F5344CB8AC3E}">
        <p14:creationId xmlns:p14="http://schemas.microsoft.com/office/powerpoint/2010/main" val="68916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2961</Words>
  <Application>Microsoft Office PowerPoint</Application>
  <PresentationFormat>On-screen Show (4:3)</PresentationFormat>
  <Paragraphs>480</Paragraphs>
  <Slides>104</Slides>
  <Notes>99</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Intermediate Workshop SPSS</vt:lpstr>
      <vt:lpstr>Social Science Research and Instructional Council (SSRIC)</vt:lpstr>
      <vt:lpstr>Social Science Data Bases</vt:lpstr>
      <vt:lpstr>Agenda for the Intermediate SPSS Workshop</vt:lpstr>
      <vt:lpstr>Getting More Information about the Screen Captures</vt:lpstr>
      <vt:lpstr>Overview of SPSS</vt:lpstr>
      <vt:lpstr>Text – SPSS for Windows Version 22 A Basic Tutorial </vt:lpstr>
      <vt:lpstr>SPSS Files and Extensions</vt:lpstr>
      <vt:lpstr>Opening SPSS</vt:lpstr>
      <vt:lpstr> Opening an Existing File  </vt:lpstr>
      <vt:lpstr>ICPSR </vt:lpstr>
      <vt:lpstr>Searching for Data from ICPSR</vt:lpstr>
      <vt:lpstr>Searching for Data – Find Data </vt:lpstr>
      <vt:lpstr>Searching Tips</vt:lpstr>
      <vt:lpstr>Sorting by Time Period</vt:lpstr>
      <vt:lpstr>Search Results</vt:lpstr>
      <vt:lpstr>Data Set We’re Using</vt:lpstr>
      <vt:lpstr>Study We’re Going to Use</vt:lpstr>
      <vt:lpstr>More Information about Study</vt:lpstr>
      <vt:lpstr>More Information about Variables</vt:lpstr>
      <vt:lpstr>IMM3PRT</vt:lpstr>
      <vt:lpstr>Downloading a File from ICPSR</vt:lpstr>
      <vt:lpstr>Sign in to ICPSR</vt:lpstr>
      <vt:lpstr>Creating a MyData Account</vt:lpstr>
      <vt:lpstr>Filling Out the New  Account Form</vt:lpstr>
      <vt:lpstr>Downloading Box</vt:lpstr>
      <vt:lpstr>Downloading Instructions</vt:lpstr>
      <vt:lpstr>Opening the .sav File</vt:lpstr>
      <vt:lpstr>Mini-codebook Utilities/Variables</vt:lpstr>
      <vt:lpstr>Frequency Distribution for IMM3PRT</vt:lpstr>
      <vt:lpstr>Bar chart for IMM3PRT</vt:lpstr>
      <vt:lpstr>Crosstabs – Bivariate – for IMM3PRT by AGEA (see chapter 5 in text)</vt:lpstr>
      <vt:lpstr>Cells Display Box for IMM3PRT  by AGEA</vt:lpstr>
      <vt:lpstr>Crosstabs Statistics Box for IMM3PRT</vt:lpstr>
      <vt:lpstr>Percentaged Crosstabs Table for IMM3PRT by AGEA</vt:lpstr>
      <vt:lpstr>Chi Square Table for IMM3PRT</vt:lpstr>
      <vt:lpstr>Gamma and Kendall’s Tau c for IMM3PRT</vt:lpstr>
      <vt:lpstr>Crosstabs –Another Example </vt:lpstr>
      <vt:lpstr>Percentaged Crosstabs Table for IMM3PRT by INCN5</vt:lpstr>
      <vt:lpstr>Exercises for Crosstabs -- Bivariate</vt:lpstr>
      <vt:lpstr>Crosstabs -- Multivariate</vt:lpstr>
      <vt:lpstr>Crosstabs IMM3PRT by AGEA by SEX</vt:lpstr>
      <vt:lpstr>Chi Square Table for  IMM3PRT by AGEA by SEX</vt:lpstr>
      <vt:lpstr>Ways to Compare Means (see ch. 6 in text)</vt:lpstr>
      <vt:lpstr>Comparing Means</vt:lpstr>
      <vt:lpstr>Comparing Means –  Means Table for Agekdbrn by Sex</vt:lpstr>
      <vt:lpstr>Means Output for Agekdbrn  by Sex</vt:lpstr>
      <vt:lpstr>Comparing Means – Other Statistics and Further Breakdowns</vt:lpstr>
      <vt:lpstr>Comparing Means -- Statistics</vt:lpstr>
      <vt:lpstr>Comparing Means – SES in Layer 1 Box and DEGREE in Layer 2 Box</vt:lpstr>
      <vt:lpstr>Comparing Means Output – Sex in Layer 1  and DEGREE in Layer 2</vt:lpstr>
      <vt:lpstr>Exercises for Comparing Means</vt:lpstr>
      <vt:lpstr>Independent Sample t Test</vt:lpstr>
      <vt:lpstr>Independent Sample Box for  Agekdbrn by Sex</vt:lpstr>
      <vt:lpstr>Defining the Groups</vt:lpstr>
      <vt:lpstr>Independent Sample t Test --Define Groups</vt:lpstr>
      <vt:lpstr>Independent Sample t Test – Group Statistics</vt:lpstr>
      <vt:lpstr>Independent Sample t Test –  t Values</vt:lpstr>
      <vt:lpstr>Exercises for Independent Sample t Test</vt:lpstr>
      <vt:lpstr>Paired Samples t Test</vt:lpstr>
      <vt:lpstr>Paired Samples t Test -- Continued</vt:lpstr>
      <vt:lpstr>Paired Samples  t Test Box</vt:lpstr>
      <vt:lpstr>Paired Samples t Test – Group Statistics</vt:lpstr>
      <vt:lpstr>Paired Samples t Test –  t test value</vt:lpstr>
      <vt:lpstr>Exercises for Paired Sample t Test</vt:lpstr>
      <vt:lpstr>One-Way Analysis of Variance</vt:lpstr>
      <vt:lpstr>One-Way Analysis of Variance – Means Box</vt:lpstr>
      <vt:lpstr>One-Way Analysis of Variance (continued)</vt:lpstr>
      <vt:lpstr>One-Way Analysis of Variance – Means: Options Box</vt:lpstr>
      <vt:lpstr>One-Way Analysis of Variance – Statistics Report</vt:lpstr>
      <vt:lpstr>One-Way Analysis of Variance – ANOVA Table</vt:lpstr>
      <vt:lpstr>Exercises for One-Way ANOVA</vt:lpstr>
      <vt:lpstr>Correlation and Regression (see chs. 7 and 8 in text)</vt:lpstr>
      <vt:lpstr>Bivariate Correlation Box</vt:lpstr>
      <vt:lpstr>Correlation Matrix</vt:lpstr>
      <vt:lpstr>Multicollinearity</vt:lpstr>
      <vt:lpstr>Regression</vt:lpstr>
      <vt:lpstr>Linear Regression Box</vt:lpstr>
      <vt:lpstr>Regression Coefficients</vt:lpstr>
      <vt:lpstr>Regression ANOVA Table</vt:lpstr>
      <vt:lpstr>Regression R and  R Squared Values</vt:lpstr>
      <vt:lpstr>Regression -- Multicollinearity</vt:lpstr>
      <vt:lpstr>Regression Coefficients – Checking  on Multicollinearity</vt:lpstr>
      <vt:lpstr>ANOVA Table when SEI10 is Dropped  from the Equation</vt:lpstr>
      <vt:lpstr>R and R Squared when SEI10 is Dropped from the Equation</vt:lpstr>
      <vt:lpstr>Charts/Graphs (see ch. 9 in text)</vt:lpstr>
      <vt:lpstr>General Information About Graphs</vt:lpstr>
      <vt:lpstr>Bar Chart</vt:lpstr>
      <vt:lpstr>Chart Builder – Bar Chart</vt:lpstr>
      <vt:lpstr>Bar Chart for Degree</vt:lpstr>
      <vt:lpstr>Bar Chart Instructions for  Displaying Percents</vt:lpstr>
      <vt:lpstr>Bar Chart Properties Box</vt:lpstr>
      <vt:lpstr>Bar Chart Instructions for  Adding Title</vt:lpstr>
      <vt:lpstr>Chart Builder – Adding Title  and Percentages</vt:lpstr>
      <vt:lpstr>Bar Chart For Degree with Title and Percentages</vt:lpstr>
      <vt:lpstr>Boxplots</vt:lpstr>
      <vt:lpstr>Boxplots Chart Builder</vt:lpstr>
      <vt:lpstr>Boxplots for hrs1</vt:lpstr>
      <vt:lpstr>Interpreting the Boxplot</vt:lpstr>
      <vt:lpstr>Getting Separate Boxplots for Males and Females</vt:lpstr>
      <vt:lpstr>Getting Boxplots for Males  and Females</vt:lpstr>
      <vt:lpstr>Boxplots for Males and Females</vt:lpstr>
      <vt:lpstr>Where do you go from here?</vt:lpstr>
      <vt:lpstr>How to contact me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ednelson</dc:creator>
  <cp:lastModifiedBy>ednelson</cp:lastModifiedBy>
  <cp:revision>67</cp:revision>
  <cp:lastPrinted>2016-04-07T19:06:26Z</cp:lastPrinted>
  <dcterms:created xsi:type="dcterms:W3CDTF">2014-04-14T22:34:57Z</dcterms:created>
  <dcterms:modified xsi:type="dcterms:W3CDTF">2016-04-10T22:13:38Z</dcterms:modified>
</cp:coreProperties>
</file>