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7" r:id="rId2"/>
    <p:sldId id="258" r:id="rId3"/>
    <p:sldId id="259" r:id="rId4"/>
    <p:sldId id="260" r:id="rId5"/>
    <p:sldId id="374" r:id="rId6"/>
    <p:sldId id="261" r:id="rId7"/>
    <p:sldId id="262" r:id="rId8"/>
    <p:sldId id="263" r:id="rId9"/>
    <p:sldId id="264" r:id="rId10"/>
    <p:sldId id="265" r:id="rId11"/>
    <p:sldId id="266" r:id="rId12"/>
    <p:sldId id="267" r:id="rId13"/>
    <p:sldId id="268" r:id="rId14"/>
    <p:sldId id="269" r:id="rId15"/>
    <p:sldId id="270" r:id="rId16"/>
    <p:sldId id="365" r:id="rId17"/>
    <p:sldId id="366" r:id="rId18"/>
    <p:sldId id="273" r:id="rId19"/>
    <p:sldId id="368" r:id="rId20"/>
    <p:sldId id="367" r:id="rId21"/>
    <p:sldId id="369" r:id="rId22"/>
    <p:sldId id="370"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08"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71" r:id="rId101"/>
    <p:sldId id="356" r:id="rId102"/>
    <p:sldId id="357" r:id="rId103"/>
    <p:sldId id="372" r:id="rId104"/>
    <p:sldId id="359" r:id="rId105"/>
    <p:sldId id="360" r:id="rId106"/>
    <p:sldId id="361" r:id="rId107"/>
    <p:sldId id="373" r:id="rId108"/>
    <p:sldId id="363" r:id="rId109"/>
    <p:sldId id="36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2340" y="-9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5E0D2-ABD0-418D-8B80-4F3A60CC3362}" type="datetimeFigureOut">
              <a:rPr lang="en-US" smtClean="0"/>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B8B35-C5EB-47B6-8009-FC5B32973F75}" type="slidenum">
              <a:rPr lang="en-US" smtClean="0"/>
              <a:t>‹#›</a:t>
            </a:fld>
            <a:endParaRPr lang="en-US"/>
          </a:p>
        </p:txBody>
      </p:sp>
    </p:spTree>
    <p:extLst>
      <p:ext uri="{BB962C8B-B14F-4D97-AF65-F5344CB8AC3E}">
        <p14:creationId xmlns:p14="http://schemas.microsoft.com/office/powerpoint/2010/main" val="219145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a:t>
            </a:fld>
            <a:endParaRPr lang="en-US"/>
          </a:p>
        </p:txBody>
      </p:sp>
    </p:spTree>
    <p:extLst>
      <p:ext uri="{BB962C8B-B14F-4D97-AF65-F5344CB8AC3E}">
        <p14:creationId xmlns:p14="http://schemas.microsoft.com/office/powerpoint/2010/main" val="37602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11</a:t>
            </a:fld>
            <a:endParaRPr lang="en-US"/>
          </a:p>
        </p:txBody>
      </p:sp>
    </p:spTree>
    <p:extLst>
      <p:ext uri="{BB962C8B-B14F-4D97-AF65-F5344CB8AC3E}">
        <p14:creationId xmlns:p14="http://schemas.microsoft.com/office/powerpoint/2010/main" val="28668170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101</a:t>
            </a:fld>
            <a:endParaRPr lang="en-US"/>
          </a:p>
        </p:txBody>
      </p:sp>
    </p:spTree>
    <p:extLst>
      <p:ext uri="{BB962C8B-B14F-4D97-AF65-F5344CB8AC3E}">
        <p14:creationId xmlns:p14="http://schemas.microsoft.com/office/powerpoint/2010/main" val="25571141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102</a:t>
            </a:fld>
            <a:endParaRPr lang="en-US"/>
          </a:p>
        </p:txBody>
      </p:sp>
    </p:spTree>
    <p:extLst>
      <p:ext uri="{BB962C8B-B14F-4D97-AF65-F5344CB8AC3E}">
        <p14:creationId xmlns:p14="http://schemas.microsoft.com/office/powerpoint/2010/main" val="7151904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103</a:t>
            </a:fld>
            <a:endParaRPr lang="en-US"/>
          </a:p>
        </p:txBody>
      </p:sp>
    </p:spTree>
    <p:extLst>
      <p:ext uri="{BB962C8B-B14F-4D97-AF65-F5344CB8AC3E}">
        <p14:creationId xmlns:p14="http://schemas.microsoft.com/office/powerpoint/2010/main" val="3729563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104</a:t>
            </a:fld>
            <a:endParaRPr lang="en-US"/>
          </a:p>
        </p:txBody>
      </p:sp>
    </p:spTree>
    <p:extLst>
      <p:ext uri="{BB962C8B-B14F-4D97-AF65-F5344CB8AC3E}">
        <p14:creationId xmlns:p14="http://schemas.microsoft.com/office/powerpoint/2010/main" val="1866399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105</a:t>
            </a:fld>
            <a:endParaRPr lang="en-US"/>
          </a:p>
        </p:txBody>
      </p:sp>
    </p:spTree>
    <p:extLst>
      <p:ext uri="{BB962C8B-B14F-4D97-AF65-F5344CB8AC3E}">
        <p14:creationId xmlns:p14="http://schemas.microsoft.com/office/powerpoint/2010/main" val="3151504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106</a:t>
            </a:fld>
            <a:endParaRPr lang="en-US"/>
          </a:p>
        </p:txBody>
      </p:sp>
    </p:spTree>
    <p:extLst>
      <p:ext uri="{BB962C8B-B14F-4D97-AF65-F5344CB8AC3E}">
        <p14:creationId xmlns:p14="http://schemas.microsoft.com/office/powerpoint/2010/main" val="14416999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107</a:t>
            </a:fld>
            <a:endParaRPr lang="en-US"/>
          </a:p>
        </p:txBody>
      </p:sp>
    </p:spTree>
    <p:extLst>
      <p:ext uri="{BB962C8B-B14F-4D97-AF65-F5344CB8AC3E}">
        <p14:creationId xmlns:p14="http://schemas.microsoft.com/office/powerpoint/2010/main" val="33058539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6AC1F-99CA-4C68-9D55-1CF0ABF5677D}" type="slidenum">
              <a:rPr lang="en-US" altLang="en-US" smtClean="0">
                <a:latin typeface="Arial" charset="0"/>
              </a:rPr>
              <a:pPr eaLnBrk="1" hangingPunct="1">
                <a:spcBef>
                  <a:spcPct val="0"/>
                </a:spcBef>
              </a:pPr>
              <a:t>108</a:t>
            </a:fld>
            <a:endParaRPr lang="en-US" altLang="en-US" smtClean="0">
              <a:latin typeface="Arial"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109</a:t>
            </a:fld>
            <a:endParaRPr lang="en-US"/>
          </a:p>
        </p:txBody>
      </p:sp>
    </p:spTree>
    <p:extLst>
      <p:ext uri="{BB962C8B-B14F-4D97-AF65-F5344CB8AC3E}">
        <p14:creationId xmlns:p14="http://schemas.microsoft.com/office/powerpoint/2010/main" val="61957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12</a:t>
            </a:fld>
            <a:endParaRPr lang="en-US"/>
          </a:p>
        </p:txBody>
      </p:sp>
    </p:spTree>
    <p:extLst>
      <p:ext uri="{BB962C8B-B14F-4D97-AF65-F5344CB8AC3E}">
        <p14:creationId xmlns:p14="http://schemas.microsoft.com/office/powerpoint/2010/main" val="243264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13</a:t>
            </a:fld>
            <a:endParaRPr lang="en-US"/>
          </a:p>
        </p:txBody>
      </p:sp>
    </p:spTree>
    <p:extLst>
      <p:ext uri="{BB962C8B-B14F-4D97-AF65-F5344CB8AC3E}">
        <p14:creationId xmlns:p14="http://schemas.microsoft.com/office/powerpoint/2010/main" val="329620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14</a:t>
            </a:fld>
            <a:endParaRPr lang="en-US"/>
          </a:p>
        </p:txBody>
      </p:sp>
    </p:spTree>
    <p:extLst>
      <p:ext uri="{BB962C8B-B14F-4D97-AF65-F5344CB8AC3E}">
        <p14:creationId xmlns:p14="http://schemas.microsoft.com/office/powerpoint/2010/main" val="2606473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15</a:t>
            </a:fld>
            <a:endParaRPr lang="en-US"/>
          </a:p>
        </p:txBody>
      </p:sp>
    </p:spTree>
    <p:extLst>
      <p:ext uri="{BB962C8B-B14F-4D97-AF65-F5344CB8AC3E}">
        <p14:creationId xmlns:p14="http://schemas.microsoft.com/office/powerpoint/2010/main" val="335980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16</a:t>
            </a:fld>
            <a:endParaRPr lang="en-US"/>
          </a:p>
        </p:txBody>
      </p:sp>
    </p:spTree>
    <p:extLst>
      <p:ext uri="{BB962C8B-B14F-4D97-AF65-F5344CB8AC3E}">
        <p14:creationId xmlns:p14="http://schemas.microsoft.com/office/powerpoint/2010/main" val="162874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17</a:t>
            </a:fld>
            <a:endParaRPr lang="en-US"/>
          </a:p>
        </p:txBody>
      </p:sp>
    </p:spTree>
    <p:extLst>
      <p:ext uri="{BB962C8B-B14F-4D97-AF65-F5344CB8AC3E}">
        <p14:creationId xmlns:p14="http://schemas.microsoft.com/office/powerpoint/2010/main" val="312857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18</a:t>
            </a:fld>
            <a:endParaRPr lang="en-US"/>
          </a:p>
        </p:txBody>
      </p:sp>
    </p:spTree>
    <p:extLst>
      <p:ext uri="{BB962C8B-B14F-4D97-AF65-F5344CB8AC3E}">
        <p14:creationId xmlns:p14="http://schemas.microsoft.com/office/powerpoint/2010/main" val="398664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19</a:t>
            </a:fld>
            <a:endParaRPr lang="en-US"/>
          </a:p>
        </p:txBody>
      </p:sp>
    </p:spTree>
    <p:extLst>
      <p:ext uri="{BB962C8B-B14F-4D97-AF65-F5344CB8AC3E}">
        <p14:creationId xmlns:p14="http://schemas.microsoft.com/office/powerpoint/2010/main" val="1395153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20</a:t>
            </a:fld>
            <a:endParaRPr lang="en-US"/>
          </a:p>
        </p:txBody>
      </p:sp>
    </p:spTree>
    <p:extLst>
      <p:ext uri="{BB962C8B-B14F-4D97-AF65-F5344CB8AC3E}">
        <p14:creationId xmlns:p14="http://schemas.microsoft.com/office/powerpoint/2010/main" val="6084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a:t>
            </a:fld>
            <a:endParaRPr lang="en-US"/>
          </a:p>
        </p:txBody>
      </p:sp>
    </p:spTree>
    <p:extLst>
      <p:ext uri="{BB962C8B-B14F-4D97-AF65-F5344CB8AC3E}">
        <p14:creationId xmlns:p14="http://schemas.microsoft.com/office/powerpoint/2010/main" val="884352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21</a:t>
            </a:fld>
            <a:endParaRPr lang="en-US"/>
          </a:p>
        </p:txBody>
      </p:sp>
    </p:spTree>
    <p:extLst>
      <p:ext uri="{BB962C8B-B14F-4D97-AF65-F5344CB8AC3E}">
        <p14:creationId xmlns:p14="http://schemas.microsoft.com/office/powerpoint/2010/main" val="35692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22</a:t>
            </a:fld>
            <a:endParaRPr lang="en-US"/>
          </a:p>
        </p:txBody>
      </p:sp>
    </p:spTree>
    <p:extLst>
      <p:ext uri="{BB962C8B-B14F-4D97-AF65-F5344CB8AC3E}">
        <p14:creationId xmlns:p14="http://schemas.microsoft.com/office/powerpoint/2010/main" val="429148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23</a:t>
            </a:fld>
            <a:endParaRPr lang="en-US"/>
          </a:p>
        </p:txBody>
      </p:sp>
    </p:spTree>
    <p:extLst>
      <p:ext uri="{BB962C8B-B14F-4D97-AF65-F5344CB8AC3E}">
        <p14:creationId xmlns:p14="http://schemas.microsoft.com/office/powerpoint/2010/main" val="114094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24</a:t>
            </a:fld>
            <a:endParaRPr lang="en-US"/>
          </a:p>
        </p:txBody>
      </p:sp>
    </p:spTree>
    <p:extLst>
      <p:ext uri="{BB962C8B-B14F-4D97-AF65-F5344CB8AC3E}">
        <p14:creationId xmlns:p14="http://schemas.microsoft.com/office/powerpoint/2010/main" val="225184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25</a:t>
            </a:fld>
            <a:endParaRPr lang="en-US"/>
          </a:p>
        </p:txBody>
      </p:sp>
    </p:spTree>
    <p:extLst>
      <p:ext uri="{BB962C8B-B14F-4D97-AF65-F5344CB8AC3E}">
        <p14:creationId xmlns:p14="http://schemas.microsoft.com/office/powerpoint/2010/main" val="340238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26</a:t>
            </a:fld>
            <a:endParaRPr lang="en-US"/>
          </a:p>
        </p:txBody>
      </p:sp>
    </p:spTree>
    <p:extLst>
      <p:ext uri="{BB962C8B-B14F-4D97-AF65-F5344CB8AC3E}">
        <p14:creationId xmlns:p14="http://schemas.microsoft.com/office/powerpoint/2010/main" val="3257794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27</a:t>
            </a:fld>
            <a:endParaRPr lang="en-US"/>
          </a:p>
        </p:txBody>
      </p:sp>
    </p:spTree>
    <p:extLst>
      <p:ext uri="{BB962C8B-B14F-4D97-AF65-F5344CB8AC3E}">
        <p14:creationId xmlns:p14="http://schemas.microsoft.com/office/powerpoint/2010/main" val="1211544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28</a:t>
            </a:fld>
            <a:endParaRPr lang="en-US"/>
          </a:p>
        </p:txBody>
      </p:sp>
    </p:spTree>
    <p:extLst>
      <p:ext uri="{BB962C8B-B14F-4D97-AF65-F5344CB8AC3E}">
        <p14:creationId xmlns:p14="http://schemas.microsoft.com/office/powerpoint/2010/main" val="3576510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29</a:t>
            </a:fld>
            <a:endParaRPr lang="en-US"/>
          </a:p>
        </p:txBody>
      </p:sp>
    </p:spTree>
    <p:extLst>
      <p:ext uri="{BB962C8B-B14F-4D97-AF65-F5344CB8AC3E}">
        <p14:creationId xmlns:p14="http://schemas.microsoft.com/office/powerpoint/2010/main" val="1889902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30</a:t>
            </a:fld>
            <a:endParaRPr lang="en-US"/>
          </a:p>
        </p:txBody>
      </p:sp>
    </p:spTree>
    <p:extLst>
      <p:ext uri="{BB962C8B-B14F-4D97-AF65-F5344CB8AC3E}">
        <p14:creationId xmlns:p14="http://schemas.microsoft.com/office/powerpoint/2010/main" val="317513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a:t>
            </a:fld>
            <a:endParaRPr lang="en-US"/>
          </a:p>
        </p:txBody>
      </p:sp>
    </p:spTree>
    <p:extLst>
      <p:ext uri="{BB962C8B-B14F-4D97-AF65-F5344CB8AC3E}">
        <p14:creationId xmlns:p14="http://schemas.microsoft.com/office/powerpoint/2010/main" val="1380513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31</a:t>
            </a:fld>
            <a:endParaRPr lang="en-US"/>
          </a:p>
        </p:txBody>
      </p:sp>
    </p:spTree>
    <p:extLst>
      <p:ext uri="{BB962C8B-B14F-4D97-AF65-F5344CB8AC3E}">
        <p14:creationId xmlns:p14="http://schemas.microsoft.com/office/powerpoint/2010/main" val="1328578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32</a:t>
            </a:fld>
            <a:endParaRPr lang="en-US"/>
          </a:p>
        </p:txBody>
      </p:sp>
    </p:spTree>
    <p:extLst>
      <p:ext uri="{BB962C8B-B14F-4D97-AF65-F5344CB8AC3E}">
        <p14:creationId xmlns:p14="http://schemas.microsoft.com/office/powerpoint/2010/main" val="1506932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33</a:t>
            </a:fld>
            <a:endParaRPr lang="en-US"/>
          </a:p>
        </p:txBody>
      </p:sp>
    </p:spTree>
    <p:extLst>
      <p:ext uri="{BB962C8B-B14F-4D97-AF65-F5344CB8AC3E}">
        <p14:creationId xmlns:p14="http://schemas.microsoft.com/office/powerpoint/2010/main" val="328724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34</a:t>
            </a:fld>
            <a:endParaRPr lang="en-US"/>
          </a:p>
        </p:txBody>
      </p:sp>
    </p:spTree>
    <p:extLst>
      <p:ext uri="{BB962C8B-B14F-4D97-AF65-F5344CB8AC3E}">
        <p14:creationId xmlns:p14="http://schemas.microsoft.com/office/powerpoint/2010/main" val="198073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35</a:t>
            </a:fld>
            <a:endParaRPr lang="en-US"/>
          </a:p>
        </p:txBody>
      </p:sp>
    </p:spTree>
    <p:extLst>
      <p:ext uri="{BB962C8B-B14F-4D97-AF65-F5344CB8AC3E}">
        <p14:creationId xmlns:p14="http://schemas.microsoft.com/office/powerpoint/2010/main" val="2838354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36</a:t>
            </a:fld>
            <a:endParaRPr lang="en-US"/>
          </a:p>
        </p:txBody>
      </p:sp>
    </p:spTree>
    <p:extLst>
      <p:ext uri="{BB962C8B-B14F-4D97-AF65-F5344CB8AC3E}">
        <p14:creationId xmlns:p14="http://schemas.microsoft.com/office/powerpoint/2010/main" val="1370283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37</a:t>
            </a:fld>
            <a:endParaRPr lang="en-US"/>
          </a:p>
        </p:txBody>
      </p:sp>
    </p:spTree>
    <p:extLst>
      <p:ext uri="{BB962C8B-B14F-4D97-AF65-F5344CB8AC3E}">
        <p14:creationId xmlns:p14="http://schemas.microsoft.com/office/powerpoint/2010/main" val="1054105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38</a:t>
            </a:fld>
            <a:endParaRPr lang="en-US"/>
          </a:p>
        </p:txBody>
      </p:sp>
    </p:spTree>
    <p:extLst>
      <p:ext uri="{BB962C8B-B14F-4D97-AF65-F5344CB8AC3E}">
        <p14:creationId xmlns:p14="http://schemas.microsoft.com/office/powerpoint/2010/main" val="1063168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39</a:t>
            </a:fld>
            <a:endParaRPr lang="en-US"/>
          </a:p>
        </p:txBody>
      </p:sp>
    </p:spTree>
    <p:extLst>
      <p:ext uri="{BB962C8B-B14F-4D97-AF65-F5344CB8AC3E}">
        <p14:creationId xmlns:p14="http://schemas.microsoft.com/office/powerpoint/2010/main" val="4025835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40</a:t>
            </a:fld>
            <a:endParaRPr lang="en-US"/>
          </a:p>
        </p:txBody>
      </p:sp>
    </p:spTree>
    <p:extLst>
      <p:ext uri="{BB962C8B-B14F-4D97-AF65-F5344CB8AC3E}">
        <p14:creationId xmlns:p14="http://schemas.microsoft.com/office/powerpoint/2010/main" val="326024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a:t>
            </a:fld>
            <a:endParaRPr lang="en-US"/>
          </a:p>
        </p:txBody>
      </p:sp>
    </p:spTree>
    <p:extLst>
      <p:ext uri="{BB962C8B-B14F-4D97-AF65-F5344CB8AC3E}">
        <p14:creationId xmlns:p14="http://schemas.microsoft.com/office/powerpoint/2010/main" val="2083328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41</a:t>
            </a:fld>
            <a:endParaRPr lang="en-US"/>
          </a:p>
        </p:txBody>
      </p:sp>
    </p:spTree>
    <p:extLst>
      <p:ext uri="{BB962C8B-B14F-4D97-AF65-F5344CB8AC3E}">
        <p14:creationId xmlns:p14="http://schemas.microsoft.com/office/powerpoint/2010/main" val="3369529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42</a:t>
            </a:fld>
            <a:endParaRPr lang="en-US"/>
          </a:p>
        </p:txBody>
      </p:sp>
    </p:spTree>
    <p:extLst>
      <p:ext uri="{BB962C8B-B14F-4D97-AF65-F5344CB8AC3E}">
        <p14:creationId xmlns:p14="http://schemas.microsoft.com/office/powerpoint/2010/main" val="250239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43</a:t>
            </a:fld>
            <a:endParaRPr lang="en-US"/>
          </a:p>
        </p:txBody>
      </p:sp>
    </p:spTree>
    <p:extLst>
      <p:ext uri="{BB962C8B-B14F-4D97-AF65-F5344CB8AC3E}">
        <p14:creationId xmlns:p14="http://schemas.microsoft.com/office/powerpoint/2010/main" val="2887284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44</a:t>
            </a:fld>
            <a:endParaRPr lang="en-US"/>
          </a:p>
        </p:txBody>
      </p:sp>
    </p:spTree>
    <p:extLst>
      <p:ext uri="{BB962C8B-B14F-4D97-AF65-F5344CB8AC3E}">
        <p14:creationId xmlns:p14="http://schemas.microsoft.com/office/powerpoint/2010/main" val="3960399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45</a:t>
            </a:fld>
            <a:endParaRPr lang="en-US"/>
          </a:p>
        </p:txBody>
      </p:sp>
    </p:spTree>
    <p:extLst>
      <p:ext uri="{BB962C8B-B14F-4D97-AF65-F5344CB8AC3E}">
        <p14:creationId xmlns:p14="http://schemas.microsoft.com/office/powerpoint/2010/main" val="4062205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46</a:t>
            </a:fld>
            <a:endParaRPr lang="en-US"/>
          </a:p>
        </p:txBody>
      </p:sp>
    </p:spTree>
    <p:extLst>
      <p:ext uri="{BB962C8B-B14F-4D97-AF65-F5344CB8AC3E}">
        <p14:creationId xmlns:p14="http://schemas.microsoft.com/office/powerpoint/2010/main" val="3780060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47</a:t>
            </a:fld>
            <a:endParaRPr lang="en-US"/>
          </a:p>
        </p:txBody>
      </p:sp>
    </p:spTree>
    <p:extLst>
      <p:ext uri="{BB962C8B-B14F-4D97-AF65-F5344CB8AC3E}">
        <p14:creationId xmlns:p14="http://schemas.microsoft.com/office/powerpoint/2010/main" val="3282572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134629-3F85-4C6B-9EE4-569E34622844}" type="slidenum">
              <a:rPr lang="en-US" altLang="en-US" smtClean="0">
                <a:latin typeface="Arial" charset="0"/>
              </a:rPr>
              <a:pPr eaLnBrk="1" hangingPunct="1">
                <a:spcBef>
                  <a:spcPct val="0"/>
                </a:spcBef>
              </a:pPr>
              <a:t>48</a:t>
            </a:fld>
            <a:endParaRPr lang="en-US" altLang="en-US" smtClean="0">
              <a:latin typeface="Arial"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D598AF-26EA-41D8-B56F-247F52F1440D}" type="slidenum">
              <a:rPr lang="en-US" altLang="en-US" smtClean="0">
                <a:latin typeface="Arial" charset="0"/>
              </a:rPr>
              <a:pPr eaLnBrk="1" hangingPunct="1">
                <a:spcBef>
                  <a:spcPct val="0"/>
                </a:spcBef>
              </a:pPr>
              <a:t>49</a:t>
            </a:fld>
            <a:endParaRPr lang="en-US" altLang="en-US" smtClean="0">
              <a:latin typeface="Arial"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50</a:t>
            </a:fld>
            <a:endParaRPr lang="en-US"/>
          </a:p>
        </p:txBody>
      </p:sp>
    </p:spTree>
    <p:extLst>
      <p:ext uri="{BB962C8B-B14F-4D97-AF65-F5344CB8AC3E}">
        <p14:creationId xmlns:p14="http://schemas.microsoft.com/office/powerpoint/2010/main" val="424388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a:t>
            </a:fld>
            <a:endParaRPr lang="en-US"/>
          </a:p>
        </p:txBody>
      </p:sp>
    </p:spTree>
    <p:extLst>
      <p:ext uri="{BB962C8B-B14F-4D97-AF65-F5344CB8AC3E}">
        <p14:creationId xmlns:p14="http://schemas.microsoft.com/office/powerpoint/2010/main" val="1727639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51</a:t>
            </a:fld>
            <a:endParaRPr lang="en-US"/>
          </a:p>
        </p:txBody>
      </p:sp>
    </p:spTree>
    <p:extLst>
      <p:ext uri="{BB962C8B-B14F-4D97-AF65-F5344CB8AC3E}">
        <p14:creationId xmlns:p14="http://schemas.microsoft.com/office/powerpoint/2010/main" val="2291654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3712DA-25A5-4DA9-8976-BCA70B2BAF4F}" type="slidenum">
              <a:rPr lang="en-US" altLang="en-US" smtClean="0">
                <a:latin typeface="Arial" charset="0"/>
              </a:rPr>
              <a:pPr eaLnBrk="1" hangingPunct="1">
                <a:spcBef>
                  <a:spcPct val="0"/>
                </a:spcBef>
              </a:pPr>
              <a:t>52</a:t>
            </a:fld>
            <a:endParaRPr lang="en-US" altLang="en-US" smtClean="0">
              <a:latin typeface="Arial"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53</a:t>
            </a:fld>
            <a:endParaRPr lang="en-US"/>
          </a:p>
        </p:txBody>
      </p:sp>
    </p:spTree>
    <p:extLst>
      <p:ext uri="{BB962C8B-B14F-4D97-AF65-F5344CB8AC3E}">
        <p14:creationId xmlns:p14="http://schemas.microsoft.com/office/powerpoint/2010/main" val="2294861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54</a:t>
            </a:fld>
            <a:endParaRPr lang="en-US"/>
          </a:p>
        </p:txBody>
      </p:sp>
    </p:spTree>
    <p:extLst>
      <p:ext uri="{BB962C8B-B14F-4D97-AF65-F5344CB8AC3E}">
        <p14:creationId xmlns:p14="http://schemas.microsoft.com/office/powerpoint/2010/main" val="1131763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55</a:t>
            </a:fld>
            <a:endParaRPr lang="en-US"/>
          </a:p>
        </p:txBody>
      </p:sp>
    </p:spTree>
    <p:extLst>
      <p:ext uri="{BB962C8B-B14F-4D97-AF65-F5344CB8AC3E}">
        <p14:creationId xmlns:p14="http://schemas.microsoft.com/office/powerpoint/2010/main" val="3437685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56</a:t>
            </a:fld>
            <a:endParaRPr lang="en-US"/>
          </a:p>
        </p:txBody>
      </p:sp>
    </p:spTree>
    <p:extLst>
      <p:ext uri="{BB962C8B-B14F-4D97-AF65-F5344CB8AC3E}">
        <p14:creationId xmlns:p14="http://schemas.microsoft.com/office/powerpoint/2010/main" val="3213304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D71598-5B67-40B8-805B-62C663784697}" type="slidenum">
              <a:rPr lang="en-US" altLang="en-US" smtClean="0">
                <a:latin typeface="Arial" charset="0"/>
              </a:rPr>
              <a:pPr eaLnBrk="1" hangingPunct="1">
                <a:spcBef>
                  <a:spcPct val="0"/>
                </a:spcBef>
              </a:pPr>
              <a:t>57</a:t>
            </a:fld>
            <a:endParaRPr lang="en-US" altLang="en-US" smtClean="0">
              <a:latin typeface="Arial"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F95385-2B74-4946-823B-4F959A4C51A5}" type="slidenum">
              <a:rPr lang="en-US" altLang="en-US" smtClean="0">
                <a:latin typeface="Arial" charset="0"/>
              </a:rPr>
              <a:pPr eaLnBrk="1" hangingPunct="1">
                <a:spcBef>
                  <a:spcPct val="0"/>
                </a:spcBef>
              </a:pPr>
              <a:t>58</a:t>
            </a:fld>
            <a:endParaRPr lang="en-US" altLang="en-US" smtClean="0">
              <a:latin typeface="Arial"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59</a:t>
            </a:fld>
            <a:endParaRPr lang="en-US"/>
          </a:p>
        </p:txBody>
      </p:sp>
    </p:spTree>
    <p:extLst>
      <p:ext uri="{BB962C8B-B14F-4D97-AF65-F5344CB8AC3E}">
        <p14:creationId xmlns:p14="http://schemas.microsoft.com/office/powerpoint/2010/main" val="470955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60</a:t>
            </a:fld>
            <a:endParaRPr lang="en-US"/>
          </a:p>
        </p:txBody>
      </p:sp>
    </p:spTree>
    <p:extLst>
      <p:ext uri="{BB962C8B-B14F-4D97-AF65-F5344CB8AC3E}">
        <p14:creationId xmlns:p14="http://schemas.microsoft.com/office/powerpoint/2010/main" val="147083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a:t>
            </a:fld>
            <a:endParaRPr lang="en-US"/>
          </a:p>
        </p:txBody>
      </p:sp>
    </p:spTree>
    <p:extLst>
      <p:ext uri="{BB962C8B-B14F-4D97-AF65-F5344CB8AC3E}">
        <p14:creationId xmlns:p14="http://schemas.microsoft.com/office/powerpoint/2010/main" val="4125436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61</a:t>
            </a:fld>
            <a:endParaRPr lang="en-US"/>
          </a:p>
        </p:txBody>
      </p:sp>
    </p:spTree>
    <p:extLst>
      <p:ext uri="{BB962C8B-B14F-4D97-AF65-F5344CB8AC3E}">
        <p14:creationId xmlns:p14="http://schemas.microsoft.com/office/powerpoint/2010/main" val="3845174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62</a:t>
            </a:fld>
            <a:endParaRPr lang="en-US"/>
          </a:p>
        </p:txBody>
      </p:sp>
    </p:spTree>
    <p:extLst>
      <p:ext uri="{BB962C8B-B14F-4D97-AF65-F5344CB8AC3E}">
        <p14:creationId xmlns:p14="http://schemas.microsoft.com/office/powerpoint/2010/main" val="9003345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63</a:t>
            </a:fld>
            <a:endParaRPr lang="en-US"/>
          </a:p>
        </p:txBody>
      </p:sp>
    </p:spTree>
    <p:extLst>
      <p:ext uri="{BB962C8B-B14F-4D97-AF65-F5344CB8AC3E}">
        <p14:creationId xmlns:p14="http://schemas.microsoft.com/office/powerpoint/2010/main" val="124942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B405D8-F990-4354-913C-9B392E1193DE}" type="slidenum">
              <a:rPr lang="en-US" altLang="en-US" smtClean="0">
                <a:latin typeface="Arial" charset="0"/>
              </a:rPr>
              <a:pPr eaLnBrk="1" hangingPunct="1">
                <a:spcBef>
                  <a:spcPct val="0"/>
                </a:spcBef>
              </a:pPr>
              <a:t>64</a:t>
            </a:fld>
            <a:endParaRPr lang="en-US" altLang="en-US" smtClean="0">
              <a:latin typeface="Arial"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1C85B5-A1C6-45E4-8447-3B2BEBA6A164}" type="slidenum">
              <a:rPr lang="en-US" altLang="en-US" smtClean="0">
                <a:latin typeface="Arial" charset="0"/>
              </a:rPr>
              <a:pPr eaLnBrk="1" hangingPunct="1">
                <a:spcBef>
                  <a:spcPct val="0"/>
                </a:spcBef>
              </a:pPr>
              <a:t>65</a:t>
            </a:fld>
            <a:endParaRPr lang="en-US" altLang="en-US" smtClean="0">
              <a:latin typeface="Arial"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F99A4C-167C-48D8-B3F1-11FA2C00FFF2}" type="slidenum">
              <a:rPr lang="en-US" altLang="en-US" smtClean="0">
                <a:latin typeface="Arial" charset="0"/>
              </a:rPr>
              <a:pPr eaLnBrk="1" hangingPunct="1">
                <a:spcBef>
                  <a:spcPct val="0"/>
                </a:spcBef>
              </a:pPr>
              <a:t>66</a:t>
            </a:fld>
            <a:endParaRPr lang="en-US" altLang="en-US" smtClean="0">
              <a:latin typeface="Arial"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67</a:t>
            </a:fld>
            <a:endParaRPr lang="en-US"/>
          </a:p>
        </p:txBody>
      </p:sp>
    </p:spTree>
    <p:extLst>
      <p:ext uri="{BB962C8B-B14F-4D97-AF65-F5344CB8AC3E}">
        <p14:creationId xmlns:p14="http://schemas.microsoft.com/office/powerpoint/2010/main" val="3168171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68</a:t>
            </a:fld>
            <a:endParaRPr lang="en-US"/>
          </a:p>
        </p:txBody>
      </p:sp>
    </p:spTree>
    <p:extLst>
      <p:ext uri="{BB962C8B-B14F-4D97-AF65-F5344CB8AC3E}">
        <p14:creationId xmlns:p14="http://schemas.microsoft.com/office/powerpoint/2010/main" val="31774150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69</a:t>
            </a:fld>
            <a:endParaRPr lang="en-US"/>
          </a:p>
        </p:txBody>
      </p:sp>
    </p:spTree>
    <p:extLst>
      <p:ext uri="{BB962C8B-B14F-4D97-AF65-F5344CB8AC3E}">
        <p14:creationId xmlns:p14="http://schemas.microsoft.com/office/powerpoint/2010/main" val="433362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6E027E-5303-47A1-8811-BDF497632FC8}" type="slidenum">
              <a:rPr lang="en-US" altLang="en-US" smtClean="0">
                <a:latin typeface="Arial" charset="0"/>
              </a:rPr>
              <a:pPr eaLnBrk="1" hangingPunct="1">
                <a:spcBef>
                  <a:spcPct val="0"/>
                </a:spcBef>
              </a:pPr>
              <a:t>70</a:t>
            </a:fld>
            <a:endParaRPr lang="en-US" altLang="en-US" smtClean="0">
              <a:latin typeface="Arial"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a:t>
            </a:fld>
            <a:endParaRPr lang="en-US"/>
          </a:p>
        </p:txBody>
      </p:sp>
    </p:spTree>
    <p:extLst>
      <p:ext uri="{BB962C8B-B14F-4D97-AF65-F5344CB8AC3E}">
        <p14:creationId xmlns:p14="http://schemas.microsoft.com/office/powerpoint/2010/main" val="29567878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8E6662-BE00-4CBA-85BD-9618C8D5860F}" type="slidenum">
              <a:rPr lang="en-US" altLang="en-US" smtClean="0">
                <a:latin typeface="Arial" charset="0"/>
              </a:rPr>
              <a:pPr eaLnBrk="1" hangingPunct="1">
                <a:spcBef>
                  <a:spcPct val="0"/>
                </a:spcBef>
              </a:pPr>
              <a:t>71</a:t>
            </a:fld>
            <a:endParaRPr lang="en-US" altLang="en-US" smtClean="0">
              <a:latin typeface="Arial"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72</a:t>
            </a:fld>
            <a:endParaRPr lang="en-US"/>
          </a:p>
        </p:txBody>
      </p:sp>
    </p:spTree>
    <p:extLst>
      <p:ext uri="{BB962C8B-B14F-4D97-AF65-F5344CB8AC3E}">
        <p14:creationId xmlns:p14="http://schemas.microsoft.com/office/powerpoint/2010/main" val="17536380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FE246A-32C6-4DFC-AF67-31976CC52962}" type="slidenum">
              <a:rPr lang="en-US" altLang="en-US" smtClean="0">
                <a:latin typeface="Arial" charset="0"/>
              </a:rPr>
              <a:pPr eaLnBrk="1" hangingPunct="1">
                <a:spcBef>
                  <a:spcPct val="0"/>
                </a:spcBef>
              </a:pPr>
              <a:t>73</a:t>
            </a:fld>
            <a:endParaRPr lang="en-US" altLang="en-US" smtClean="0">
              <a:latin typeface="Arial"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74</a:t>
            </a:fld>
            <a:endParaRPr lang="en-US"/>
          </a:p>
        </p:txBody>
      </p:sp>
    </p:spTree>
    <p:extLst>
      <p:ext uri="{BB962C8B-B14F-4D97-AF65-F5344CB8AC3E}">
        <p14:creationId xmlns:p14="http://schemas.microsoft.com/office/powerpoint/2010/main" val="3071702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75</a:t>
            </a:fld>
            <a:endParaRPr lang="en-US"/>
          </a:p>
        </p:txBody>
      </p:sp>
    </p:spTree>
    <p:extLst>
      <p:ext uri="{BB962C8B-B14F-4D97-AF65-F5344CB8AC3E}">
        <p14:creationId xmlns:p14="http://schemas.microsoft.com/office/powerpoint/2010/main" val="35813816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76</a:t>
            </a:fld>
            <a:endParaRPr lang="en-US"/>
          </a:p>
        </p:txBody>
      </p:sp>
    </p:spTree>
    <p:extLst>
      <p:ext uri="{BB962C8B-B14F-4D97-AF65-F5344CB8AC3E}">
        <p14:creationId xmlns:p14="http://schemas.microsoft.com/office/powerpoint/2010/main" val="18016526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7D9D6C-5057-45C2-97FD-B68BC151E18E}" type="slidenum">
              <a:rPr lang="en-US" altLang="en-US" smtClean="0">
                <a:latin typeface="Arial" charset="0"/>
              </a:rPr>
              <a:pPr eaLnBrk="1" hangingPunct="1">
                <a:spcBef>
                  <a:spcPct val="0"/>
                </a:spcBef>
              </a:pPr>
              <a:t>77</a:t>
            </a:fld>
            <a:endParaRPr lang="en-US" altLang="en-US" smtClean="0">
              <a:latin typeface="Arial"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338E4A-F78E-4F07-8DC5-825659473A34}" type="slidenum">
              <a:rPr lang="en-US" altLang="en-US" smtClean="0">
                <a:latin typeface="Arial" charset="0"/>
              </a:rPr>
              <a:pPr eaLnBrk="1" hangingPunct="1">
                <a:spcBef>
                  <a:spcPct val="0"/>
                </a:spcBef>
              </a:pPr>
              <a:t>78</a:t>
            </a:fld>
            <a:endParaRPr lang="en-US" altLang="en-US" smtClean="0">
              <a:latin typeface="Arial"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79</a:t>
            </a:fld>
            <a:endParaRPr lang="en-US"/>
          </a:p>
        </p:txBody>
      </p:sp>
    </p:spTree>
    <p:extLst>
      <p:ext uri="{BB962C8B-B14F-4D97-AF65-F5344CB8AC3E}">
        <p14:creationId xmlns:p14="http://schemas.microsoft.com/office/powerpoint/2010/main" val="4613934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80</a:t>
            </a:fld>
            <a:endParaRPr lang="en-US"/>
          </a:p>
        </p:txBody>
      </p:sp>
    </p:spTree>
    <p:extLst>
      <p:ext uri="{BB962C8B-B14F-4D97-AF65-F5344CB8AC3E}">
        <p14:creationId xmlns:p14="http://schemas.microsoft.com/office/powerpoint/2010/main" val="105344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a:t>
            </a:fld>
            <a:endParaRPr lang="en-US"/>
          </a:p>
        </p:txBody>
      </p:sp>
    </p:spTree>
    <p:extLst>
      <p:ext uri="{BB962C8B-B14F-4D97-AF65-F5344CB8AC3E}">
        <p14:creationId xmlns:p14="http://schemas.microsoft.com/office/powerpoint/2010/main" val="3692210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81</a:t>
            </a:fld>
            <a:endParaRPr lang="en-US"/>
          </a:p>
        </p:txBody>
      </p:sp>
    </p:spTree>
    <p:extLst>
      <p:ext uri="{BB962C8B-B14F-4D97-AF65-F5344CB8AC3E}">
        <p14:creationId xmlns:p14="http://schemas.microsoft.com/office/powerpoint/2010/main" val="34270342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82</a:t>
            </a:fld>
            <a:endParaRPr lang="en-US"/>
          </a:p>
        </p:txBody>
      </p:sp>
    </p:spTree>
    <p:extLst>
      <p:ext uri="{BB962C8B-B14F-4D97-AF65-F5344CB8AC3E}">
        <p14:creationId xmlns:p14="http://schemas.microsoft.com/office/powerpoint/2010/main" val="11624859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83</a:t>
            </a:fld>
            <a:endParaRPr lang="en-US"/>
          </a:p>
        </p:txBody>
      </p:sp>
    </p:spTree>
    <p:extLst>
      <p:ext uri="{BB962C8B-B14F-4D97-AF65-F5344CB8AC3E}">
        <p14:creationId xmlns:p14="http://schemas.microsoft.com/office/powerpoint/2010/main" val="21062424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84</a:t>
            </a:fld>
            <a:endParaRPr lang="en-US"/>
          </a:p>
        </p:txBody>
      </p:sp>
    </p:spTree>
    <p:extLst>
      <p:ext uri="{BB962C8B-B14F-4D97-AF65-F5344CB8AC3E}">
        <p14:creationId xmlns:p14="http://schemas.microsoft.com/office/powerpoint/2010/main" val="11697182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85</a:t>
            </a:fld>
            <a:endParaRPr lang="en-US"/>
          </a:p>
        </p:txBody>
      </p:sp>
    </p:spTree>
    <p:extLst>
      <p:ext uri="{BB962C8B-B14F-4D97-AF65-F5344CB8AC3E}">
        <p14:creationId xmlns:p14="http://schemas.microsoft.com/office/powerpoint/2010/main" val="3493409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86</a:t>
            </a:fld>
            <a:endParaRPr lang="en-US"/>
          </a:p>
        </p:txBody>
      </p:sp>
    </p:spTree>
    <p:extLst>
      <p:ext uri="{BB962C8B-B14F-4D97-AF65-F5344CB8AC3E}">
        <p14:creationId xmlns:p14="http://schemas.microsoft.com/office/powerpoint/2010/main" val="15669069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87</a:t>
            </a:fld>
            <a:endParaRPr lang="en-US"/>
          </a:p>
        </p:txBody>
      </p:sp>
    </p:spTree>
    <p:extLst>
      <p:ext uri="{BB962C8B-B14F-4D97-AF65-F5344CB8AC3E}">
        <p14:creationId xmlns:p14="http://schemas.microsoft.com/office/powerpoint/2010/main" val="814946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88</a:t>
            </a:fld>
            <a:endParaRPr lang="en-US"/>
          </a:p>
        </p:txBody>
      </p:sp>
    </p:spTree>
    <p:extLst>
      <p:ext uri="{BB962C8B-B14F-4D97-AF65-F5344CB8AC3E}">
        <p14:creationId xmlns:p14="http://schemas.microsoft.com/office/powerpoint/2010/main" val="25001665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89</a:t>
            </a:fld>
            <a:endParaRPr lang="en-US"/>
          </a:p>
        </p:txBody>
      </p:sp>
    </p:spTree>
    <p:extLst>
      <p:ext uri="{BB962C8B-B14F-4D97-AF65-F5344CB8AC3E}">
        <p14:creationId xmlns:p14="http://schemas.microsoft.com/office/powerpoint/2010/main" val="37875159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90</a:t>
            </a:fld>
            <a:endParaRPr lang="en-US"/>
          </a:p>
        </p:txBody>
      </p:sp>
    </p:spTree>
    <p:extLst>
      <p:ext uri="{BB962C8B-B14F-4D97-AF65-F5344CB8AC3E}">
        <p14:creationId xmlns:p14="http://schemas.microsoft.com/office/powerpoint/2010/main" val="144901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a:t>
            </a:fld>
            <a:endParaRPr lang="en-US"/>
          </a:p>
        </p:txBody>
      </p:sp>
    </p:spTree>
    <p:extLst>
      <p:ext uri="{BB962C8B-B14F-4D97-AF65-F5344CB8AC3E}">
        <p14:creationId xmlns:p14="http://schemas.microsoft.com/office/powerpoint/2010/main" val="21168885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0CBADC-0DF5-4CCE-A43D-E75365F3910A}" type="slidenum">
              <a:rPr lang="en-US" altLang="en-US" smtClean="0">
                <a:latin typeface="Arial" charset="0"/>
              </a:rPr>
              <a:pPr eaLnBrk="1" hangingPunct="1">
                <a:spcBef>
                  <a:spcPct val="0"/>
                </a:spcBef>
              </a:pPr>
              <a:t>91</a:t>
            </a:fld>
            <a:endParaRPr lang="en-US" altLang="en-US" smtClean="0">
              <a:latin typeface="Arial"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CB71EF-6D1F-4E82-9757-9A29BBA09EFC}" type="slidenum">
              <a:rPr lang="en-US" altLang="en-US" smtClean="0">
                <a:latin typeface="Arial" charset="0"/>
              </a:rPr>
              <a:pPr eaLnBrk="1" hangingPunct="1">
                <a:spcBef>
                  <a:spcPct val="0"/>
                </a:spcBef>
              </a:pPr>
              <a:t>92</a:t>
            </a:fld>
            <a:endParaRPr lang="en-US" altLang="en-US" smtClean="0">
              <a:latin typeface="Arial"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417073-59B5-47AD-BFE9-E3293FF1E575}" type="slidenum">
              <a:rPr lang="en-US" altLang="en-US" smtClean="0">
                <a:latin typeface="Arial" charset="0"/>
              </a:rPr>
              <a:pPr eaLnBrk="1" hangingPunct="1">
                <a:spcBef>
                  <a:spcPct val="0"/>
                </a:spcBef>
              </a:pPr>
              <a:t>93</a:t>
            </a:fld>
            <a:endParaRPr lang="en-US" altLang="en-US" smtClean="0">
              <a:latin typeface="Arial"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94</a:t>
            </a:fld>
            <a:endParaRPr lang="en-US"/>
          </a:p>
        </p:txBody>
      </p:sp>
    </p:spTree>
    <p:extLst>
      <p:ext uri="{BB962C8B-B14F-4D97-AF65-F5344CB8AC3E}">
        <p14:creationId xmlns:p14="http://schemas.microsoft.com/office/powerpoint/2010/main" val="39859671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95</a:t>
            </a:fld>
            <a:endParaRPr lang="en-US"/>
          </a:p>
        </p:txBody>
      </p:sp>
    </p:spTree>
    <p:extLst>
      <p:ext uri="{BB962C8B-B14F-4D97-AF65-F5344CB8AC3E}">
        <p14:creationId xmlns:p14="http://schemas.microsoft.com/office/powerpoint/2010/main" val="21586174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96</a:t>
            </a:fld>
            <a:endParaRPr lang="en-US"/>
          </a:p>
        </p:txBody>
      </p:sp>
    </p:spTree>
    <p:extLst>
      <p:ext uri="{BB962C8B-B14F-4D97-AF65-F5344CB8AC3E}">
        <p14:creationId xmlns:p14="http://schemas.microsoft.com/office/powerpoint/2010/main" val="15784936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97</a:t>
            </a:fld>
            <a:endParaRPr lang="en-US"/>
          </a:p>
        </p:txBody>
      </p:sp>
    </p:spTree>
    <p:extLst>
      <p:ext uri="{BB962C8B-B14F-4D97-AF65-F5344CB8AC3E}">
        <p14:creationId xmlns:p14="http://schemas.microsoft.com/office/powerpoint/2010/main" val="21164335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98</a:t>
            </a:fld>
            <a:endParaRPr lang="en-US"/>
          </a:p>
        </p:txBody>
      </p:sp>
    </p:spTree>
    <p:extLst>
      <p:ext uri="{BB962C8B-B14F-4D97-AF65-F5344CB8AC3E}">
        <p14:creationId xmlns:p14="http://schemas.microsoft.com/office/powerpoint/2010/main" val="2682707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99</a:t>
            </a:fld>
            <a:endParaRPr lang="en-US"/>
          </a:p>
        </p:txBody>
      </p:sp>
    </p:spTree>
    <p:extLst>
      <p:ext uri="{BB962C8B-B14F-4D97-AF65-F5344CB8AC3E}">
        <p14:creationId xmlns:p14="http://schemas.microsoft.com/office/powerpoint/2010/main" val="30287957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B8B35-C5EB-47B6-8009-FC5B32973F75}" type="slidenum">
              <a:rPr lang="en-US" smtClean="0"/>
              <a:t>100</a:t>
            </a:fld>
            <a:endParaRPr lang="en-US"/>
          </a:p>
        </p:txBody>
      </p:sp>
    </p:spTree>
    <p:extLst>
      <p:ext uri="{BB962C8B-B14F-4D97-AF65-F5344CB8AC3E}">
        <p14:creationId xmlns:p14="http://schemas.microsoft.com/office/powerpoint/2010/main" val="10816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F8541-E017-4807-948D-2465B5DF984B}"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361694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8E2F7-55BD-4C51-AF28-C7875443A14C}"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325819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A9CB8-6E76-4A45-8583-6F38204ABDC3}"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177779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16734-9EA4-4346-8127-E6A5E9660748}"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338358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5B49F-2A98-4480-9AEE-BCE100CD2CCF}"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423005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E6D2B-76B9-4A40-9D96-175E864C480E}" type="datetime1">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10240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575B5-9B6D-4DD8-B9E4-0E7765B84E07}" type="datetime1">
              <a:rPr lang="en-US" smtClean="0"/>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5047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B12E0-186D-47A1-BE76-86093F80A495}" type="datetime1">
              <a:rPr lang="en-US" smtClean="0"/>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04622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63421-800E-4EA5-97CB-06E665FF515A}" type="datetime1">
              <a:rPr lang="en-US" smtClean="0"/>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16032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3A92B-CD79-4837-8EF9-D1F93315E40A}" type="datetime1">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127875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8F9E4-BBB8-4EAF-A605-676951E11365}" type="datetime1">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1301C-CC03-4EDC-AD47-1884AF460C91}" type="slidenum">
              <a:rPr lang="en-US" smtClean="0"/>
              <a:t>‹#›</a:t>
            </a:fld>
            <a:endParaRPr lang="en-US"/>
          </a:p>
        </p:txBody>
      </p:sp>
    </p:spTree>
    <p:extLst>
      <p:ext uri="{BB962C8B-B14F-4D97-AF65-F5344CB8AC3E}">
        <p14:creationId xmlns:p14="http://schemas.microsoft.com/office/powerpoint/2010/main" val="215760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2650D-D4F2-4B41-91FE-27767284D877}" type="datetime1">
              <a:rPr lang="en-US" smtClean="0"/>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1301C-CC03-4EDC-AD47-1884AF460C91}" type="slidenum">
              <a:rPr lang="en-US" smtClean="0"/>
              <a:t>‹#›</a:t>
            </a:fld>
            <a:endParaRPr lang="en-US"/>
          </a:p>
        </p:txBody>
      </p:sp>
    </p:spTree>
    <p:extLst>
      <p:ext uri="{BB962C8B-B14F-4D97-AF65-F5344CB8AC3E}">
        <p14:creationId xmlns:p14="http://schemas.microsoft.com/office/powerpoint/2010/main" val="49757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mailto:ednelson@csufresno.edu"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cpsr.umich.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ssric.org/re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sric.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sric.org/trd/spss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smtClean="0"/>
              <a:t>Intermediate Workshop</a:t>
            </a:r>
            <a:br>
              <a:rPr lang="en-US" altLang="en-US" dirty="0" smtClean="0"/>
            </a:br>
            <a:r>
              <a:rPr lang="en-US" altLang="en-US" dirty="0" smtClean="0"/>
              <a:t>SPSS</a:t>
            </a:r>
          </a:p>
        </p:txBody>
      </p:sp>
      <p:sp>
        <p:nvSpPr>
          <p:cNvPr id="2051" name="Rectangle 3"/>
          <p:cNvSpPr>
            <a:spLocks noGrp="1" noChangeArrowheads="1"/>
          </p:cNvSpPr>
          <p:nvPr>
            <p:ph type="subTitle" idx="1"/>
          </p:nvPr>
        </p:nvSpPr>
        <p:spPr/>
        <p:txBody>
          <a:bodyPr/>
          <a:lstStyle/>
          <a:p>
            <a:pPr eaLnBrk="1" hangingPunct="1"/>
            <a:r>
              <a:rPr lang="en-US" altLang="en-US" smtClean="0"/>
              <a:t>CSU Stanislaus</a:t>
            </a:r>
          </a:p>
          <a:p>
            <a:pPr eaLnBrk="1" hangingPunct="1"/>
            <a:r>
              <a:rPr lang="en-US" altLang="en-US" smtClean="0"/>
              <a:t>May 2, 2014</a:t>
            </a:r>
          </a:p>
          <a:p>
            <a:pPr eaLnBrk="1" hangingPunct="1"/>
            <a:r>
              <a:rPr lang="en-US" altLang="en-US" smtClean="0"/>
              <a:t>Ed Nelson – CSU Fresno</a:t>
            </a:r>
          </a:p>
          <a:p>
            <a:pPr eaLnBrk="1" hangingPunct="1"/>
            <a:endParaRPr lang="en-US" altLang="en-US" smtClean="0"/>
          </a:p>
          <a:p>
            <a:pPr eaLnBrk="1" hangingPunct="1"/>
            <a:endParaRPr lang="en-US" altLang="en-US" smtClean="0"/>
          </a:p>
        </p:txBody>
      </p:sp>
      <p:sp>
        <p:nvSpPr>
          <p:cNvPr id="2" name="Slide Number Placeholder 1"/>
          <p:cNvSpPr>
            <a:spLocks noGrp="1"/>
          </p:cNvSpPr>
          <p:nvPr>
            <p:ph type="sldNum" sz="quarter" idx="12"/>
          </p:nvPr>
        </p:nvSpPr>
        <p:spPr/>
        <p:txBody>
          <a:bodyPr/>
          <a:lstStyle/>
          <a:p>
            <a:fld id="{3611301C-CC03-4EDC-AD47-1884AF460C91}" type="slidenum">
              <a:rPr lang="en-US" smtClean="0"/>
              <a:t>1</a:t>
            </a:fld>
            <a:endParaRPr lang="en-US"/>
          </a:p>
        </p:txBody>
      </p:sp>
    </p:spTree>
    <p:extLst>
      <p:ext uri="{BB962C8B-B14F-4D97-AF65-F5344CB8AC3E}">
        <p14:creationId xmlns:p14="http://schemas.microsoft.com/office/powerpoint/2010/main" val="3069899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Opening a SPSS Data File</a:t>
            </a:r>
          </a:p>
        </p:txBody>
      </p:sp>
      <p:sp>
        <p:nvSpPr>
          <p:cNvPr id="10243" name="Content Placeholder 2"/>
          <p:cNvSpPr>
            <a:spLocks noGrp="1"/>
          </p:cNvSpPr>
          <p:nvPr>
            <p:ph idx="1"/>
          </p:nvPr>
        </p:nvSpPr>
        <p:spPr/>
        <p:txBody>
          <a:bodyPr/>
          <a:lstStyle/>
          <a:p>
            <a:r>
              <a:rPr lang="en-US" altLang="en-US" smtClean="0"/>
              <a:t>File that you created.  We talked about this in the last workshop.</a:t>
            </a:r>
          </a:p>
          <a:p>
            <a:r>
              <a:rPr lang="en-US" altLang="en-US" smtClean="0"/>
              <a:t>File that you got from someplace else.</a:t>
            </a:r>
          </a:p>
        </p:txBody>
      </p:sp>
      <p:sp>
        <p:nvSpPr>
          <p:cNvPr id="102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0FA8B90-00A9-4EF2-B27A-FA64379BA796}" type="slidenum">
              <a:rPr lang="en-US" altLang="en-US" sz="1400" smtClean="0"/>
              <a:pPr eaLnBrk="1" hangingPunct="1">
                <a:spcBef>
                  <a:spcPct val="0"/>
                </a:spcBef>
                <a:buFontTx/>
                <a:buNone/>
              </a:pPr>
              <a:t>10</a:t>
            </a:fld>
            <a:endParaRPr lang="en-US" altLang="en-US" sz="1400" smtClean="0"/>
          </a:p>
        </p:txBody>
      </p:sp>
    </p:spTree>
    <p:extLst>
      <p:ext uri="{BB962C8B-B14F-4D97-AF65-F5344CB8AC3E}">
        <p14:creationId xmlns:p14="http://schemas.microsoft.com/office/powerpoint/2010/main" val="6174967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Bar Chart For Degree</a:t>
            </a:r>
            <a:br>
              <a:rPr lang="en-US" altLang="en-US" dirty="0"/>
            </a:br>
            <a:r>
              <a:rPr lang="en-US" altLang="en-US" dirty="0"/>
              <a:t>with Title and Percentages</a:t>
            </a:r>
            <a:endParaRPr lang="en-US" dirty="0"/>
          </a:p>
        </p:txBody>
      </p:sp>
      <p:sp>
        <p:nvSpPr>
          <p:cNvPr id="3" name="Content Placeholder 2"/>
          <p:cNvSpPr>
            <a:spLocks noGrp="1"/>
          </p:cNvSpPr>
          <p:nvPr>
            <p:ph sz="half" idx="1"/>
          </p:nvPr>
        </p:nvSpPr>
        <p:spPr>
          <a:xfrm>
            <a:off x="457200" y="1600200"/>
            <a:ext cx="2743200" cy="4525963"/>
          </a:xfrm>
        </p:spPr>
        <p:txBody>
          <a:bodyPr/>
          <a:lstStyle/>
          <a:p>
            <a:r>
              <a:rPr lang="en-US" altLang="en-US" dirty="0"/>
              <a:t>Click on Apply and then on OK and your bar chart should appear.</a:t>
            </a:r>
            <a:endParaRPr lang="en-US" dirty="0"/>
          </a:p>
        </p:txBody>
      </p:sp>
      <p:pic>
        <p:nvPicPr>
          <p:cNvPr id="5" name="Content Placeholder 4" descr="This is the bar chart for degree with title and percentages." title="Bar Chart for Degree with Title and Percentages"/>
          <p:cNvPicPr>
            <a:picLocks noGrp="1" noChangeAspect="1"/>
          </p:cNvPicPr>
          <p:nvPr>
            <p:ph sz="half" idx="2"/>
          </p:nvPr>
        </p:nvPicPr>
        <p:blipFill>
          <a:blip r:embed="rId3"/>
          <a:srcRect/>
          <a:stretch>
            <a:fillRect/>
          </a:stretch>
        </p:blipFill>
        <p:spPr bwMode="auto">
          <a:xfrm>
            <a:off x="3352800" y="1704989"/>
            <a:ext cx="5334000" cy="431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3611301C-CC03-4EDC-AD47-1884AF460C91}" type="slidenum">
              <a:rPr lang="en-US" smtClean="0"/>
              <a:t>100</a:t>
            </a:fld>
            <a:endParaRPr lang="en-US"/>
          </a:p>
        </p:txBody>
      </p:sp>
    </p:spTree>
    <p:extLst>
      <p:ext uri="{BB962C8B-B14F-4D97-AF65-F5344CB8AC3E}">
        <p14:creationId xmlns:p14="http://schemas.microsoft.com/office/powerpoint/2010/main" val="879970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t>Boxplots</a:t>
            </a:r>
          </a:p>
        </p:txBody>
      </p:sp>
      <p:sp>
        <p:nvSpPr>
          <p:cNvPr id="103427" name="Content Placeholder 2"/>
          <p:cNvSpPr>
            <a:spLocks noGrp="1"/>
          </p:cNvSpPr>
          <p:nvPr>
            <p:ph idx="1"/>
          </p:nvPr>
        </p:nvSpPr>
        <p:spPr/>
        <p:txBody>
          <a:bodyPr/>
          <a:lstStyle/>
          <a:p>
            <a:r>
              <a:rPr lang="en-US" altLang="en-US" sz="2800" smtClean="0"/>
              <a:t>Click on Graphs and then on Chart Builder.</a:t>
            </a:r>
          </a:p>
          <a:p>
            <a:r>
              <a:rPr lang="en-US" altLang="en-US" sz="2800" smtClean="0"/>
              <a:t>Make sure the Gallery tab is selected.</a:t>
            </a:r>
          </a:p>
          <a:p>
            <a:r>
              <a:rPr lang="en-US" altLang="en-US" sz="2800" smtClean="0"/>
              <a:t>Click on boxplot and then click on the top left boxplot (i.e., simple boxplot) and drag it to the window above.</a:t>
            </a:r>
          </a:p>
          <a:p>
            <a:r>
              <a:rPr lang="en-US" altLang="en-US" sz="2800" smtClean="0"/>
              <a:t>Click on HRS1 (i.e., hours worked last week) and drag it to the Y axis.</a:t>
            </a:r>
          </a:p>
          <a:p>
            <a:r>
              <a:rPr lang="en-US" altLang="en-US" sz="2800" smtClean="0"/>
              <a:t>Your screen should look like the next slide.</a:t>
            </a:r>
          </a:p>
        </p:txBody>
      </p:sp>
      <p:sp>
        <p:nvSpPr>
          <p:cNvPr id="1034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6C1E175-41A4-49A3-B84D-73242F45DB8D}" type="slidenum">
              <a:rPr lang="en-US" altLang="en-US" sz="1400" smtClean="0"/>
              <a:pPr eaLnBrk="1" hangingPunct="1">
                <a:spcBef>
                  <a:spcPct val="0"/>
                </a:spcBef>
                <a:buFontTx/>
                <a:buNone/>
              </a:pPr>
              <a:t>101</a:t>
            </a:fld>
            <a:endParaRPr lang="en-US" altLang="en-US" sz="1400" smtClean="0"/>
          </a:p>
        </p:txBody>
      </p:sp>
    </p:spTree>
    <p:extLst>
      <p:ext uri="{BB962C8B-B14F-4D97-AF65-F5344CB8AC3E}">
        <p14:creationId xmlns:p14="http://schemas.microsoft.com/office/powerpoint/2010/main" val="3770530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Boxplots Chart Builder</a:t>
            </a:r>
          </a:p>
        </p:txBody>
      </p:sp>
      <p:pic>
        <p:nvPicPr>
          <p:cNvPr id="101379" name="Content Placeholder 4" descr="In this box we're building the boxplot for hrs1." title="Boxplot Chart Builder"/>
          <p:cNvPicPr>
            <a:picLocks noGrp="1" noChangeAspect="1"/>
          </p:cNvPicPr>
          <p:nvPr>
            <p:ph idx="1"/>
          </p:nvPr>
        </p:nvPicPr>
        <p:blipFill>
          <a:blip r:embed="rId3"/>
          <a:srcRect/>
          <a:stretch>
            <a:fillRect/>
          </a:stretch>
        </p:blipFill>
        <p:spPr>
          <a:xfrm>
            <a:off x="2590800" y="1600200"/>
            <a:ext cx="4225925" cy="4525963"/>
          </a:xfrm>
        </p:spPr>
      </p:pic>
      <p:sp>
        <p:nvSpPr>
          <p:cNvPr id="10445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7FD52A4-ABD5-4F62-B8E3-770FAFA65381}" type="slidenum">
              <a:rPr lang="en-US" altLang="en-US" sz="1400" smtClean="0"/>
              <a:pPr eaLnBrk="1" hangingPunct="1">
                <a:spcBef>
                  <a:spcPct val="0"/>
                </a:spcBef>
                <a:buFontTx/>
                <a:buNone/>
              </a:pPr>
              <a:t>102</a:t>
            </a:fld>
            <a:endParaRPr lang="en-US" altLang="en-US" sz="1400" smtClean="0"/>
          </a:p>
        </p:txBody>
      </p:sp>
    </p:spTree>
    <p:extLst>
      <p:ext uri="{BB962C8B-B14F-4D97-AF65-F5344CB8AC3E}">
        <p14:creationId xmlns:p14="http://schemas.microsoft.com/office/powerpoint/2010/main" val="42211531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 for hrs1</a:t>
            </a:r>
            <a:endParaRPr lang="en-US" dirty="0"/>
          </a:p>
        </p:txBody>
      </p:sp>
      <p:sp>
        <p:nvSpPr>
          <p:cNvPr id="3" name="Content Placeholder 2"/>
          <p:cNvSpPr>
            <a:spLocks noGrp="1"/>
          </p:cNvSpPr>
          <p:nvPr>
            <p:ph sz="half" idx="1"/>
          </p:nvPr>
        </p:nvSpPr>
        <p:spPr>
          <a:xfrm>
            <a:off x="457200" y="1600200"/>
            <a:ext cx="2743200" cy="4525963"/>
          </a:xfrm>
        </p:spPr>
        <p:txBody>
          <a:bodyPr/>
          <a:lstStyle/>
          <a:p>
            <a:r>
              <a:rPr lang="en-US" dirty="0"/>
              <a:t>Click on OK and your boxplot should appear.</a:t>
            </a:r>
          </a:p>
          <a:p>
            <a:pPr marL="0" indent="0">
              <a:buNone/>
            </a:pPr>
            <a:endParaRPr lang="en-US" dirty="0"/>
          </a:p>
        </p:txBody>
      </p:sp>
      <p:pic>
        <p:nvPicPr>
          <p:cNvPr id="5" name="Content Placeholder 4" descr="This is the boxplot for hrs1." title="Boxplor for hrs1"/>
          <p:cNvPicPr>
            <a:picLocks noGrp="1" noChangeAspect="1"/>
          </p:cNvPicPr>
          <p:nvPr>
            <p:ph sz="half" idx="2"/>
          </p:nvPr>
        </p:nvPicPr>
        <p:blipFill>
          <a:blip r:embed="rId3"/>
          <a:srcRect/>
          <a:stretch>
            <a:fillRect/>
          </a:stretch>
        </p:blipFill>
        <p:spPr bwMode="auto">
          <a:xfrm>
            <a:off x="3429000" y="1735221"/>
            <a:ext cx="5257800" cy="42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3611301C-CC03-4EDC-AD47-1884AF460C91}" type="slidenum">
              <a:rPr lang="en-US" smtClean="0"/>
              <a:t>103</a:t>
            </a:fld>
            <a:endParaRPr lang="en-US"/>
          </a:p>
        </p:txBody>
      </p:sp>
    </p:spTree>
    <p:extLst>
      <p:ext uri="{BB962C8B-B14F-4D97-AF65-F5344CB8AC3E}">
        <p14:creationId xmlns:p14="http://schemas.microsoft.com/office/powerpoint/2010/main" val="11540933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Interpreting the Boxplot</a:t>
            </a:r>
          </a:p>
        </p:txBody>
      </p:sp>
      <p:sp>
        <p:nvSpPr>
          <p:cNvPr id="106499" name="Content Placeholder 2"/>
          <p:cNvSpPr>
            <a:spLocks noGrp="1"/>
          </p:cNvSpPr>
          <p:nvPr>
            <p:ph idx="1"/>
          </p:nvPr>
        </p:nvSpPr>
        <p:spPr/>
        <p:txBody>
          <a:bodyPr>
            <a:normAutofit lnSpcReduction="10000"/>
          </a:bodyPr>
          <a:lstStyle/>
          <a:p>
            <a:r>
              <a:rPr lang="en-US" altLang="en-US" smtClean="0"/>
              <a:t>The top of the box is the third quartile and the bottom of the box is the first quartile.</a:t>
            </a:r>
          </a:p>
          <a:p>
            <a:r>
              <a:rPr lang="en-US" altLang="en-US" smtClean="0"/>
              <a:t>The solid horizontal line in the box is the median or second quartile.</a:t>
            </a:r>
          </a:p>
          <a:p>
            <a:r>
              <a:rPr lang="en-US" altLang="en-US" smtClean="0"/>
              <a:t>The lines extending up and down from the box are measures of variation.</a:t>
            </a:r>
          </a:p>
          <a:p>
            <a:r>
              <a:rPr lang="en-US" altLang="en-US" smtClean="0"/>
              <a:t>The circles are extreme outliers and the numbers next to the circles are the case identification numbers of the outliers.. </a:t>
            </a:r>
          </a:p>
          <a:p>
            <a:endParaRPr lang="en-US" altLang="en-US" smtClean="0"/>
          </a:p>
        </p:txBody>
      </p:sp>
      <p:sp>
        <p:nvSpPr>
          <p:cNvPr id="1065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648B6A8-EF27-43F2-B1C2-4EF07B9CAD10}" type="slidenum">
              <a:rPr lang="en-US" altLang="en-US" sz="1400" smtClean="0"/>
              <a:pPr eaLnBrk="1" hangingPunct="1">
                <a:spcBef>
                  <a:spcPct val="0"/>
                </a:spcBef>
                <a:buFontTx/>
                <a:buNone/>
              </a:pPr>
              <a:t>104</a:t>
            </a:fld>
            <a:endParaRPr lang="en-US" altLang="en-US" sz="1400" smtClean="0"/>
          </a:p>
        </p:txBody>
      </p:sp>
    </p:spTree>
    <p:extLst>
      <p:ext uri="{BB962C8B-B14F-4D97-AF65-F5344CB8AC3E}">
        <p14:creationId xmlns:p14="http://schemas.microsoft.com/office/powerpoint/2010/main" val="689161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tLang="en-US" smtClean="0"/>
              <a:t>Getting Separate Boxplots</a:t>
            </a:r>
            <a:br>
              <a:rPr lang="en-US" altLang="en-US" smtClean="0"/>
            </a:br>
            <a:r>
              <a:rPr lang="en-US" altLang="en-US" smtClean="0"/>
              <a:t>for Males and Females</a:t>
            </a:r>
          </a:p>
        </p:txBody>
      </p:sp>
      <p:sp>
        <p:nvSpPr>
          <p:cNvPr id="107523" name="Content Placeholder 2"/>
          <p:cNvSpPr>
            <a:spLocks noGrp="1"/>
          </p:cNvSpPr>
          <p:nvPr>
            <p:ph idx="1"/>
          </p:nvPr>
        </p:nvSpPr>
        <p:spPr/>
        <p:txBody>
          <a:bodyPr/>
          <a:lstStyle/>
          <a:p>
            <a:r>
              <a:rPr lang="en-US" altLang="en-US" smtClean="0"/>
              <a:t>Now let’s get two boxplots – one for males and one for females.</a:t>
            </a:r>
          </a:p>
          <a:p>
            <a:r>
              <a:rPr lang="en-US" altLang="en-US" smtClean="0"/>
              <a:t>Click on SEX and drag it to the X axis so your screen looks like this.</a:t>
            </a:r>
          </a:p>
          <a:p>
            <a:r>
              <a:rPr lang="en-US" altLang="en-US" smtClean="0"/>
              <a:t>Then click on OK to get the boxplots.</a:t>
            </a:r>
          </a:p>
        </p:txBody>
      </p:sp>
      <p:sp>
        <p:nvSpPr>
          <p:cNvPr id="1075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7B3B30-2C4C-4864-8E81-31172DC2C1CD}" type="slidenum">
              <a:rPr lang="en-US" altLang="en-US" sz="1400" smtClean="0"/>
              <a:pPr eaLnBrk="1" hangingPunct="1">
                <a:spcBef>
                  <a:spcPct val="0"/>
                </a:spcBef>
                <a:buFontTx/>
                <a:buNone/>
              </a:pPr>
              <a:t>105</a:t>
            </a:fld>
            <a:endParaRPr lang="en-US" altLang="en-US" sz="1400" smtClean="0"/>
          </a:p>
        </p:txBody>
      </p:sp>
    </p:spTree>
    <p:extLst>
      <p:ext uri="{BB962C8B-B14F-4D97-AF65-F5344CB8AC3E}">
        <p14:creationId xmlns:p14="http://schemas.microsoft.com/office/powerpoint/2010/main" val="1212446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fontScale="90000"/>
          </a:bodyPr>
          <a:lstStyle/>
          <a:p>
            <a:r>
              <a:rPr lang="en-US" altLang="en-US" smtClean="0"/>
              <a:t>Getting Boxplots for Males </a:t>
            </a:r>
            <a:br>
              <a:rPr lang="en-US" altLang="en-US" smtClean="0"/>
            </a:br>
            <a:r>
              <a:rPr lang="en-US" altLang="en-US" smtClean="0"/>
              <a:t>and Females</a:t>
            </a:r>
          </a:p>
        </p:txBody>
      </p:sp>
      <p:sp>
        <p:nvSpPr>
          <p:cNvPr id="108547"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DA0960-6BF6-4702-A5D3-896DED116A20}" type="slidenum">
              <a:rPr lang="en-US" altLang="en-US" smtClean="0"/>
              <a:pPr eaLnBrk="1" hangingPunct="1"/>
              <a:t>106</a:t>
            </a:fld>
            <a:endParaRPr lang="en-US" altLang="en-US" smtClean="0"/>
          </a:p>
        </p:txBody>
      </p:sp>
      <p:pic>
        <p:nvPicPr>
          <p:cNvPr id="5" name="Content Placeholder 4" descr="SPSS can display the boxplots for each category of another variable.  This is the chart builder box where we tell SPSS to give us separate boxplots for males and femaies." title="Getting Separate Boxplots for Males and Females"/>
          <p:cNvPicPr>
            <a:picLocks noGrp="1" noChangeAspect="1"/>
          </p:cNvPicPr>
          <p:nvPr>
            <p:ph idx="1"/>
          </p:nvPr>
        </p:nvPicPr>
        <p:blipFill>
          <a:blip r:embed="rId3"/>
          <a:srcRect/>
          <a:stretch>
            <a:fillRect/>
          </a:stretch>
        </p:blipFill>
        <p:spPr>
          <a:xfrm>
            <a:off x="1824038" y="2395538"/>
            <a:ext cx="5495925" cy="2933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7996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 for Males and Females</a:t>
            </a:r>
            <a:endParaRPr lang="en-US" dirty="0"/>
          </a:p>
        </p:txBody>
      </p:sp>
      <p:pic>
        <p:nvPicPr>
          <p:cNvPr id="4" name="Picture 4" descr="These are the boxplots for males and females." title="Boxplots for Males and Females"/>
          <p:cNvPicPr>
            <a:picLocks noGrp="1" noChangeAspect="1"/>
          </p:cNvPicPr>
          <p:nvPr>
            <p:ph idx="1"/>
          </p:nvPr>
        </p:nvPicPr>
        <p:blipFill>
          <a:blip r:embed="rId3"/>
          <a:srcRect/>
          <a:stretch>
            <a:fillRect/>
          </a:stretch>
        </p:blipFill>
        <p:spPr bwMode="auto">
          <a:xfrm>
            <a:off x="1778040" y="1600200"/>
            <a:ext cx="558792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611301C-CC03-4EDC-AD47-1884AF460C91}" type="slidenum">
              <a:rPr lang="en-US" smtClean="0"/>
              <a:t>107</a:t>
            </a:fld>
            <a:endParaRPr lang="en-US"/>
          </a:p>
        </p:txBody>
      </p:sp>
    </p:spTree>
    <p:extLst>
      <p:ext uri="{BB962C8B-B14F-4D97-AF65-F5344CB8AC3E}">
        <p14:creationId xmlns:p14="http://schemas.microsoft.com/office/powerpoint/2010/main" val="28533426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4000" smtClean="0"/>
              <a:t>Where do you go from here?</a:t>
            </a:r>
          </a:p>
        </p:txBody>
      </p:sp>
      <p:sp>
        <p:nvSpPr>
          <p:cNvPr id="81923" name="Rectangle 3"/>
          <p:cNvSpPr>
            <a:spLocks noGrp="1" noChangeArrowheads="1"/>
          </p:cNvSpPr>
          <p:nvPr>
            <p:ph type="body" idx="1"/>
          </p:nvPr>
        </p:nvSpPr>
        <p:spPr/>
        <p:txBody>
          <a:bodyPr/>
          <a:lstStyle/>
          <a:p>
            <a:pPr>
              <a:defRPr/>
            </a:pPr>
            <a:r>
              <a:rPr lang="en-US" dirty="0" smtClean="0"/>
              <a:t>Explore the help menu.</a:t>
            </a:r>
          </a:p>
          <a:p>
            <a:pPr>
              <a:defRPr/>
            </a:pPr>
            <a:r>
              <a:rPr lang="en-US" dirty="0" smtClean="0"/>
              <a:t>Spend some time playing with SPSS.</a:t>
            </a:r>
          </a:p>
          <a:p>
            <a:pPr>
              <a:defRPr/>
            </a:pPr>
            <a:r>
              <a:rPr lang="en-US" dirty="0" smtClean="0"/>
              <a:t>Try out different ways of analyzing your data.</a:t>
            </a:r>
          </a:p>
          <a:p>
            <a:pPr>
              <a:defRPr/>
            </a:pPr>
            <a:r>
              <a:rPr lang="en-US" dirty="0" smtClean="0"/>
              <a:t>Consult a person trained in statistics if you have questions about what statistical procedures to use or how to interpret them.</a:t>
            </a:r>
          </a:p>
          <a:p>
            <a:pPr marL="0" indent="0">
              <a:buFontTx/>
              <a:buNone/>
              <a:defRPr/>
            </a:pPr>
            <a:endParaRPr lang="en-US" dirty="0" smtClean="0"/>
          </a:p>
        </p:txBody>
      </p:sp>
      <p:sp>
        <p:nvSpPr>
          <p:cNvPr id="11059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E221E66-B473-42F9-9486-3C7D7B507E30}" type="slidenum">
              <a:rPr lang="en-US" altLang="en-US" sz="1400" smtClean="0"/>
              <a:pPr eaLnBrk="1" hangingPunct="1">
                <a:spcBef>
                  <a:spcPct val="0"/>
                </a:spcBef>
                <a:buFontTx/>
                <a:buNone/>
              </a:pPr>
              <a:t>108</a:t>
            </a:fld>
            <a:endParaRPr lang="en-US" altLang="en-US" sz="1400" smtClean="0"/>
          </a:p>
        </p:txBody>
      </p:sp>
    </p:spTree>
    <p:extLst>
      <p:ext uri="{BB962C8B-B14F-4D97-AF65-F5344CB8AC3E}">
        <p14:creationId xmlns:p14="http://schemas.microsoft.com/office/powerpoint/2010/main" val="11636828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How to contact me</a:t>
            </a:r>
          </a:p>
        </p:txBody>
      </p:sp>
      <p:sp>
        <p:nvSpPr>
          <p:cNvPr id="111619" name="Content Placeholder 2"/>
          <p:cNvSpPr>
            <a:spLocks noGrp="1"/>
          </p:cNvSpPr>
          <p:nvPr>
            <p:ph idx="1"/>
          </p:nvPr>
        </p:nvSpPr>
        <p:spPr/>
        <p:txBody>
          <a:bodyPr/>
          <a:lstStyle/>
          <a:p>
            <a:r>
              <a:rPr lang="en-US" altLang="en-US" smtClean="0"/>
              <a:t>Ed Nelson</a:t>
            </a:r>
          </a:p>
          <a:p>
            <a:r>
              <a:rPr lang="en-US" altLang="en-US" smtClean="0"/>
              <a:t>CSU Fresno</a:t>
            </a:r>
          </a:p>
          <a:p>
            <a:r>
              <a:rPr lang="en-US" altLang="en-US" smtClean="0">
                <a:hlinkClick r:id="rId3"/>
              </a:rPr>
              <a:t>ednelson@csufresno.edu</a:t>
            </a:r>
            <a:endParaRPr lang="en-US" altLang="en-US" smtClean="0"/>
          </a:p>
          <a:p>
            <a:r>
              <a:rPr lang="en-US" altLang="en-US" smtClean="0"/>
              <a:t>559-978-9391 (cell)</a:t>
            </a:r>
          </a:p>
        </p:txBody>
      </p:sp>
      <p:sp>
        <p:nvSpPr>
          <p:cNvPr id="1116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A88D7D9-DF99-421C-B4F2-24990AA4AFFF}" type="slidenum">
              <a:rPr lang="en-US" altLang="en-US" sz="1400" smtClean="0"/>
              <a:pPr eaLnBrk="1" hangingPunct="1">
                <a:spcBef>
                  <a:spcPct val="0"/>
                </a:spcBef>
                <a:buFontTx/>
                <a:buNone/>
              </a:pPr>
              <a:t>109</a:t>
            </a:fld>
            <a:endParaRPr lang="en-US" altLang="en-US" sz="1400" smtClean="0"/>
          </a:p>
        </p:txBody>
      </p:sp>
    </p:spTree>
    <p:extLst>
      <p:ext uri="{BB962C8B-B14F-4D97-AF65-F5344CB8AC3E}">
        <p14:creationId xmlns:p14="http://schemas.microsoft.com/office/powerpoint/2010/main" val="98942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4000" smtClean="0"/>
              <a:t>Opening an Existing File </a:t>
            </a:r>
            <a:br>
              <a:rPr lang="en-US" altLang="en-US" sz="4000" smtClean="0"/>
            </a:br>
            <a:r>
              <a:rPr lang="en-US" altLang="en-US" sz="4000" smtClean="0"/>
              <a:t>You Got Somewhere Else</a:t>
            </a:r>
          </a:p>
        </p:txBody>
      </p:sp>
      <p:sp>
        <p:nvSpPr>
          <p:cNvPr id="11267" name="Rectangle 3"/>
          <p:cNvSpPr>
            <a:spLocks noGrp="1" noChangeArrowheads="1"/>
          </p:cNvSpPr>
          <p:nvPr>
            <p:ph type="body" idx="1"/>
          </p:nvPr>
        </p:nvSpPr>
        <p:spPr/>
        <p:txBody>
          <a:bodyPr>
            <a:normAutofit lnSpcReduction="10000"/>
          </a:bodyPr>
          <a:lstStyle/>
          <a:p>
            <a:pPr eaLnBrk="1" hangingPunct="1"/>
            <a:r>
              <a:rPr lang="en-US" altLang="en-US" sz="2800" smtClean="0"/>
              <a:t>Often you will want to open a data set that you got from someplace else such as:</a:t>
            </a:r>
          </a:p>
          <a:p>
            <a:pPr lvl="1" eaLnBrk="1" hangingPunct="1"/>
            <a:r>
              <a:rPr lang="en-US" altLang="en-US" sz="2400" smtClean="0"/>
              <a:t>ICPSR</a:t>
            </a:r>
          </a:p>
          <a:p>
            <a:pPr lvl="1" eaLnBrk="1" hangingPunct="1"/>
            <a:r>
              <a:rPr lang="en-US" altLang="en-US" sz="2400" smtClean="0"/>
              <a:t>Roper Center</a:t>
            </a:r>
          </a:p>
          <a:p>
            <a:pPr lvl="1" eaLnBrk="1" hangingPunct="1"/>
            <a:r>
              <a:rPr lang="en-US" altLang="en-US" sz="2400" smtClean="0"/>
              <a:t>Field</a:t>
            </a:r>
          </a:p>
          <a:p>
            <a:pPr eaLnBrk="1" hangingPunct="1"/>
            <a:r>
              <a:rPr lang="en-US" altLang="en-US" sz="2800" smtClean="0"/>
              <a:t>These files will usually be in the form of a:</a:t>
            </a:r>
          </a:p>
          <a:p>
            <a:pPr lvl="1" eaLnBrk="1" hangingPunct="1"/>
            <a:r>
              <a:rPr lang="en-US" altLang="en-US" sz="2400" smtClean="0"/>
              <a:t>SPSS portable file (.por)</a:t>
            </a:r>
          </a:p>
          <a:p>
            <a:pPr lvl="1" eaLnBrk="1" hangingPunct="1"/>
            <a:r>
              <a:rPr lang="en-US" altLang="en-US" sz="2400" smtClean="0"/>
              <a:t>SPSS data file (.sav)</a:t>
            </a:r>
          </a:p>
          <a:p>
            <a:pPr lvl="1" eaLnBrk="1" hangingPunct="1"/>
            <a:r>
              <a:rPr lang="en-US" altLang="en-US" sz="2400" smtClean="0"/>
              <a:t>Raw data file with a SPSS syntax file (.sps)</a:t>
            </a:r>
          </a:p>
          <a:p>
            <a:pPr lvl="1" eaLnBrk="1" hangingPunct="1"/>
            <a:r>
              <a:rPr lang="en-US" altLang="en-US" sz="2400" smtClean="0"/>
              <a:t>Raw data file without a syntax file </a:t>
            </a:r>
          </a:p>
          <a:p>
            <a:pPr lvl="1" eaLnBrk="1" hangingPunct="1"/>
            <a:endParaRPr lang="en-US" altLang="en-US" sz="2400" smtClean="0"/>
          </a:p>
        </p:txBody>
      </p:sp>
      <p:sp>
        <p:nvSpPr>
          <p:cNvPr id="1126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BB8899-1CDE-4628-8BC4-F1E39124A1E0}" type="slidenum">
              <a:rPr lang="en-US" altLang="en-US" sz="1400" smtClean="0"/>
              <a:pPr eaLnBrk="1" hangingPunct="1">
                <a:spcBef>
                  <a:spcPct val="0"/>
                </a:spcBef>
                <a:buFontTx/>
                <a:buNone/>
              </a:pPr>
              <a:t>11</a:t>
            </a:fld>
            <a:endParaRPr lang="en-US" altLang="en-US" sz="1400" smtClean="0"/>
          </a:p>
        </p:txBody>
      </p:sp>
    </p:spTree>
    <p:extLst>
      <p:ext uri="{BB962C8B-B14F-4D97-AF65-F5344CB8AC3E}">
        <p14:creationId xmlns:p14="http://schemas.microsoft.com/office/powerpoint/2010/main" val="1333984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dirty="0" smtClean="0">
                <a:hlinkClick r:id="rId3"/>
              </a:rPr>
              <a:t>ICPSR</a:t>
            </a:r>
            <a:r>
              <a:rPr lang="en-US" altLang="en-US" dirty="0" smtClean="0"/>
              <a:t> </a:t>
            </a:r>
          </a:p>
        </p:txBody>
      </p:sp>
      <p:pic>
        <p:nvPicPr>
          <p:cNvPr id="12291" name="Content Placeholder 4" descr="This is the ICPSR home page." title="ICPSR"/>
          <p:cNvPicPr>
            <a:picLocks noGrp="1" noChangeAspect="1"/>
          </p:cNvPicPr>
          <p:nvPr>
            <p:ph idx="1"/>
          </p:nvPr>
        </p:nvPicPr>
        <p:blipFill>
          <a:blip r:embed="rId4"/>
          <a:srcRect/>
          <a:stretch>
            <a:fillRect/>
          </a:stretch>
        </p:blipFill>
        <p:spPr>
          <a:xfrm>
            <a:off x="877888" y="1600200"/>
            <a:ext cx="7388225" cy="4525963"/>
          </a:xfrm>
        </p:spPr>
      </p:pic>
      <p:sp>
        <p:nvSpPr>
          <p:cNvPr id="122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792436-B696-483E-AE12-A4C22F50D915}" type="slidenum">
              <a:rPr lang="en-US" altLang="en-US" sz="1400" smtClean="0"/>
              <a:pPr eaLnBrk="1" hangingPunct="1">
                <a:spcBef>
                  <a:spcPct val="0"/>
                </a:spcBef>
                <a:buFontTx/>
                <a:buNone/>
              </a:pPr>
              <a:t>12</a:t>
            </a:fld>
            <a:endParaRPr lang="en-US" altLang="en-US" sz="1400" smtClean="0"/>
          </a:p>
        </p:txBody>
      </p:sp>
    </p:spTree>
    <p:extLst>
      <p:ext uri="{BB962C8B-B14F-4D97-AF65-F5344CB8AC3E}">
        <p14:creationId xmlns:p14="http://schemas.microsoft.com/office/powerpoint/2010/main" val="2046524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Searching for Data from ICPSR</a:t>
            </a:r>
          </a:p>
        </p:txBody>
      </p:sp>
      <p:sp>
        <p:nvSpPr>
          <p:cNvPr id="13315" name="Content Placeholder 2"/>
          <p:cNvSpPr>
            <a:spLocks noGrp="1"/>
          </p:cNvSpPr>
          <p:nvPr>
            <p:ph idx="1"/>
          </p:nvPr>
        </p:nvSpPr>
        <p:spPr/>
        <p:txBody>
          <a:bodyPr/>
          <a:lstStyle/>
          <a:p>
            <a:r>
              <a:rPr lang="en-US" altLang="en-US" smtClean="0"/>
              <a:t>Click on Find and Analyze Data.</a:t>
            </a:r>
          </a:p>
          <a:p>
            <a:r>
              <a:rPr lang="en-US" altLang="en-US" smtClean="0"/>
              <a:t>Enter “immigration” in the “Find Data box.</a:t>
            </a:r>
          </a:p>
          <a:p>
            <a:r>
              <a:rPr lang="en-US" altLang="en-US" smtClean="0"/>
              <a:t>Explore the different ways of browsing. </a:t>
            </a:r>
          </a:p>
          <a:p>
            <a:r>
              <a:rPr lang="en-US" altLang="en-US" smtClean="0"/>
              <a:t>Click on “Go”.</a:t>
            </a:r>
          </a:p>
        </p:txBody>
      </p:sp>
      <p:sp>
        <p:nvSpPr>
          <p:cNvPr id="133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2C0FE34-C135-4349-AEFA-9A5DA3137F82}" type="slidenum">
              <a:rPr lang="en-US" altLang="en-US" sz="1400" smtClean="0"/>
              <a:pPr eaLnBrk="1" hangingPunct="1">
                <a:spcBef>
                  <a:spcPct val="0"/>
                </a:spcBef>
                <a:buFontTx/>
                <a:buNone/>
              </a:pPr>
              <a:t>13</a:t>
            </a:fld>
            <a:endParaRPr lang="en-US" altLang="en-US" sz="1400" smtClean="0"/>
          </a:p>
        </p:txBody>
      </p:sp>
    </p:spTree>
    <p:extLst>
      <p:ext uri="{BB962C8B-B14F-4D97-AF65-F5344CB8AC3E}">
        <p14:creationId xmlns:p14="http://schemas.microsoft.com/office/powerpoint/2010/main" val="285851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Searching for Data – Find Data </a:t>
            </a:r>
          </a:p>
        </p:txBody>
      </p:sp>
      <p:pic>
        <p:nvPicPr>
          <p:cNvPr id="14339" name="Content Placeholder 4" descr="This is the Find Data box in ICPSR with immigratoin filled in as the search term." title="Searcingh for Data -- Find Data"/>
          <p:cNvPicPr>
            <a:picLocks noGrp="1" noChangeAspect="1"/>
          </p:cNvPicPr>
          <p:nvPr>
            <p:ph idx="1"/>
          </p:nvPr>
        </p:nvPicPr>
        <p:blipFill>
          <a:blip r:embed="rId3"/>
          <a:srcRect/>
          <a:stretch>
            <a:fillRect/>
          </a:stretch>
        </p:blipFill>
        <p:spPr>
          <a:xfrm>
            <a:off x="1860550" y="1600200"/>
            <a:ext cx="5422900" cy="4525963"/>
          </a:xfrm>
        </p:spPr>
      </p:pic>
      <p:sp>
        <p:nvSpPr>
          <p:cNvPr id="143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5D790F-6529-42A6-80D7-A09C2232F0E7}" type="slidenum">
              <a:rPr lang="en-US" altLang="en-US" sz="1400" smtClean="0"/>
              <a:pPr eaLnBrk="1" hangingPunct="1">
                <a:spcBef>
                  <a:spcPct val="0"/>
                </a:spcBef>
                <a:buFontTx/>
                <a:buNone/>
              </a:pPr>
              <a:t>14</a:t>
            </a:fld>
            <a:endParaRPr lang="en-US" altLang="en-US" sz="1400" smtClean="0"/>
          </a:p>
        </p:txBody>
      </p:sp>
    </p:spTree>
    <p:extLst>
      <p:ext uri="{BB962C8B-B14F-4D97-AF65-F5344CB8AC3E}">
        <p14:creationId xmlns:p14="http://schemas.microsoft.com/office/powerpoint/2010/main" val="354499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Searching Tips</a:t>
            </a:r>
          </a:p>
        </p:txBody>
      </p:sp>
      <p:pic>
        <p:nvPicPr>
          <p:cNvPr id="15363" name="Content Placeholder 6" descr="These are search tips from ICPSR." title="Searching Tips"/>
          <p:cNvPicPr>
            <a:picLocks noGrp="1" noChangeAspect="1"/>
          </p:cNvPicPr>
          <p:nvPr>
            <p:ph idx="1"/>
          </p:nvPr>
        </p:nvPicPr>
        <p:blipFill>
          <a:blip r:embed="rId3"/>
          <a:srcRect/>
          <a:stretch>
            <a:fillRect/>
          </a:stretch>
        </p:blipFill>
        <p:spPr>
          <a:xfrm>
            <a:off x="2771775" y="2001838"/>
            <a:ext cx="3600450" cy="3724275"/>
          </a:xfrm>
        </p:spPr>
      </p:pic>
      <p:sp>
        <p:nvSpPr>
          <p:cNvPr id="153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B80830-A816-4B92-ABCB-448D2FF7AC19}" type="slidenum">
              <a:rPr lang="en-US" altLang="en-US" sz="1400" smtClean="0"/>
              <a:pPr eaLnBrk="1" hangingPunct="1">
                <a:spcBef>
                  <a:spcPct val="0"/>
                </a:spcBef>
                <a:buFontTx/>
                <a:buNone/>
              </a:pPr>
              <a:t>15</a:t>
            </a:fld>
            <a:endParaRPr lang="en-US" altLang="en-US" sz="1400" smtClean="0"/>
          </a:p>
        </p:txBody>
      </p:sp>
    </p:spTree>
    <p:extLst>
      <p:ext uri="{BB962C8B-B14F-4D97-AF65-F5344CB8AC3E}">
        <p14:creationId xmlns:p14="http://schemas.microsoft.com/office/powerpoint/2010/main" val="363679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Sorting by Time Period</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r>
              <a:rPr lang="en-US" altLang="en-US" dirty="0" smtClean="0"/>
              <a:t>Arrange the data sets so they go from earliest to latest.</a:t>
            </a:r>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pic>
        <p:nvPicPr>
          <p:cNvPr id="7" name="Picture 4" descr="To arrange the search by time period from newest to oldest click on Time Period (newest) in the Sort by box. " title="Searching by Time Period"/>
          <p:cNvPicPr>
            <a:picLocks noGrp="1" noChangeAspect="1"/>
          </p:cNvPicPr>
          <p:nvPr>
            <p:ph sz="quarter" idx="4"/>
          </p:nvPr>
        </p:nvPicPr>
        <p:blipFill>
          <a:blip r:embed="rId3"/>
          <a:srcRect/>
          <a:stretch>
            <a:fillRect/>
          </a:stretch>
        </p:blipFill>
        <p:spPr bwMode="auto">
          <a:xfrm>
            <a:off x="5334000" y="2362200"/>
            <a:ext cx="24669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3611301C-CC03-4EDC-AD47-1884AF460C91}" type="slidenum">
              <a:rPr lang="en-US" smtClean="0"/>
              <a:t>16</a:t>
            </a:fld>
            <a:endParaRPr lang="en-US"/>
          </a:p>
        </p:txBody>
      </p:sp>
    </p:spTree>
    <p:extLst>
      <p:ext uri="{BB962C8B-B14F-4D97-AF65-F5344CB8AC3E}">
        <p14:creationId xmlns:p14="http://schemas.microsoft.com/office/powerpoint/2010/main" val="1640932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Set We’re Using</a:t>
            </a:r>
            <a:endParaRPr lang="en-US" dirty="0"/>
          </a:p>
        </p:txBody>
      </p:sp>
      <p:sp>
        <p:nvSpPr>
          <p:cNvPr id="3" name="Content Placeholder 2"/>
          <p:cNvSpPr>
            <a:spLocks noGrp="1"/>
          </p:cNvSpPr>
          <p:nvPr>
            <p:ph sz="half" idx="1"/>
          </p:nvPr>
        </p:nvSpPr>
        <p:spPr/>
        <p:txBody>
          <a:bodyPr>
            <a:normAutofit lnSpcReduction="10000"/>
          </a:bodyPr>
          <a:lstStyle/>
          <a:p>
            <a:r>
              <a:rPr lang="en-US" altLang="en-US" dirty="0"/>
              <a:t>We’re going to use ICPSR study number 30205.  If you know the study number you can search for it by number.  When you do the study 30205 should be near the top of the search results list and will be the study on the next slide.</a:t>
            </a:r>
            <a:endParaRPr lang="en-US" dirty="0"/>
          </a:p>
        </p:txBody>
      </p:sp>
      <p:pic>
        <p:nvPicPr>
          <p:cNvPr id="5" name="Content Placeholder 4" descr="The ICPSR study number has been entered in the Study Search Results box." title="Study Search Results"/>
          <p:cNvPicPr>
            <a:picLocks noGrp="1" noChangeAspect="1"/>
          </p:cNvPicPr>
          <p:nvPr>
            <p:ph sz="half" idx="2"/>
          </p:nvPr>
        </p:nvPicPr>
        <p:blipFill>
          <a:blip r:embed="rId3"/>
          <a:stretch>
            <a:fillRect/>
          </a:stretch>
        </p:blipFill>
        <p:spPr>
          <a:xfrm>
            <a:off x="4572000" y="2133600"/>
            <a:ext cx="4038600" cy="852054"/>
          </a:xfrm>
          <a:prstGeom prst="rect">
            <a:avLst/>
          </a:prstGeom>
        </p:spPr>
      </p:pic>
      <p:sp>
        <p:nvSpPr>
          <p:cNvPr id="6" name="Slide Number Placeholder 5"/>
          <p:cNvSpPr>
            <a:spLocks noGrp="1"/>
          </p:cNvSpPr>
          <p:nvPr>
            <p:ph type="sldNum" sz="quarter" idx="12"/>
          </p:nvPr>
        </p:nvSpPr>
        <p:spPr/>
        <p:txBody>
          <a:bodyPr/>
          <a:lstStyle/>
          <a:p>
            <a:fld id="{3611301C-CC03-4EDC-AD47-1884AF460C91}" type="slidenum">
              <a:rPr lang="en-US" smtClean="0"/>
              <a:t>17</a:t>
            </a:fld>
            <a:endParaRPr lang="en-US"/>
          </a:p>
        </p:txBody>
      </p:sp>
    </p:spTree>
    <p:extLst>
      <p:ext uri="{BB962C8B-B14F-4D97-AF65-F5344CB8AC3E}">
        <p14:creationId xmlns:p14="http://schemas.microsoft.com/office/powerpoint/2010/main" val="254645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Study We’re Going to Use</a:t>
            </a:r>
          </a:p>
        </p:txBody>
      </p:sp>
      <p:pic>
        <p:nvPicPr>
          <p:cNvPr id="17411" name="Content Placeholder 8" descr="This is the study we're going to use.  It is the ABC News/Washington Post Monthly Poll, June 2010." title="Study We're Going to Use"/>
          <p:cNvPicPr>
            <a:picLocks noGrp="1" noChangeAspect="1"/>
          </p:cNvPicPr>
          <p:nvPr>
            <p:ph idx="1"/>
          </p:nvPr>
        </p:nvPicPr>
        <p:blipFill>
          <a:blip r:embed="rId3"/>
          <a:srcRect/>
          <a:stretch>
            <a:fillRect/>
          </a:stretch>
        </p:blipFill>
        <p:spPr>
          <a:xfrm>
            <a:off x="1447800" y="1981200"/>
            <a:ext cx="6467475" cy="1630363"/>
          </a:xfrm>
        </p:spPr>
      </p:pic>
      <p:sp>
        <p:nvSpPr>
          <p:cNvPr id="1843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FE2A596-5D29-41D8-A4CC-F600C6852645}" type="slidenum">
              <a:rPr lang="en-US" altLang="en-US" sz="1400" smtClean="0"/>
              <a:pPr eaLnBrk="1" hangingPunct="1">
                <a:spcBef>
                  <a:spcPct val="0"/>
                </a:spcBef>
                <a:buFontTx/>
                <a:buNone/>
              </a:pPr>
              <a:t>18</a:t>
            </a:fld>
            <a:endParaRPr lang="en-US" altLang="en-US" sz="1400" smtClean="0"/>
          </a:p>
        </p:txBody>
      </p:sp>
    </p:spTree>
    <p:extLst>
      <p:ext uri="{BB962C8B-B14F-4D97-AF65-F5344CB8AC3E}">
        <p14:creationId xmlns:p14="http://schemas.microsoft.com/office/powerpoint/2010/main" val="1744613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Information about Study</a:t>
            </a:r>
            <a:endParaRPr lang="en-US" dirty="0"/>
          </a:p>
        </p:txBody>
      </p:sp>
      <p:sp>
        <p:nvSpPr>
          <p:cNvPr id="3" name="Content Placeholder 2"/>
          <p:cNvSpPr>
            <a:spLocks noGrp="1"/>
          </p:cNvSpPr>
          <p:nvPr>
            <p:ph sz="half" idx="1"/>
          </p:nvPr>
        </p:nvSpPr>
        <p:spPr>
          <a:xfrm>
            <a:off x="457200" y="1600201"/>
            <a:ext cx="2286000" cy="3200400"/>
          </a:xfrm>
        </p:spPr>
        <p:txBody>
          <a:bodyPr/>
          <a:lstStyle/>
          <a:p>
            <a:r>
              <a:rPr lang="en-US" altLang="en-US" dirty="0"/>
              <a:t>Double click on the study title to get more information about the study.</a:t>
            </a:r>
            <a:endParaRPr lang="en-US" dirty="0"/>
          </a:p>
        </p:txBody>
      </p:sp>
      <p:pic>
        <p:nvPicPr>
          <p:cNvPr id="5" name="Content Placeholder 4" descr="To get more information about the study double click on the study title." title="More Information about Study"/>
          <p:cNvPicPr>
            <a:picLocks noGrp="1" noChangeAspect="1"/>
          </p:cNvPicPr>
          <p:nvPr>
            <p:ph sz="half" idx="2"/>
          </p:nvPr>
        </p:nvPicPr>
        <p:blipFill>
          <a:blip r:embed="rId3"/>
          <a:stretch>
            <a:fillRect/>
          </a:stretch>
        </p:blipFill>
        <p:spPr>
          <a:xfrm>
            <a:off x="2819400" y="1676400"/>
            <a:ext cx="5942284" cy="2514600"/>
          </a:xfrm>
          <a:prstGeom prst="rect">
            <a:avLst/>
          </a:prstGeom>
        </p:spPr>
      </p:pic>
      <p:sp>
        <p:nvSpPr>
          <p:cNvPr id="6" name="Slide Number Placeholder 5"/>
          <p:cNvSpPr>
            <a:spLocks noGrp="1"/>
          </p:cNvSpPr>
          <p:nvPr>
            <p:ph type="sldNum" sz="quarter" idx="12"/>
          </p:nvPr>
        </p:nvSpPr>
        <p:spPr/>
        <p:txBody>
          <a:bodyPr/>
          <a:lstStyle/>
          <a:p>
            <a:fld id="{3611301C-CC03-4EDC-AD47-1884AF460C91}" type="slidenum">
              <a:rPr lang="en-US" smtClean="0"/>
              <a:t>19</a:t>
            </a:fld>
            <a:endParaRPr lang="en-US"/>
          </a:p>
        </p:txBody>
      </p:sp>
    </p:spTree>
    <p:extLst>
      <p:ext uri="{BB962C8B-B14F-4D97-AF65-F5344CB8AC3E}">
        <p14:creationId xmlns:p14="http://schemas.microsoft.com/office/powerpoint/2010/main" val="111293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sz="4000" smtClean="0"/>
              <a:t>Social Science Research and Instructional Council (SSRIC)</a:t>
            </a:r>
          </a:p>
        </p:txBody>
      </p:sp>
      <p:sp>
        <p:nvSpPr>
          <p:cNvPr id="3075" name="Rectangle 3"/>
          <p:cNvSpPr>
            <a:spLocks noGrp="1" noChangeArrowheads="1"/>
          </p:cNvSpPr>
          <p:nvPr>
            <p:ph type="body" idx="1"/>
          </p:nvPr>
        </p:nvSpPr>
        <p:spPr/>
        <p:txBody>
          <a:bodyPr>
            <a:normAutofit lnSpcReduction="10000"/>
          </a:bodyPr>
          <a:lstStyle/>
          <a:p>
            <a:pPr eaLnBrk="1" hangingPunct="1"/>
            <a:r>
              <a:rPr lang="en-US" altLang="en-US" dirty="0" smtClean="0"/>
              <a:t>Discipline council for the social sciences made up of representatives from each campus in the CSU.  List of campus representatives can be found at the </a:t>
            </a:r>
            <a:r>
              <a:rPr lang="en-US" altLang="en-US" dirty="0" smtClean="0">
                <a:hlinkClick r:id="rId3"/>
              </a:rPr>
              <a:t>SSRIC website by clicking on  "The Council" and then on “Contact Information“</a:t>
            </a:r>
            <a:r>
              <a:rPr lang="en-US" altLang="en-US" dirty="0" smtClean="0"/>
              <a:t>.</a:t>
            </a:r>
          </a:p>
          <a:p>
            <a:pPr eaLnBrk="1" hangingPunct="1"/>
            <a:r>
              <a:rPr lang="en-US" altLang="en-US" dirty="0" smtClean="0"/>
              <a:t>Promotes use of data analysis in research and teaching.</a:t>
            </a:r>
          </a:p>
          <a:p>
            <a:r>
              <a:rPr lang="en-US" altLang="en-US" dirty="0" smtClean="0"/>
              <a:t>Other information can be found by  going to the </a:t>
            </a:r>
            <a:r>
              <a:rPr lang="en-US" altLang="en-US" dirty="0" smtClean="0">
                <a:hlinkClick r:id="rId4"/>
              </a:rPr>
              <a:t>SSRIC website</a:t>
            </a:r>
            <a:r>
              <a:rPr lang="en-US" altLang="en-US" dirty="0" smtClean="0"/>
              <a:t>.</a:t>
            </a:r>
          </a:p>
          <a:p>
            <a:pPr eaLnBrk="1" hangingPunct="1"/>
            <a:endParaRPr lang="en-US" altLang="en-US" dirty="0" smtClean="0"/>
          </a:p>
        </p:txBody>
      </p:sp>
      <p:sp>
        <p:nvSpPr>
          <p:cNvPr id="307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134B648-0663-43DF-AFFB-79AD16446562}" type="slidenum">
              <a:rPr lang="en-US" altLang="en-US" sz="1400" smtClean="0"/>
              <a:pPr eaLnBrk="1" hangingPunct="1">
                <a:spcBef>
                  <a:spcPct val="0"/>
                </a:spcBef>
                <a:buFontTx/>
                <a:buNone/>
              </a:pPr>
              <a:t>2</a:t>
            </a:fld>
            <a:endParaRPr lang="en-US" altLang="en-US" sz="1400" dirty="0" smtClean="0"/>
          </a:p>
        </p:txBody>
      </p:sp>
    </p:spTree>
    <p:extLst>
      <p:ext uri="{BB962C8B-B14F-4D97-AF65-F5344CB8AC3E}">
        <p14:creationId xmlns:p14="http://schemas.microsoft.com/office/powerpoint/2010/main" val="3223962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Information about Variables</a:t>
            </a:r>
            <a:endParaRPr lang="en-US" dirty="0"/>
          </a:p>
        </p:txBody>
      </p:sp>
      <p:sp>
        <p:nvSpPr>
          <p:cNvPr id="3" name="Content Placeholder 2"/>
          <p:cNvSpPr>
            <a:spLocks noGrp="1"/>
          </p:cNvSpPr>
          <p:nvPr>
            <p:ph sz="half" idx="1"/>
          </p:nvPr>
        </p:nvSpPr>
        <p:spPr/>
        <p:txBody>
          <a:bodyPr/>
          <a:lstStyle/>
          <a:p>
            <a:r>
              <a:rPr lang="en-US" altLang="en-US" dirty="0"/>
              <a:t>Scroll down the study results until you see Variables.  Enter “immigration” into the box and click </a:t>
            </a:r>
            <a:r>
              <a:rPr lang="en-US" altLang="en-US" dirty="0" smtClean="0"/>
              <a:t>Go</a:t>
            </a:r>
            <a:r>
              <a:rPr lang="en-US" altLang="en-US" dirty="0"/>
              <a:t>.</a:t>
            </a:r>
          </a:p>
          <a:p>
            <a:endParaRPr lang="en-US" dirty="0"/>
          </a:p>
        </p:txBody>
      </p:sp>
      <p:pic>
        <p:nvPicPr>
          <p:cNvPr id="5" name="Content Placeholder 4" descr="Scroll down the study results until you see Variables.  We're looking for variables that include the word immigratoin so we entered that into the box." title="More Information about Variables"/>
          <p:cNvPicPr>
            <a:picLocks noGrp="1" noChangeAspect="1"/>
          </p:cNvPicPr>
          <p:nvPr>
            <p:ph sz="half" idx="2"/>
          </p:nvPr>
        </p:nvPicPr>
        <p:blipFill>
          <a:blip r:embed="rId3"/>
          <a:stretch>
            <a:fillRect/>
          </a:stretch>
        </p:blipFill>
        <p:spPr>
          <a:xfrm>
            <a:off x="4572000" y="1828800"/>
            <a:ext cx="4019550" cy="1323975"/>
          </a:xfrm>
          <a:prstGeom prst="rect">
            <a:avLst/>
          </a:prstGeom>
        </p:spPr>
      </p:pic>
      <p:sp>
        <p:nvSpPr>
          <p:cNvPr id="6" name="Slide Number Placeholder 5"/>
          <p:cNvSpPr>
            <a:spLocks noGrp="1"/>
          </p:cNvSpPr>
          <p:nvPr>
            <p:ph type="sldNum" sz="quarter" idx="12"/>
          </p:nvPr>
        </p:nvSpPr>
        <p:spPr/>
        <p:txBody>
          <a:bodyPr/>
          <a:lstStyle/>
          <a:p>
            <a:fld id="{3611301C-CC03-4EDC-AD47-1884AF460C91}" type="slidenum">
              <a:rPr lang="en-US" smtClean="0"/>
              <a:t>20</a:t>
            </a:fld>
            <a:endParaRPr lang="en-US"/>
          </a:p>
        </p:txBody>
      </p:sp>
    </p:spTree>
    <p:extLst>
      <p:ext uri="{BB962C8B-B14F-4D97-AF65-F5344CB8AC3E}">
        <p14:creationId xmlns:p14="http://schemas.microsoft.com/office/powerpoint/2010/main" val="297622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Q28</a:t>
            </a:r>
            <a:endParaRPr lang="en-US" dirty="0"/>
          </a:p>
        </p:txBody>
      </p:sp>
      <p:sp>
        <p:nvSpPr>
          <p:cNvPr id="3" name="Content Placeholder 2"/>
          <p:cNvSpPr>
            <a:spLocks noGrp="1"/>
          </p:cNvSpPr>
          <p:nvPr>
            <p:ph sz="half" idx="1"/>
          </p:nvPr>
        </p:nvSpPr>
        <p:spPr>
          <a:xfrm>
            <a:off x="457200" y="1600200"/>
            <a:ext cx="2895600" cy="4525963"/>
          </a:xfrm>
        </p:spPr>
        <p:txBody>
          <a:bodyPr/>
          <a:lstStyle/>
          <a:p>
            <a:r>
              <a:rPr lang="en-US" altLang="en-US" dirty="0"/>
              <a:t>Double click on Q28 to see the frequency distribution for this variable.</a:t>
            </a:r>
            <a:endParaRPr lang="en-US" dirty="0"/>
          </a:p>
        </p:txBody>
      </p:sp>
      <p:pic>
        <p:nvPicPr>
          <p:cNvPr id="5" name="Content Placeholder 4" descr="This a frequency distribution showing the frequencies for the quesition on supporting or opposing a program giving illegal immigrants now living in the U.S. the right to live here legally (Q28)." title="Q28"/>
          <p:cNvPicPr>
            <a:picLocks noGrp="1" noChangeAspect="1"/>
          </p:cNvPicPr>
          <p:nvPr>
            <p:ph sz="half" idx="2"/>
          </p:nvPr>
        </p:nvPicPr>
        <p:blipFill>
          <a:blip r:embed="rId3"/>
          <a:srcRect/>
          <a:stretch>
            <a:fillRect/>
          </a:stretch>
        </p:blipFill>
        <p:spPr bwMode="auto">
          <a:xfrm>
            <a:off x="3581400" y="1676400"/>
            <a:ext cx="5029200" cy="31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611301C-CC03-4EDC-AD47-1884AF460C91}" type="slidenum">
              <a:rPr lang="en-US" smtClean="0"/>
              <a:t>21</a:t>
            </a:fld>
            <a:endParaRPr lang="en-US"/>
          </a:p>
        </p:txBody>
      </p:sp>
    </p:spTree>
    <p:extLst>
      <p:ext uri="{BB962C8B-B14F-4D97-AF65-F5344CB8AC3E}">
        <p14:creationId xmlns:p14="http://schemas.microsoft.com/office/powerpoint/2010/main" val="316841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Downloading a File from ICPSR</a:t>
            </a:r>
            <a:endParaRPr lang="en-US" dirty="0"/>
          </a:p>
        </p:txBody>
      </p:sp>
      <p:sp>
        <p:nvSpPr>
          <p:cNvPr id="3" name="Content Placeholder 2"/>
          <p:cNvSpPr>
            <a:spLocks noGrp="1"/>
          </p:cNvSpPr>
          <p:nvPr>
            <p:ph sz="half" idx="1"/>
          </p:nvPr>
        </p:nvSpPr>
        <p:spPr>
          <a:xfrm>
            <a:off x="457200" y="1600200"/>
            <a:ext cx="2590800" cy="4525963"/>
          </a:xfrm>
        </p:spPr>
        <p:txBody>
          <a:bodyPr/>
          <a:lstStyle/>
          <a:p>
            <a:r>
              <a:rPr lang="en-US" dirty="0"/>
              <a:t>Find the section in the study results that describes the data sets</a:t>
            </a:r>
            <a:r>
              <a:rPr lang="en-US" dirty="0" smtClean="0"/>
              <a:t>.</a:t>
            </a:r>
          </a:p>
          <a:p>
            <a:r>
              <a:rPr lang="en-US" dirty="0"/>
              <a:t>Click on whatever you want to download.</a:t>
            </a:r>
          </a:p>
          <a:p>
            <a:pPr marL="0" indent="0">
              <a:buNone/>
            </a:pPr>
            <a:endParaRPr lang="en-US" dirty="0"/>
          </a:p>
          <a:p>
            <a:endParaRPr lang="en-US" dirty="0"/>
          </a:p>
        </p:txBody>
      </p:sp>
      <p:pic>
        <p:nvPicPr>
          <p:cNvPr id="5" name="Picture 1" descr="This is the section from the search result showing the different ways you can download the data set from ICPSR.  Click on the one you want to use.  We will be downloading the data set as a SPSS file." title="Downloading a File from ICPSR"/>
          <p:cNvPicPr>
            <a:picLocks noGrp="1" noChangeAspect="1"/>
          </p:cNvPicPr>
          <p:nvPr>
            <p:ph sz="half" idx="2"/>
          </p:nvPr>
        </p:nvPicPr>
        <p:blipFill>
          <a:blip r:embed="rId3"/>
          <a:srcRect/>
          <a:stretch>
            <a:fillRect/>
          </a:stretch>
        </p:blipFill>
        <p:spPr bwMode="auto">
          <a:xfrm>
            <a:off x="3200400" y="1676400"/>
            <a:ext cx="5410200" cy="10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3611301C-CC03-4EDC-AD47-1884AF460C91}" type="slidenum">
              <a:rPr lang="en-US" smtClean="0"/>
              <a:t>22</a:t>
            </a:fld>
            <a:endParaRPr lang="en-US"/>
          </a:p>
        </p:txBody>
      </p:sp>
    </p:spTree>
    <p:extLst>
      <p:ext uri="{BB962C8B-B14F-4D97-AF65-F5344CB8AC3E}">
        <p14:creationId xmlns:p14="http://schemas.microsoft.com/office/powerpoint/2010/main" val="3172658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1143000"/>
          </a:xfrm>
        </p:spPr>
        <p:txBody>
          <a:bodyPr/>
          <a:lstStyle/>
          <a:p>
            <a:r>
              <a:rPr lang="en-US" altLang="en-US" smtClean="0"/>
              <a:t>Sign in to ICPSR</a:t>
            </a:r>
          </a:p>
        </p:txBody>
      </p:sp>
      <p:pic>
        <p:nvPicPr>
          <p:cNvPr id="20483" name="Content Placeholder 4" descr="This is the ICPSR log in screen.  You can log in using your MyData account or by using your account with Google or Facebook." title="Sign in to ICPSR"/>
          <p:cNvPicPr>
            <a:picLocks noGrp="1" noChangeAspect="1"/>
          </p:cNvPicPr>
          <p:nvPr>
            <p:ph idx="1"/>
          </p:nvPr>
        </p:nvPicPr>
        <p:blipFill>
          <a:blip r:embed="rId3"/>
          <a:srcRect/>
          <a:stretch>
            <a:fillRect/>
          </a:stretch>
        </p:blipFill>
        <p:spPr>
          <a:xfrm>
            <a:off x="457200" y="1917700"/>
            <a:ext cx="8229600" cy="3890963"/>
          </a:xfrm>
        </p:spPr>
      </p:pic>
      <p:sp>
        <p:nvSpPr>
          <p:cNvPr id="2355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98F3415-B66F-43EC-B9DA-43ABC8E6866D}" type="slidenum">
              <a:rPr lang="en-US" altLang="en-US" sz="1400" smtClean="0"/>
              <a:pPr eaLnBrk="1" hangingPunct="1">
                <a:spcBef>
                  <a:spcPct val="0"/>
                </a:spcBef>
                <a:buFontTx/>
                <a:buNone/>
              </a:pPr>
              <a:t>23</a:t>
            </a:fld>
            <a:endParaRPr lang="en-US" altLang="en-US" sz="1400" smtClean="0"/>
          </a:p>
        </p:txBody>
      </p:sp>
    </p:spTree>
    <p:extLst>
      <p:ext uri="{BB962C8B-B14F-4D97-AF65-F5344CB8AC3E}">
        <p14:creationId xmlns:p14="http://schemas.microsoft.com/office/powerpoint/2010/main" val="861938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Creating a MyData Account</a:t>
            </a:r>
          </a:p>
        </p:txBody>
      </p:sp>
      <p:pic>
        <p:nvPicPr>
          <p:cNvPr id="21507" name="Content Placeholder 4" descr="This is the MyData Login screen.  If you don't have an account you would click on Create Account on the right under New User." title="Creating a MyData Account"/>
          <p:cNvPicPr>
            <a:picLocks noGrp="1" noChangeAspect="1"/>
          </p:cNvPicPr>
          <p:nvPr>
            <p:ph idx="1"/>
          </p:nvPr>
        </p:nvPicPr>
        <p:blipFill>
          <a:blip r:embed="rId3"/>
          <a:srcRect/>
          <a:stretch>
            <a:fillRect/>
          </a:stretch>
        </p:blipFill>
        <p:spPr>
          <a:xfrm>
            <a:off x="457200" y="2316163"/>
            <a:ext cx="8229600" cy="3094037"/>
          </a:xfrm>
        </p:spPr>
      </p:pic>
      <p:sp>
        <p:nvSpPr>
          <p:cNvPr id="2458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97DE4EE-D22C-4E65-9E87-E4BA4255BA3B}" type="slidenum">
              <a:rPr lang="en-US" altLang="en-US" sz="1400" smtClean="0"/>
              <a:pPr eaLnBrk="1" hangingPunct="1">
                <a:spcBef>
                  <a:spcPct val="0"/>
                </a:spcBef>
                <a:buFontTx/>
                <a:buNone/>
              </a:pPr>
              <a:t>24</a:t>
            </a:fld>
            <a:endParaRPr lang="en-US" altLang="en-US" sz="1400" smtClean="0"/>
          </a:p>
        </p:txBody>
      </p:sp>
    </p:spTree>
    <p:extLst>
      <p:ext uri="{BB962C8B-B14F-4D97-AF65-F5344CB8AC3E}">
        <p14:creationId xmlns:p14="http://schemas.microsoft.com/office/powerpoint/2010/main" val="626652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mtClean="0"/>
              <a:t>Filling Out the New </a:t>
            </a:r>
            <a:br>
              <a:rPr lang="en-US" altLang="en-US" smtClean="0"/>
            </a:br>
            <a:r>
              <a:rPr lang="en-US" altLang="en-US" smtClean="0"/>
              <a:t>Account Form</a:t>
            </a:r>
          </a:p>
        </p:txBody>
      </p:sp>
      <p:pic>
        <p:nvPicPr>
          <p:cNvPr id="22531" name="Content Placeholder 4" descr="This is the form that you fill out to create a new MyData account." title="Filling Out the New Account Form"/>
          <p:cNvPicPr>
            <a:picLocks noGrp="1" noChangeAspect="1"/>
          </p:cNvPicPr>
          <p:nvPr>
            <p:ph idx="1"/>
          </p:nvPr>
        </p:nvPicPr>
        <p:blipFill>
          <a:blip r:embed="rId3"/>
          <a:srcRect/>
          <a:stretch>
            <a:fillRect/>
          </a:stretch>
        </p:blipFill>
        <p:spPr>
          <a:xfrm>
            <a:off x="1228725" y="1833563"/>
            <a:ext cx="6686550" cy="4057650"/>
          </a:xfrm>
        </p:spPr>
      </p:pic>
      <p:sp>
        <p:nvSpPr>
          <p:cNvPr id="256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0AF921-9A58-44F5-9BA4-6E794DE131E8}" type="slidenum">
              <a:rPr lang="en-US" altLang="en-US" sz="1400" smtClean="0"/>
              <a:pPr eaLnBrk="1" hangingPunct="1">
                <a:spcBef>
                  <a:spcPct val="0"/>
                </a:spcBef>
                <a:buFontTx/>
                <a:buNone/>
              </a:pPr>
              <a:t>25</a:t>
            </a:fld>
            <a:endParaRPr lang="en-US" altLang="en-US" sz="1400" smtClean="0"/>
          </a:p>
        </p:txBody>
      </p:sp>
    </p:spTree>
    <p:extLst>
      <p:ext uri="{BB962C8B-B14F-4D97-AF65-F5344CB8AC3E}">
        <p14:creationId xmlns:p14="http://schemas.microsoft.com/office/powerpoint/2010/main" val="131430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Downloading Box</a:t>
            </a:r>
          </a:p>
        </p:txBody>
      </p:sp>
      <p:pic>
        <p:nvPicPr>
          <p:cNvPr id="23555" name="Content Placeholder 4" descr="When you indciate that you want to download a data file from ICPSR this is the screen that tells you the name of the file you are downloading and asking if you want to open the file or save it.  You should choose to save it." title="Downloading Box"/>
          <p:cNvPicPr>
            <a:picLocks noGrp="1" noChangeAspect="1"/>
          </p:cNvPicPr>
          <p:nvPr>
            <p:ph idx="1"/>
          </p:nvPr>
        </p:nvPicPr>
        <p:blipFill>
          <a:blip r:embed="rId3"/>
          <a:srcRect/>
          <a:stretch>
            <a:fillRect/>
          </a:stretch>
        </p:blipFill>
        <p:spPr>
          <a:xfrm>
            <a:off x="2438400" y="1828800"/>
            <a:ext cx="4152900" cy="2990850"/>
          </a:xfrm>
        </p:spPr>
      </p:pic>
      <p:sp>
        <p:nvSpPr>
          <p:cNvPr id="266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5B1B1A-E3CF-4D3F-9AC2-C1BF9F93F7D5}" type="slidenum">
              <a:rPr lang="en-US" altLang="en-US" sz="1400" smtClean="0"/>
              <a:pPr eaLnBrk="1" hangingPunct="1">
                <a:spcBef>
                  <a:spcPct val="0"/>
                </a:spcBef>
                <a:buFontTx/>
                <a:buNone/>
              </a:pPr>
              <a:t>26</a:t>
            </a:fld>
            <a:endParaRPr lang="en-US" altLang="en-US" sz="1400" smtClean="0"/>
          </a:p>
        </p:txBody>
      </p:sp>
    </p:spTree>
    <p:extLst>
      <p:ext uri="{BB962C8B-B14F-4D97-AF65-F5344CB8AC3E}">
        <p14:creationId xmlns:p14="http://schemas.microsoft.com/office/powerpoint/2010/main" val="386334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Downloading Instructions</a:t>
            </a:r>
          </a:p>
        </p:txBody>
      </p:sp>
      <p:sp>
        <p:nvSpPr>
          <p:cNvPr id="27651" name="Content Placeholder 2"/>
          <p:cNvSpPr>
            <a:spLocks noGrp="1"/>
          </p:cNvSpPr>
          <p:nvPr>
            <p:ph idx="1"/>
          </p:nvPr>
        </p:nvSpPr>
        <p:spPr/>
        <p:txBody>
          <a:bodyPr/>
          <a:lstStyle/>
          <a:p>
            <a:r>
              <a:rPr lang="en-US" altLang="en-US" smtClean="0"/>
              <a:t>Select “Save File”.</a:t>
            </a:r>
          </a:p>
          <a:p>
            <a:r>
              <a:rPr lang="en-US" altLang="en-US" smtClean="0"/>
              <a:t>In Firefox file will be saved to your downloads folder.</a:t>
            </a:r>
          </a:p>
          <a:p>
            <a:r>
              <a:rPr lang="en-US" altLang="en-US" smtClean="0"/>
              <a:t>File will be saved as a zip file.</a:t>
            </a:r>
          </a:p>
          <a:p>
            <a:r>
              <a:rPr lang="en-US" altLang="en-US" smtClean="0"/>
              <a:t>Open the zip file.</a:t>
            </a:r>
          </a:p>
          <a:p>
            <a:r>
              <a:rPr lang="en-US" altLang="en-US" smtClean="0"/>
              <a:t>Keep opening folders until you see codebook.pdf, questionnaire.pdf and data.sav.  </a:t>
            </a:r>
          </a:p>
        </p:txBody>
      </p:sp>
      <p:sp>
        <p:nvSpPr>
          <p:cNvPr id="2765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4A48FE-A25A-4766-AF20-E696AE9B5EC0}" type="slidenum">
              <a:rPr lang="en-US" altLang="en-US" sz="1400" smtClean="0"/>
              <a:pPr eaLnBrk="1" hangingPunct="1">
                <a:spcBef>
                  <a:spcPct val="0"/>
                </a:spcBef>
                <a:buFontTx/>
                <a:buNone/>
              </a:pPr>
              <a:t>27</a:t>
            </a:fld>
            <a:endParaRPr lang="en-US" altLang="en-US" sz="1400" smtClean="0"/>
          </a:p>
        </p:txBody>
      </p:sp>
    </p:spTree>
    <p:extLst>
      <p:ext uri="{BB962C8B-B14F-4D97-AF65-F5344CB8AC3E}">
        <p14:creationId xmlns:p14="http://schemas.microsoft.com/office/powerpoint/2010/main" val="386916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Opening the .sav File</a:t>
            </a:r>
          </a:p>
        </p:txBody>
      </p:sp>
      <p:sp>
        <p:nvSpPr>
          <p:cNvPr id="28675" name="Content Placeholder 2"/>
          <p:cNvSpPr>
            <a:spLocks noGrp="1"/>
          </p:cNvSpPr>
          <p:nvPr>
            <p:ph idx="1"/>
          </p:nvPr>
        </p:nvSpPr>
        <p:spPr/>
        <p:txBody>
          <a:bodyPr/>
          <a:lstStyle/>
          <a:p>
            <a:r>
              <a:rPr lang="en-US" altLang="en-US" smtClean="0"/>
              <a:t>You can move the zip file from the downloads folder to wherever you want to keep it on your hard drive.</a:t>
            </a:r>
          </a:p>
          <a:p>
            <a:r>
              <a:rPr lang="en-US" altLang="en-US" smtClean="0"/>
              <a:t>Open SPSS and then open the .sav file.</a:t>
            </a:r>
          </a:p>
        </p:txBody>
      </p:sp>
      <p:sp>
        <p:nvSpPr>
          <p:cNvPr id="2867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1E34BE-ED43-4EB5-8BD4-DD96A80ABC84}" type="slidenum">
              <a:rPr lang="en-US" altLang="en-US" sz="1400" smtClean="0"/>
              <a:pPr eaLnBrk="1" hangingPunct="1">
                <a:spcBef>
                  <a:spcPct val="0"/>
                </a:spcBef>
                <a:buFontTx/>
                <a:buNone/>
              </a:pPr>
              <a:t>28</a:t>
            </a:fld>
            <a:endParaRPr lang="en-US" altLang="en-US" sz="1400" smtClean="0"/>
          </a:p>
        </p:txBody>
      </p:sp>
    </p:spTree>
    <p:extLst>
      <p:ext uri="{BB962C8B-B14F-4D97-AF65-F5344CB8AC3E}">
        <p14:creationId xmlns:p14="http://schemas.microsoft.com/office/powerpoint/2010/main" val="409370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smtClean="0"/>
              <a:t>Mini-codebook</a:t>
            </a:r>
            <a:br>
              <a:rPr lang="en-US" altLang="en-US" smtClean="0"/>
            </a:br>
            <a:r>
              <a:rPr lang="en-US" altLang="en-US" smtClean="0"/>
              <a:t>Utilities/Variables</a:t>
            </a:r>
          </a:p>
        </p:txBody>
      </p:sp>
      <p:pic>
        <p:nvPicPr>
          <p:cNvPr id="26627" name="Content Placeholder 4" descr="This is part of the mini-codebook that you get when you open the codebook by clicking on Utilities and then on Variables in the SPSS menu bar." title="Mini-codebook Utilities/Variables"/>
          <p:cNvPicPr>
            <a:picLocks noGrp="1" noChangeAspect="1"/>
          </p:cNvPicPr>
          <p:nvPr>
            <p:ph idx="1"/>
          </p:nvPr>
        </p:nvPicPr>
        <p:blipFill>
          <a:blip r:embed="rId3"/>
          <a:srcRect/>
          <a:stretch>
            <a:fillRect/>
          </a:stretch>
        </p:blipFill>
        <p:spPr>
          <a:xfrm>
            <a:off x="1928813" y="2062163"/>
            <a:ext cx="5286375" cy="3600450"/>
          </a:xfrm>
        </p:spPr>
      </p:pic>
      <p:sp>
        <p:nvSpPr>
          <p:cNvPr id="297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F5BA96-C9AC-49E3-B008-A9A1FDC59B74}" type="slidenum">
              <a:rPr lang="en-US" altLang="en-US" sz="1400" smtClean="0"/>
              <a:pPr eaLnBrk="1" hangingPunct="1">
                <a:spcBef>
                  <a:spcPct val="0"/>
                </a:spcBef>
                <a:buFontTx/>
                <a:buNone/>
              </a:pPr>
              <a:t>29</a:t>
            </a:fld>
            <a:endParaRPr lang="en-US" altLang="en-US" sz="1400" smtClean="0"/>
          </a:p>
        </p:txBody>
      </p:sp>
    </p:spTree>
    <p:extLst>
      <p:ext uri="{BB962C8B-B14F-4D97-AF65-F5344CB8AC3E}">
        <p14:creationId xmlns:p14="http://schemas.microsoft.com/office/powerpoint/2010/main" val="172601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Social Science Data Bases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The SSRIC helps maintain and promote the use of the social science data bases in the CSU.</a:t>
            </a:r>
          </a:p>
          <a:p>
            <a:pPr eaLnBrk="1" hangingPunct="1">
              <a:lnSpc>
                <a:spcPct val="90000"/>
              </a:lnSpc>
            </a:pPr>
            <a:r>
              <a:rPr lang="en-US" altLang="en-US" smtClean="0"/>
              <a:t>Data bases include:</a:t>
            </a:r>
          </a:p>
          <a:p>
            <a:pPr lvl="1" eaLnBrk="1" hangingPunct="1">
              <a:lnSpc>
                <a:spcPct val="90000"/>
              </a:lnSpc>
            </a:pPr>
            <a:r>
              <a:rPr lang="en-US" altLang="en-US" smtClean="0"/>
              <a:t>Inter-university Consortium for Political and Social Research (ICPSR)</a:t>
            </a:r>
          </a:p>
          <a:p>
            <a:pPr lvl="1" eaLnBrk="1" hangingPunct="1">
              <a:lnSpc>
                <a:spcPct val="90000"/>
              </a:lnSpc>
            </a:pPr>
            <a:r>
              <a:rPr lang="en-US" altLang="en-US" smtClean="0"/>
              <a:t>The Field (California) Poll</a:t>
            </a:r>
          </a:p>
          <a:p>
            <a:pPr lvl="1" eaLnBrk="1" hangingPunct="1">
              <a:lnSpc>
                <a:spcPct val="90000"/>
              </a:lnSpc>
            </a:pPr>
            <a:r>
              <a:rPr lang="en-US" altLang="en-US" smtClean="0"/>
              <a:t>The Roper Center for Public Opinion Research</a:t>
            </a:r>
          </a:p>
        </p:txBody>
      </p:sp>
      <p:sp>
        <p:nvSpPr>
          <p:cNvPr id="410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17867E-417E-43C2-9906-F01B44FF723A}" type="slidenum">
              <a:rPr lang="en-US" altLang="en-US" sz="1400" smtClean="0"/>
              <a:pPr eaLnBrk="1" hangingPunct="1">
                <a:spcBef>
                  <a:spcPct val="0"/>
                </a:spcBef>
                <a:buFontTx/>
                <a:buNone/>
              </a:pPr>
              <a:t>3</a:t>
            </a:fld>
            <a:endParaRPr lang="en-US" altLang="en-US" sz="1400" smtClean="0"/>
          </a:p>
        </p:txBody>
      </p:sp>
    </p:spTree>
    <p:extLst>
      <p:ext uri="{BB962C8B-B14F-4D97-AF65-F5344CB8AC3E}">
        <p14:creationId xmlns:p14="http://schemas.microsoft.com/office/powerpoint/2010/main" val="2040171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Frequency Distribution for Q28</a:t>
            </a:r>
          </a:p>
        </p:txBody>
      </p:sp>
      <p:pic>
        <p:nvPicPr>
          <p:cNvPr id="27651" name="Content Placeholder 4" descr="Ths is the frequency distributioin from SPSS for Q28 from the data set that you downloaded." title="Frequency Distribution for Q28"/>
          <p:cNvPicPr>
            <a:picLocks noGrp="1" noChangeAspect="1"/>
          </p:cNvPicPr>
          <p:nvPr>
            <p:ph idx="1"/>
          </p:nvPr>
        </p:nvPicPr>
        <p:blipFill>
          <a:blip r:embed="rId3"/>
          <a:srcRect/>
          <a:stretch>
            <a:fillRect/>
          </a:stretch>
        </p:blipFill>
        <p:spPr>
          <a:xfrm>
            <a:off x="1493838" y="2438400"/>
            <a:ext cx="6156325" cy="2849563"/>
          </a:xfrm>
        </p:spPr>
      </p:pic>
      <p:sp>
        <p:nvSpPr>
          <p:cNvPr id="307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D268565-DADD-4D7B-99A2-F3069642233E}" type="slidenum">
              <a:rPr lang="en-US" altLang="en-US" sz="1400" smtClean="0"/>
              <a:pPr eaLnBrk="1" hangingPunct="1">
                <a:spcBef>
                  <a:spcPct val="0"/>
                </a:spcBef>
                <a:buFontTx/>
                <a:buNone/>
              </a:pPr>
              <a:t>30</a:t>
            </a:fld>
            <a:endParaRPr lang="en-US" altLang="en-US" sz="1400" smtClean="0"/>
          </a:p>
        </p:txBody>
      </p:sp>
    </p:spTree>
    <p:extLst>
      <p:ext uri="{BB962C8B-B14F-4D97-AF65-F5344CB8AC3E}">
        <p14:creationId xmlns:p14="http://schemas.microsoft.com/office/powerpoint/2010/main" val="350833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Bar chart for Q28</a:t>
            </a:r>
          </a:p>
        </p:txBody>
      </p:sp>
      <p:pic>
        <p:nvPicPr>
          <p:cNvPr id="28675" name="Content Placeholder 4" descr="This is a bar chart for Q28 from the data set you downloaded." title="Bar Chart for Q28"/>
          <p:cNvPicPr>
            <a:picLocks noGrp="1" noChangeAspect="1"/>
          </p:cNvPicPr>
          <p:nvPr>
            <p:ph idx="1"/>
          </p:nvPr>
        </p:nvPicPr>
        <p:blipFill>
          <a:blip r:embed="rId3"/>
          <a:srcRect/>
          <a:stretch>
            <a:fillRect/>
          </a:stretch>
        </p:blipFill>
        <p:spPr>
          <a:xfrm>
            <a:off x="1682750" y="1600200"/>
            <a:ext cx="5778500" cy="4525963"/>
          </a:xfrm>
        </p:spPr>
      </p:pic>
      <p:sp>
        <p:nvSpPr>
          <p:cNvPr id="317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21E1BDA-F44F-4BB1-88BC-87736AB0601B}" type="slidenum">
              <a:rPr lang="en-US" altLang="en-US" sz="1400" smtClean="0"/>
              <a:pPr eaLnBrk="1" hangingPunct="1">
                <a:spcBef>
                  <a:spcPct val="0"/>
                </a:spcBef>
                <a:buFontTx/>
                <a:buNone/>
              </a:pPr>
              <a:t>31</a:t>
            </a:fld>
            <a:endParaRPr lang="en-US" altLang="en-US" sz="1400" smtClean="0"/>
          </a:p>
        </p:txBody>
      </p:sp>
    </p:spTree>
    <p:extLst>
      <p:ext uri="{BB962C8B-B14F-4D97-AF65-F5344CB8AC3E}">
        <p14:creationId xmlns:p14="http://schemas.microsoft.com/office/powerpoint/2010/main" val="3183646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smtClean="0"/>
              <a:t>Crosstabs – Bivariate</a:t>
            </a:r>
            <a:br>
              <a:rPr lang="en-US" altLang="en-US" smtClean="0"/>
            </a:br>
            <a:r>
              <a:rPr lang="en-US" altLang="en-US" smtClean="0"/>
              <a:t>(see chapter 5 in text)</a:t>
            </a:r>
          </a:p>
        </p:txBody>
      </p:sp>
      <p:pic>
        <p:nvPicPr>
          <p:cNvPr id="29699" name="Content Placeholder 1" descr="The is the Crosstabs box in SPSS that you access by clicking on Analyze in the menu bar and then pointing your mouse at Descriptive Statistics and clicking on Crosstabs.  Q28 has been moved to the Row box and REG4 to the Column box." title="Corsstabs -- bivariate"/>
          <p:cNvPicPr>
            <a:picLocks noGrp="1" noChangeAspect="1"/>
          </p:cNvPicPr>
          <p:nvPr>
            <p:ph idx="1"/>
          </p:nvPr>
        </p:nvPicPr>
        <p:blipFill>
          <a:blip r:embed="rId3"/>
          <a:srcRect/>
          <a:stretch>
            <a:fillRect/>
          </a:stretch>
        </p:blipFill>
        <p:spPr>
          <a:xfrm>
            <a:off x="2124075" y="1766888"/>
            <a:ext cx="4895850" cy="4191000"/>
          </a:xfrm>
        </p:spPr>
      </p:pic>
      <p:sp>
        <p:nvSpPr>
          <p:cNvPr id="3277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BBE693C-0D39-4B2D-8847-72F1D1623510}" type="slidenum">
              <a:rPr lang="en-US" altLang="en-US" sz="1400" smtClean="0"/>
              <a:pPr eaLnBrk="1" hangingPunct="1">
                <a:spcBef>
                  <a:spcPct val="0"/>
                </a:spcBef>
                <a:buFontTx/>
                <a:buNone/>
              </a:pPr>
              <a:t>32</a:t>
            </a:fld>
            <a:endParaRPr lang="en-US" altLang="en-US" sz="1400" smtClean="0"/>
          </a:p>
        </p:txBody>
      </p:sp>
    </p:spTree>
    <p:extLst>
      <p:ext uri="{BB962C8B-B14F-4D97-AF65-F5344CB8AC3E}">
        <p14:creationId xmlns:p14="http://schemas.microsoft.com/office/powerpoint/2010/main" val="1867501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Cells Display Box</a:t>
            </a:r>
          </a:p>
        </p:txBody>
      </p:sp>
      <p:pic>
        <p:nvPicPr>
          <p:cNvPr id="30723" name="Content Placeholder 4" descr="Thsi is the Corsstabs Cell Display box that you get by clicking on Cells in the Crosstabs box.  Observed Counts is the default.  In this example you also want to click on Column Percents to select it." title="Cell Display Box"/>
          <p:cNvPicPr>
            <a:picLocks noGrp="1" noChangeAspect="1"/>
          </p:cNvPicPr>
          <p:nvPr>
            <p:ph idx="1"/>
          </p:nvPr>
        </p:nvPicPr>
        <p:blipFill>
          <a:blip r:embed="rId3"/>
          <a:srcRect/>
          <a:stretch>
            <a:fillRect/>
          </a:stretch>
        </p:blipFill>
        <p:spPr>
          <a:xfrm>
            <a:off x="2662238" y="1614488"/>
            <a:ext cx="3819525" cy="4495800"/>
          </a:xfrm>
        </p:spPr>
      </p:pic>
      <p:sp>
        <p:nvSpPr>
          <p:cNvPr id="3379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3F34F9-06A6-4AA5-8E4F-47084A466C88}" type="slidenum">
              <a:rPr lang="en-US" altLang="en-US" sz="1400" smtClean="0"/>
              <a:pPr eaLnBrk="1" hangingPunct="1">
                <a:spcBef>
                  <a:spcPct val="0"/>
                </a:spcBef>
                <a:buFontTx/>
                <a:buNone/>
              </a:pPr>
              <a:t>33</a:t>
            </a:fld>
            <a:endParaRPr lang="en-US" altLang="en-US" sz="1400" smtClean="0"/>
          </a:p>
        </p:txBody>
      </p:sp>
    </p:spTree>
    <p:extLst>
      <p:ext uri="{BB962C8B-B14F-4D97-AF65-F5344CB8AC3E}">
        <p14:creationId xmlns:p14="http://schemas.microsoft.com/office/powerpoint/2010/main" val="172782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Crosstabs Statistics Box</a:t>
            </a:r>
          </a:p>
        </p:txBody>
      </p:sp>
      <p:pic>
        <p:nvPicPr>
          <p:cNvPr id="31747" name="Content Placeholder 4" descr="This is the Crosstabs Statistics Box where you indicate the statistics you want SPSS to compute.  We selected Chi Square, Phi and Cramer's V and Lambda" title="Statistics Box"/>
          <p:cNvPicPr>
            <a:picLocks noGrp="1" noChangeAspect="1"/>
          </p:cNvPicPr>
          <p:nvPr>
            <p:ph idx="1"/>
          </p:nvPr>
        </p:nvPicPr>
        <p:blipFill>
          <a:blip r:embed="rId3"/>
          <a:srcRect/>
          <a:stretch>
            <a:fillRect/>
          </a:stretch>
        </p:blipFill>
        <p:spPr>
          <a:xfrm>
            <a:off x="3057525" y="1843088"/>
            <a:ext cx="3028950" cy="4038600"/>
          </a:xfrm>
        </p:spPr>
      </p:pic>
      <p:sp>
        <p:nvSpPr>
          <p:cNvPr id="348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B711E73-785A-4C07-8070-75FA7EE4C56A}" type="slidenum">
              <a:rPr lang="en-US" altLang="en-US" sz="1400" smtClean="0"/>
              <a:pPr eaLnBrk="1" hangingPunct="1">
                <a:spcBef>
                  <a:spcPct val="0"/>
                </a:spcBef>
                <a:buFontTx/>
                <a:buNone/>
              </a:pPr>
              <a:t>34</a:t>
            </a:fld>
            <a:endParaRPr lang="en-US" altLang="en-US" sz="1400" smtClean="0"/>
          </a:p>
        </p:txBody>
      </p:sp>
    </p:spTree>
    <p:extLst>
      <p:ext uri="{BB962C8B-B14F-4D97-AF65-F5344CB8AC3E}">
        <p14:creationId xmlns:p14="http://schemas.microsoft.com/office/powerpoint/2010/main" val="20289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smtClean="0"/>
              <a:t>Percentaged Crosstabs Table for Q28 by REG4</a:t>
            </a:r>
          </a:p>
        </p:txBody>
      </p:sp>
      <p:pic>
        <p:nvPicPr>
          <p:cNvPr id="32771" name="Content Placeholder 4" descr="This is the percentaged crosstabs table that you requested from SPSS." title="Percentaged Table for Q28 by Reg4"/>
          <p:cNvPicPr>
            <a:picLocks noGrp="1" noChangeAspect="1"/>
          </p:cNvPicPr>
          <p:nvPr>
            <p:ph idx="1"/>
          </p:nvPr>
        </p:nvPicPr>
        <p:blipFill>
          <a:blip r:embed="rId3"/>
          <a:srcRect/>
          <a:stretch>
            <a:fillRect/>
          </a:stretch>
        </p:blipFill>
        <p:spPr>
          <a:xfrm>
            <a:off x="500063" y="2601913"/>
            <a:ext cx="8143875" cy="2524125"/>
          </a:xfrm>
        </p:spPr>
      </p:pic>
      <p:sp>
        <p:nvSpPr>
          <p:cNvPr id="358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18A429F-E43F-43E8-9055-DE0E15C8B472}" type="slidenum">
              <a:rPr lang="en-US" altLang="en-US" sz="1400" smtClean="0"/>
              <a:pPr eaLnBrk="1" hangingPunct="1">
                <a:spcBef>
                  <a:spcPct val="0"/>
                </a:spcBef>
                <a:buFontTx/>
                <a:buNone/>
              </a:pPr>
              <a:t>35</a:t>
            </a:fld>
            <a:endParaRPr lang="en-US" altLang="en-US" sz="1400" smtClean="0"/>
          </a:p>
        </p:txBody>
      </p:sp>
    </p:spTree>
    <p:extLst>
      <p:ext uri="{BB962C8B-B14F-4D97-AF65-F5344CB8AC3E}">
        <p14:creationId xmlns:p14="http://schemas.microsoft.com/office/powerpoint/2010/main" val="4198208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Chi Square Table</a:t>
            </a:r>
          </a:p>
        </p:txBody>
      </p:sp>
      <p:pic>
        <p:nvPicPr>
          <p:cNvPr id="33795" name="Content Placeholder 4" descr="This is the Chi Square table that yor requested from SPSS." title=" Chi Square Table"/>
          <p:cNvPicPr>
            <a:picLocks noGrp="1" noChangeAspect="1"/>
          </p:cNvPicPr>
          <p:nvPr>
            <p:ph idx="1"/>
          </p:nvPr>
        </p:nvPicPr>
        <p:blipFill>
          <a:blip r:embed="rId3"/>
          <a:srcRect/>
          <a:stretch>
            <a:fillRect/>
          </a:stretch>
        </p:blipFill>
        <p:spPr>
          <a:xfrm>
            <a:off x="2533650" y="2944813"/>
            <a:ext cx="4076700" cy="1838325"/>
          </a:xfrm>
        </p:spPr>
      </p:pic>
      <p:sp>
        <p:nvSpPr>
          <p:cNvPr id="3686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67DD080-9349-45A0-92A6-226AAC0C82B4}" type="slidenum">
              <a:rPr lang="en-US" altLang="en-US" sz="1400" smtClean="0"/>
              <a:pPr eaLnBrk="1" hangingPunct="1">
                <a:spcBef>
                  <a:spcPct val="0"/>
                </a:spcBef>
                <a:buFontTx/>
                <a:buNone/>
              </a:pPr>
              <a:t>36</a:t>
            </a:fld>
            <a:endParaRPr lang="en-US" altLang="en-US" sz="1400" smtClean="0"/>
          </a:p>
        </p:txBody>
      </p:sp>
    </p:spTree>
    <p:extLst>
      <p:ext uri="{BB962C8B-B14F-4D97-AF65-F5344CB8AC3E}">
        <p14:creationId xmlns:p14="http://schemas.microsoft.com/office/powerpoint/2010/main" val="261002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smtClean="0"/>
              <a:t>Lambda and Goodman and Kruskal Tau</a:t>
            </a:r>
          </a:p>
        </p:txBody>
      </p:sp>
      <p:pic>
        <p:nvPicPr>
          <p:cNvPr id="34819" name="Content Placeholder 4" descr="This is the table with Lambda and Goodman and Kruskal's Tau that you requested from SPSS." title="Lambda and Goodman and Kruskal's Tau"/>
          <p:cNvPicPr>
            <a:picLocks noGrp="1" noChangeAspect="1"/>
          </p:cNvPicPr>
          <p:nvPr>
            <p:ph idx="1"/>
          </p:nvPr>
        </p:nvPicPr>
        <p:blipFill>
          <a:blip r:embed="rId3"/>
          <a:srcRect/>
          <a:stretch>
            <a:fillRect/>
          </a:stretch>
        </p:blipFill>
        <p:spPr>
          <a:xfrm>
            <a:off x="1638300" y="1858963"/>
            <a:ext cx="5867400" cy="4010025"/>
          </a:xfrm>
        </p:spPr>
      </p:pic>
      <p:sp>
        <p:nvSpPr>
          <p:cNvPr id="378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DC8343-DD2C-4CC9-8D55-6BE0B720A8BE}" type="slidenum">
              <a:rPr lang="en-US" altLang="en-US" sz="1400" smtClean="0"/>
              <a:pPr eaLnBrk="1" hangingPunct="1">
                <a:spcBef>
                  <a:spcPct val="0"/>
                </a:spcBef>
                <a:buFontTx/>
                <a:buNone/>
              </a:pPr>
              <a:t>37</a:t>
            </a:fld>
            <a:endParaRPr lang="en-US" altLang="en-US" sz="1400" smtClean="0"/>
          </a:p>
        </p:txBody>
      </p:sp>
    </p:spTree>
    <p:extLst>
      <p:ext uri="{BB962C8B-B14F-4D97-AF65-F5344CB8AC3E}">
        <p14:creationId xmlns:p14="http://schemas.microsoft.com/office/powerpoint/2010/main" val="234825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Crosstabs –Another Example </a:t>
            </a:r>
          </a:p>
        </p:txBody>
      </p:sp>
      <p:sp>
        <p:nvSpPr>
          <p:cNvPr id="38915" name="Content Placeholder 2"/>
          <p:cNvSpPr>
            <a:spLocks noGrp="1"/>
          </p:cNvSpPr>
          <p:nvPr>
            <p:ph idx="1"/>
          </p:nvPr>
        </p:nvSpPr>
        <p:spPr/>
        <p:txBody>
          <a:bodyPr/>
          <a:lstStyle/>
          <a:p>
            <a:r>
              <a:rPr lang="en-US" altLang="en-US" smtClean="0"/>
              <a:t>Now let’s run a table with USR (urban, suburbs, rural) as our independent variable and Q28 as our dependent variable. </a:t>
            </a:r>
          </a:p>
        </p:txBody>
      </p:sp>
      <p:sp>
        <p:nvSpPr>
          <p:cNvPr id="389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3533204-603B-4A25-823E-52C9F334EA56}" type="slidenum">
              <a:rPr lang="en-US" altLang="en-US" sz="1400" smtClean="0"/>
              <a:pPr eaLnBrk="1" hangingPunct="1">
                <a:spcBef>
                  <a:spcPct val="0"/>
                </a:spcBef>
                <a:buFontTx/>
                <a:buNone/>
              </a:pPr>
              <a:t>38</a:t>
            </a:fld>
            <a:endParaRPr lang="en-US" altLang="en-US" sz="1400" smtClean="0"/>
          </a:p>
        </p:txBody>
      </p:sp>
    </p:spTree>
    <p:extLst>
      <p:ext uri="{BB962C8B-B14F-4D97-AF65-F5344CB8AC3E}">
        <p14:creationId xmlns:p14="http://schemas.microsoft.com/office/powerpoint/2010/main" val="3589323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descr="Thsi is the percntaged crosstabs table for USR and Q28 that you requested from SPSS." title="Percentaged Crosstabs Table for USR and Q28"/>
          <p:cNvSpPr>
            <a:spLocks noGrp="1"/>
          </p:cNvSpPr>
          <p:nvPr>
            <p:ph type="title"/>
          </p:nvPr>
        </p:nvSpPr>
        <p:spPr/>
        <p:txBody>
          <a:bodyPr>
            <a:normAutofit fontScale="90000"/>
          </a:bodyPr>
          <a:lstStyle/>
          <a:p>
            <a:pPr>
              <a:defRPr/>
            </a:pPr>
            <a:r>
              <a:rPr lang="en-US" altLang="en-US" dirty="0" smtClean="0"/>
              <a:t>Percentaged Crosstabs Table for Q28 by USR</a:t>
            </a:r>
          </a:p>
        </p:txBody>
      </p:sp>
      <p:pic>
        <p:nvPicPr>
          <p:cNvPr id="36867" name="Content Placeholder 4" descr="This is the percentaged Crosstabs table and the Chi Square table for Q28 by USR." title="Crossstabs - Q28 by USR"/>
          <p:cNvPicPr>
            <a:picLocks noGrp="1" noChangeAspect="1"/>
          </p:cNvPicPr>
          <p:nvPr>
            <p:ph idx="1"/>
          </p:nvPr>
        </p:nvPicPr>
        <p:blipFill>
          <a:blip r:embed="rId3"/>
          <a:srcRect/>
          <a:stretch>
            <a:fillRect/>
          </a:stretch>
        </p:blipFill>
        <p:spPr>
          <a:xfrm>
            <a:off x="1152525" y="1766888"/>
            <a:ext cx="6838950" cy="4191000"/>
          </a:xfrm>
        </p:spPr>
      </p:pic>
      <p:sp>
        <p:nvSpPr>
          <p:cNvPr id="399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8D41B36-0AD3-42A8-BFF2-62B6889D2450}" type="slidenum">
              <a:rPr lang="en-US" altLang="en-US" sz="1400" smtClean="0"/>
              <a:pPr eaLnBrk="1" hangingPunct="1">
                <a:spcBef>
                  <a:spcPct val="0"/>
                </a:spcBef>
                <a:buFontTx/>
                <a:buNone/>
              </a:pPr>
              <a:t>39</a:t>
            </a:fld>
            <a:endParaRPr lang="en-US" altLang="en-US" sz="1400" smtClean="0"/>
          </a:p>
        </p:txBody>
      </p:sp>
    </p:spTree>
    <p:extLst>
      <p:ext uri="{BB962C8B-B14F-4D97-AF65-F5344CB8AC3E}">
        <p14:creationId xmlns:p14="http://schemas.microsoft.com/office/powerpoint/2010/main" val="60981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tLang="en-US" sz="4000" smtClean="0"/>
              <a:t>Agenda for the Intermediate</a:t>
            </a:r>
            <a:br>
              <a:rPr lang="en-US" altLang="en-US" sz="4000" smtClean="0"/>
            </a:br>
            <a:r>
              <a:rPr lang="en-US" altLang="en-US" sz="4000" smtClean="0"/>
              <a:t>SPSS Workshop</a:t>
            </a:r>
          </a:p>
        </p:txBody>
      </p:sp>
      <p:sp>
        <p:nvSpPr>
          <p:cNvPr id="5123" name="Rectangle 3"/>
          <p:cNvSpPr>
            <a:spLocks noGrp="1" noChangeArrowheads="1"/>
          </p:cNvSpPr>
          <p:nvPr>
            <p:ph type="body" idx="1"/>
          </p:nvPr>
        </p:nvSpPr>
        <p:spPr/>
        <p:txBody>
          <a:bodyPr/>
          <a:lstStyle/>
          <a:p>
            <a:pPr>
              <a:lnSpc>
                <a:spcPct val="80000"/>
              </a:lnSpc>
            </a:pPr>
            <a:r>
              <a:rPr lang="en-US" altLang="en-US" sz="2800" smtClean="0"/>
              <a:t>Cross tabulations</a:t>
            </a:r>
          </a:p>
          <a:p>
            <a:pPr lvl="1">
              <a:lnSpc>
                <a:spcPct val="80000"/>
              </a:lnSpc>
            </a:pPr>
            <a:r>
              <a:rPr lang="en-US" altLang="en-US" sz="2400" smtClean="0"/>
              <a:t>Bivariate</a:t>
            </a:r>
          </a:p>
          <a:p>
            <a:pPr lvl="1">
              <a:lnSpc>
                <a:spcPct val="80000"/>
              </a:lnSpc>
            </a:pPr>
            <a:r>
              <a:rPr lang="en-US" altLang="en-US" sz="2400" smtClean="0"/>
              <a:t>Multivariate</a:t>
            </a:r>
          </a:p>
          <a:p>
            <a:pPr>
              <a:lnSpc>
                <a:spcPct val="80000"/>
              </a:lnSpc>
            </a:pPr>
            <a:r>
              <a:rPr lang="en-US" altLang="en-US" sz="2800" smtClean="0"/>
              <a:t>Comparing means</a:t>
            </a:r>
          </a:p>
          <a:p>
            <a:pPr lvl="1">
              <a:lnSpc>
                <a:spcPct val="80000"/>
              </a:lnSpc>
            </a:pPr>
            <a:r>
              <a:rPr lang="en-US" altLang="en-US" sz="2400" smtClean="0"/>
              <a:t>Independent sample t test</a:t>
            </a:r>
          </a:p>
          <a:p>
            <a:pPr lvl="1">
              <a:lnSpc>
                <a:spcPct val="80000"/>
              </a:lnSpc>
            </a:pPr>
            <a:r>
              <a:rPr lang="en-US" altLang="en-US" sz="2400" smtClean="0"/>
              <a:t>Paired-sample t test</a:t>
            </a:r>
          </a:p>
          <a:p>
            <a:pPr lvl="1">
              <a:lnSpc>
                <a:spcPct val="80000"/>
              </a:lnSpc>
            </a:pPr>
            <a:r>
              <a:rPr lang="en-US" altLang="en-US" sz="2400" smtClean="0"/>
              <a:t>One-way analysis of variance</a:t>
            </a:r>
          </a:p>
          <a:p>
            <a:pPr>
              <a:lnSpc>
                <a:spcPct val="80000"/>
              </a:lnSpc>
            </a:pPr>
            <a:r>
              <a:rPr lang="en-US" altLang="en-US" sz="2800" smtClean="0"/>
              <a:t>Regression and correlation</a:t>
            </a:r>
          </a:p>
          <a:p>
            <a:pPr lvl="1">
              <a:lnSpc>
                <a:spcPct val="80000"/>
              </a:lnSpc>
            </a:pPr>
            <a:r>
              <a:rPr lang="en-US" altLang="en-US" sz="2400" smtClean="0"/>
              <a:t>Bivariate</a:t>
            </a:r>
          </a:p>
          <a:p>
            <a:pPr lvl="1">
              <a:lnSpc>
                <a:spcPct val="80000"/>
              </a:lnSpc>
            </a:pPr>
            <a:r>
              <a:rPr lang="en-US" altLang="en-US" sz="2400" smtClean="0"/>
              <a:t>Multivariate</a:t>
            </a:r>
          </a:p>
          <a:p>
            <a:pPr>
              <a:lnSpc>
                <a:spcPct val="80000"/>
              </a:lnSpc>
            </a:pPr>
            <a:r>
              <a:rPr lang="en-US" altLang="en-US" sz="2800" smtClean="0"/>
              <a:t>Graphs/Charts</a:t>
            </a:r>
          </a:p>
          <a:p>
            <a:pPr lvl="1" eaLnBrk="1" hangingPunct="1">
              <a:lnSpc>
                <a:spcPct val="80000"/>
              </a:lnSpc>
            </a:pPr>
            <a:endParaRPr lang="en-US" altLang="en-US" sz="2200" smtClean="0"/>
          </a:p>
        </p:txBody>
      </p:sp>
      <p:sp>
        <p:nvSpPr>
          <p:cNvPr id="512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849CDC-DF46-42DD-A137-A13728D670FA}" type="slidenum">
              <a:rPr lang="en-US" altLang="en-US" sz="1400" smtClean="0"/>
              <a:pPr eaLnBrk="1" hangingPunct="1">
                <a:spcBef>
                  <a:spcPct val="0"/>
                </a:spcBef>
                <a:buFontTx/>
                <a:buNone/>
              </a:pPr>
              <a:t>4</a:t>
            </a:fld>
            <a:endParaRPr lang="en-US" altLang="en-US" sz="1400" smtClean="0"/>
          </a:p>
        </p:txBody>
      </p:sp>
    </p:spTree>
    <p:extLst>
      <p:ext uri="{BB962C8B-B14F-4D97-AF65-F5344CB8AC3E}">
        <p14:creationId xmlns:p14="http://schemas.microsoft.com/office/powerpoint/2010/main" val="1542857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Exercises for Crosstabs -- Bivariate</a:t>
            </a:r>
          </a:p>
        </p:txBody>
      </p:sp>
      <p:sp>
        <p:nvSpPr>
          <p:cNvPr id="36867" name="Content Placeholder 2"/>
          <p:cNvSpPr>
            <a:spLocks noGrp="1"/>
          </p:cNvSpPr>
          <p:nvPr>
            <p:ph idx="1"/>
          </p:nvPr>
        </p:nvSpPr>
        <p:spPr/>
        <p:txBody>
          <a:bodyPr/>
          <a:lstStyle/>
          <a:p>
            <a:pPr>
              <a:defRPr/>
            </a:pPr>
            <a:r>
              <a:rPr lang="en-US" sz="2400" dirty="0" smtClean="0"/>
              <a:t>Now you try some two-variable crosstabs with Q28 as your dependent variable and some other independent variables such as:</a:t>
            </a:r>
          </a:p>
          <a:p>
            <a:pPr lvl="1">
              <a:defRPr/>
            </a:pPr>
            <a:r>
              <a:rPr lang="en-US" sz="2400" dirty="0" smtClean="0"/>
              <a:t>Education – EDUCBREAK</a:t>
            </a:r>
          </a:p>
          <a:p>
            <a:pPr lvl="1">
              <a:defRPr/>
            </a:pPr>
            <a:r>
              <a:rPr lang="en-US" sz="2400" dirty="0" smtClean="0"/>
              <a:t>Race – Q918</a:t>
            </a:r>
          </a:p>
          <a:p>
            <a:pPr lvl="1">
              <a:defRPr/>
            </a:pPr>
            <a:r>
              <a:rPr lang="en-US" sz="2400" dirty="0" smtClean="0"/>
              <a:t>Income – INCOME2</a:t>
            </a:r>
          </a:p>
          <a:p>
            <a:pPr lvl="1">
              <a:defRPr/>
            </a:pPr>
            <a:r>
              <a:rPr lang="en-US" sz="2400" dirty="0" smtClean="0"/>
              <a:t>Age – AGEBREAK</a:t>
            </a:r>
          </a:p>
          <a:p>
            <a:pPr lvl="1">
              <a:defRPr/>
            </a:pPr>
            <a:r>
              <a:rPr lang="en-US" sz="2400" dirty="0" smtClean="0"/>
              <a:t>Sex – Q921</a:t>
            </a:r>
          </a:p>
          <a:p>
            <a:pPr marL="457200" lvl="1" indent="0">
              <a:buFontTx/>
              <a:buNone/>
              <a:defRPr/>
            </a:pPr>
            <a:endParaRPr lang="en-US" dirty="0" smtClean="0"/>
          </a:p>
        </p:txBody>
      </p:sp>
      <p:sp>
        <p:nvSpPr>
          <p:cNvPr id="409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8E0A210-7614-49C1-A895-85D9F71337B5}" type="slidenum">
              <a:rPr lang="en-US" altLang="en-US" sz="1400" smtClean="0"/>
              <a:pPr eaLnBrk="1" hangingPunct="1">
                <a:spcBef>
                  <a:spcPct val="0"/>
                </a:spcBef>
                <a:buFontTx/>
                <a:buNone/>
              </a:pPr>
              <a:t>40</a:t>
            </a:fld>
            <a:endParaRPr lang="en-US" altLang="en-US" sz="1400" smtClean="0"/>
          </a:p>
        </p:txBody>
      </p:sp>
    </p:spTree>
    <p:extLst>
      <p:ext uri="{BB962C8B-B14F-4D97-AF65-F5344CB8AC3E}">
        <p14:creationId xmlns:p14="http://schemas.microsoft.com/office/powerpoint/2010/main" val="1289311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Crosstabs -- Multivariate</a:t>
            </a:r>
          </a:p>
        </p:txBody>
      </p:sp>
      <p:sp>
        <p:nvSpPr>
          <p:cNvPr id="41987" name="Content Placeholder 2"/>
          <p:cNvSpPr>
            <a:spLocks noGrp="1"/>
          </p:cNvSpPr>
          <p:nvPr>
            <p:ph idx="1"/>
          </p:nvPr>
        </p:nvSpPr>
        <p:spPr/>
        <p:txBody>
          <a:bodyPr/>
          <a:lstStyle/>
          <a:p>
            <a:r>
              <a:rPr lang="en-US" altLang="en-US" smtClean="0"/>
              <a:t>Let’s run a three- variable table</a:t>
            </a:r>
          </a:p>
          <a:p>
            <a:pPr lvl="1"/>
            <a:r>
              <a:rPr lang="en-US" altLang="en-US" smtClean="0"/>
              <a:t>Dependent variable – Q28</a:t>
            </a:r>
          </a:p>
          <a:p>
            <a:pPr lvl="1"/>
            <a:r>
              <a:rPr lang="en-US" altLang="en-US" smtClean="0"/>
              <a:t>Independent variable– AGEBREAK</a:t>
            </a:r>
          </a:p>
          <a:p>
            <a:pPr lvl="1"/>
            <a:r>
              <a:rPr lang="en-US" altLang="en-US" smtClean="0"/>
              <a:t>Control variable – Q921 (sex)</a:t>
            </a:r>
          </a:p>
        </p:txBody>
      </p:sp>
      <p:sp>
        <p:nvSpPr>
          <p:cNvPr id="4198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3BDBB8A-1239-493C-A519-BD6AF1D45E4B}" type="slidenum">
              <a:rPr lang="en-US" altLang="en-US" sz="1400" smtClean="0"/>
              <a:pPr eaLnBrk="1" hangingPunct="1">
                <a:spcBef>
                  <a:spcPct val="0"/>
                </a:spcBef>
                <a:buFontTx/>
                <a:buNone/>
              </a:pPr>
              <a:t>41</a:t>
            </a:fld>
            <a:endParaRPr lang="en-US" altLang="en-US" sz="1400" smtClean="0"/>
          </a:p>
        </p:txBody>
      </p:sp>
    </p:spTree>
    <p:extLst>
      <p:ext uri="{BB962C8B-B14F-4D97-AF65-F5344CB8AC3E}">
        <p14:creationId xmlns:p14="http://schemas.microsoft.com/office/powerpoint/2010/main" val="160139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04800"/>
            <a:ext cx="8229600" cy="1143000"/>
          </a:xfrm>
        </p:spPr>
        <p:txBody>
          <a:bodyPr/>
          <a:lstStyle/>
          <a:p>
            <a:r>
              <a:rPr lang="en-US" altLang="en-US" sz="3200" smtClean="0"/>
              <a:t>Crosstabs – Multivariate</a:t>
            </a:r>
            <a:br>
              <a:rPr lang="en-US" altLang="en-US" sz="3200" smtClean="0"/>
            </a:br>
            <a:r>
              <a:rPr lang="en-US" altLang="en-US" sz="3200" smtClean="0"/>
              <a:t>Table for Q28 by Agebreak  by Q921 (sex)</a:t>
            </a:r>
          </a:p>
        </p:txBody>
      </p:sp>
      <p:pic>
        <p:nvPicPr>
          <p:cNvPr id="39939" name="Content Placeholder 4" descr="Thi is an exazmple of a three-variable crosstab where we ran Q28 by agebreak by sex." title="Q28 by Agebreak by Q921 (sex)"/>
          <p:cNvPicPr>
            <a:picLocks noGrp="1" noChangeAspect="1"/>
          </p:cNvPicPr>
          <p:nvPr>
            <p:ph idx="1"/>
          </p:nvPr>
        </p:nvPicPr>
        <p:blipFill>
          <a:blip r:embed="rId3"/>
          <a:srcRect/>
          <a:stretch>
            <a:fillRect/>
          </a:stretch>
        </p:blipFill>
        <p:spPr>
          <a:xfrm>
            <a:off x="914400" y="1600200"/>
            <a:ext cx="7378700" cy="4525963"/>
          </a:xfrm>
        </p:spPr>
      </p:pic>
      <p:sp>
        <p:nvSpPr>
          <p:cNvPr id="4301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43F6D4B-FFFA-4039-8B52-74A6094D3A6F}" type="slidenum">
              <a:rPr lang="en-US" altLang="en-US" sz="1400" smtClean="0"/>
              <a:pPr eaLnBrk="1" hangingPunct="1">
                <a:spcBef>
                  <a:spcPct val="0"/>
                </a:spcBef>
                <a:buFontTx/>
                <a:buNone/>
              </a:pPr>
              <a:t>42</a:t>
            </a:fld>
            <a:endParaRPr lang="en-US" altLang="en-US" sz="1400" smtClean="0"/>
          </a:p>
        </p:txBody>
      </p:sp>
    </p:spTree>
    <p:extLst>
      <p:ext uri="{BB962C8B-B14F-4D97-AF65-F5344CB8AC3E}">
        <p14:creationId xmlns:p14="http://schemas.microsoft.com/office/powerpoint/2010/main" val="2584505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Crosstabs – Chi Square Table</a:t>
            </a:r>
          </a:p>
        </p:txBody>
      </p:sp>
      <p:pic>
        <p:nvPicPr>
          <p:cNvPr id="40963" name="Content Placeholder 5" descr="This is the Chi Square table for the crosstabs on the previoius slide." title="Crosstabs -- Chi Square Table"/>
          <p:cNvPicPr>
            <a:picLocks noGrp="1" noChangeAspect="1"/>
          </p:cNvPicPr>
          <p:nvPr>
            <p:ph idx="1"/>
          </p:nvPr>
        </p:nvPicPr>
        <p:blipFill>
          <a:blip r:embed="rId3"/>
          <a:srcRect/>
          <a:stretch>
            <a:fillRect/>
          </a:stretch>
        </p:blipFill>
        <p:spPr>
          <a:xfrm>
            <a:off x="2300288" y="1725613"/>
            <a:ext cx="4543425" cy="4276725"/>
          </a:xfrm>
        </p:spPr>
      </p:pic>
      <p:sp>
        <p:nvSpPr>
          <p:cNvPr id="4403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370BFD-76BA-4FB6-8136-37342B243B4D}" type="slidenum">
              <a:rPr lang="en-US" altLang="en-US" sz="1400" smtClean="0"/>
              <a:pPr eaLnBrk="1" hangingPunct="1">
                <a:spcBef>
                  <a:spcPct val="0"/>
                </a:spcBef>
                <a:buFontTx/>
                <a:buNone/>
              </a:pPr>
              <a:t>43</a:t>
            </a:fld>
            <a:endParaRPr lang="en-US" altLang="en-US" sz="1400" smtClean="0"/>
          </a:p>
        </p:txBody>
      </p:sp>
    </p:spTree>
    <p:extLst>
      <p:ext uri="{BB962C8B-B14F-4D97-AF65-F5344CB8AC3E}">
        <p14:creationId xmlns:p14="http://schemas.microsoft.com/office/powerpoint/2010/main" val="1553597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800" b="1" smtClean="0"/>
              <a:t>Crosstabs – Multivariate Table – Interchanging the Control and Independent Variables</a:t>
            </a:r>
          </a:p>
        </p:txBody>
      </p:sp>
      <p:sp>
        <p:nvSpPr>
          <p:cNvPr id="45059" name="Content Placeholder 2"/>
          <p:cNvSpPr>
            <a:spLocks noGrp="1"/>
          </p:cNvSpPr>
          <p:nvPr>
            <p:ph idx="1"/>
          </p:nvPr>
        </p:nvSpPr>
        <p:spPr/>
        <p:txBody>
          <a:bodyPr/>
          <a:lstStyle/>
          <a:p>
            <a:r>
              <a:rPr lang="en-US" altLang="en-US" smtClean="0"/>
              <a:t>Now let’s interchange the control and independent variables</a:t>
            </a:r>
          </a:p>
          <a:p>
            <a:pPr lvl="1"/>
            <a:r>
              <a:rPr lang="en-US" altLang="en-US" smtClean="0"/>
              <a:t>Dependent variable – Q28</a:t>
            </a:r>
          </a:p>
          <a:p>
            <a:pPr lvl="1"/>
            <a:r>
              <a:rPr lang="en-US" altLang="en-US" smtClean="0"/>
              <a:t>Independent variable – Q921 (sex)</a:t>
            </a:r>
          </a:p>
          <a:p>
            <a:pPr lvl="1"/>
            <a:r>
              <a:rPr lang="en-US" altLang="en-US" smtClean="0"/>
              <a:t>Control variable -- AGEBREAK</a:t>
            </a:r>
          </a:p>
        </p:txBody>
      </p:sp>
      <p:sp>
        <p:nvSpPr>
          <p:cNvPr id="4506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135F903-50CC-4182-BC50-2655CC0AB841}" type="slidenum">
              <a:rPr lang="en-US" altLang="en-US" sz="1400" smtClean="0"/>
              <a:pPr eaLnBrk="1" hangingPunct="1">
                <a:spcBef>
                  <a:spcPct val="0"/>
                </a:spcBef>
                <a:buFontTx/>
                <a:buNone/>
              </a:pPr>
              <a:t>44</a:t>
            </a:fld>
            <a:endParaRPr lang="en-US" altLang="en-US" sz="1400" smtClean="0"/>
          </a:p>
        </p:txBody>
      </p:sp>
    </p:spTree>
    <p:extLst>
      <p:ext uri="{BB962C8B-B14F-4D97-AF65-F5344CB8AC3E}">
        <p14:creationId xmlns:p14="http://schemas.microsoft.com/office/powerpoint/2010/main" val="107061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sz="4000" smtClean="0"/>
              <a:t>Crosstabs – Multivariate Table for Q28 by Q921 (sex) by Agebreak</a:t>
            </a:r>
          </a:p>
        </p:txBody>
      </p:sp>
      <p:pic>
        <p:nvPicPr>
          <p:cNvPr id="43011" name="Content Placeholder 4" descr="This is the top part of the crosstabs table you get when you interchanged the row and column variables.  It is Q28 by Q921 (sex) by Agebreak." title="Q28 by Q921 (sex) by Agebreak"/>
          <p:cNvPicPr>
            <a:picLocks noGrp="1" noChangeAspect="1"/>
          </p:cNvPicPr>
          <p:nvPr>
            <p:ph idx="1"/>
          </p:nvPr>
        </p:nvPicPr>
        <p:blipFill>
          <a:blip r:embed="rId3"/>
          <a:srcRect/>
          <a:stretch>
            <a:fillRect/>
          </a:stretch>
        </p:blipFill>
        <p:spPr>
          <a:xfrm>
            <a:off x="1912938" y="1600200"/>
            <a:ext cx="5318125" cy="4525963"/>
          </a:xfrm>
        </p:spPr>
      </p:pic>
      <p:sp>
        <p:nvSpPr>
          <p:cNvPr id="4608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528909-F419-4A9C-8CA8-1C391133BA91}" type="slidenum">
              <a:rPr lang="en-US" altLang="en-US" sz="1400" smtClean="0"/>
              <a:pPr eaLnBrk="1" hangingPunct="1">
                <a:spcBef>
                  <a:spcPct val="0"/>
                </a:spcBef>
                <a:buFontTx/>
                <a:buNone/>
              </a:pPr>
              <a:t>45</a:t>
            </a:fld>
            <a:endParaRPr lang="en-US" altLang="en-US" sz="1400" smtClean="0"/>
          </a:p>
        </p:txBody>
      </p:sp>
    </p:spTree>
    <p:extLst>
      <p:ext uri="{BB962C8B-B14F-4D97-AF65-F5344CB8AC3E}">
        <p14:creationId xmlns:p14="http://schemas.microsoft.com/office/powerpoint/2010/main" val="1767550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Crosstabs – Rest of the Table</a:t>
            </a:r>
          </a:p>
        </p:txBody>
      </p:sp>
      <p:pic>
        <p:nvPicPr>
          <p:cNvPr id="44035" name="Content Placeholder 4" descr="The is the bottom half of the table from the previous slide." title="Crosstabs- - Rest of Table"/>
          <p:cNvPicPr>
            <a:picLocks noGrp="1" noChangeAspect="1"/>
          </p:cNvPicPr>
          <p:nvPr>
            <p:ph idx="1"/>
          </p:nvPr>
        </p:nvPicPr>
        <p:blipFill>
          <a:blip r:embed="rId3"/>
          <a:srcRect/>
          <a:stretch>
            <a:fillRect/>
          </a:stretch>
        </p:blipFill>
        <p:spPr>
          <a:xfrm>
            <a:off x="1489075" y="1600200"/>
            <a:ext cx="6165850" cy="4525963"/>
          </a:xfrm>
        </p:spPr>
      </p:pic>
      <p:sp>
        <p:nvSpPr>
          <p:cNvPr id="471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523B35C-5619-40D3-B4CE-C1882F1A2442}" type="slidenum">
              <a:rPr lang="en-US" altLang="en-US" sz="1400" smtClean="0"/>
              <a:pPr eaLnBrk="1" hangingPunct="1">
                <a:spcBef>
                  <a:spcPct val="0"/>
                </a:spcBef>
                <a:buFontTx/>
                <a:buNone/>
              </a:pPr>
              <a:t>46</a:t>
            </a:fld>
            <a:endParaRPr lang="en-US" altLang="en-US" sz="1400" smtClean="0"/>
          </a:p>
        </p:txBody>
      </p:sp>
    </p:spTree>
    <p:extLst>
      <p:ext uri="{BB962C8B-B14F-4D97-AF65-F5344CB8AC3E}">
        <p14:creationId xmlns:p14="http://schemas.microsoft.com/office/powerpoint/2010/main" val="115630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sz="4000" smtClean="0"/>
              <a:t>Crosstabs – Chi Square Table for Q28 by Q921 (sex) by Agebreak</a:t>
            </a:r>
          </a:p>
        </p:txBody>
      </p:sp>
      <p:pic>
        <p:nvPicPr>
          <p:cNvPr id="45059" name="Content Placeholder 4" descr="This is the Chi Square table for Q28 by Q921 (sex) by Agebreak." title="Chi Square table for Q28 by Q921 (sex) by Agebreak"/>
          <p:cNvPicPr>
            <a:picLocks noGrp="1" noChangeAspect="1"/>
          </p:cNvPicPr>
          <p:nvPr>
            <p:ph idx="1"/>
          </p:nvPr>
        </p:nvPicPr>
        <p:blipFill>
          <a:blip r:embed="rId3"/>
          <a:srcRect/>
          <a:stretch>
            <a:fillRect/>
          </a:stretch>
        </p:blipFill>
        <p:spPr>
          <a:xfrm>
            <a:off x="2543175" y="1600200"/>
            <a:ext cx="4057650" cy="4525963"/>
          </a:xfrm>
        </p:spPr>
      </p:pic>
      <p:sp>
        <p:nvSpPr>
          <p:cNvPr id="4813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30D242-1062-4A79-BADE-9347A7214723}" type="slidenum">
              <a:rPr lang="en-US" altLang="en-US" sz="1400" smtClean="0"/>
              <a:pPr eaLnBrk="1" hangingPunct="1">
                <a:spcBef>
                  <a:spcPct val="0"/>
                </a:spcBef>
                <a:buFontTx/>
                <a:buNone/>
              </a:pPr>
              <a:t>47</a:t>
            </a:fld>
            <a:endParaRPr lang="en-US" altLang="en-US" sz="1400" smtClean="0"/>
          </a:p>
        </p:txBody>
      </p:sp>
    </p:spTree>
    <p:extLst>
      <p:ext uri="{BB962C8B-B14F-4D97-AF65-F5344CB8AC3E}">
        <p14:creationId xmlns:p14="http://schemas.microsoft.com/office/powerpoint/2010/main" val="899327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ltLang="en-US" sz="4000" smtClean="0"/>
              <a:t>Ways to Compare Means</a:t>
            </a:r>
            <a:br>
              <a:rPr lang="en-US" altLang="en-US" sz="4000" smtClean="0"/>
            </a:br>
            <a:r>
              <a:rPr lang="en-US" altLang="en-US" sz="4000" smtClean="0"/>
              <a:t>(see ch. 6 in text)</a:t>
            </a:r>
          </a:p>
        </p:txBody>
      </p:sp>
      <p:sp>
        <p:nvSpPr>
          <p:cNvPr id="49155" name="Rectangle 3"/>
          <p:cNvSpPr>
            <a:spLocks noGrp="1" noChangeArrowheads="1"/>
          </p:cNvSpPr>
          <p:nvPr>
            <p:ph type="body" idx="1"/>
          </p:nvPr>
        </p:nvSpPr>
        <p:spPr/>
        <p:txBody>
          <a:bodyPr>
            <a:normAutofit lnSpcReduction="10000"/>
          </a:bodyPr>
          <a:lstStyle/>
          <a:p>
            <a:r>
              <a:rPr lang="en-US" altLang="en-US" sz="2800" smtClean="0"/>
              <a:t>Independent-sample t test</a:t>
            </a:r>
          </a:p>
          <a:p>
            <a:r>
              <a:rPr lang="en-US" altLang="en-US" sz="2800" smtClean="0"/>
              <a:t>Paired-sample t test</a:t>
            </a:r>
          </a:p>
          <a:p>
            <a:r>
              <a:rPr lang="en-US" altLang="en-US" sz="2800" smtClean="0"/>
              <a:t>One-way analysis of variance</a:t>
            </a:r>
          </a:p>
          <a:p>
            <a:r>
              <a:rPr lang="en-US" altLang="en-US" sz="2800" smtClean="0"/>
              <a:t>For this part of the workshop, we’re going to switch to the 2010 General Social Survey (GSS) and use a subset that I created for my classes called GSS10a.sav.  You’re welcome to use this subset for your classes.  </a:t>
            </a:r>
          </a:p>
          <a:p>
            <a:r>
              <a:rPr lang="en-US" altLang="en-US" sz="2800" smtClean="0"/>
              <a:t>There is also a subset for the 2012 GSS called Gss12a.sav.</a:t>
            </a:r>
          </a:p>
          <a:p>
            <a:endParaRPr lang="en-US" altLang="en-US" smtClean="0"/>
          </a:p>
        </p:txBody>
      </p:sp>
      <p:sp>
        <p:nvSpPr>
          <p:cNvPr id="4915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71C2CA-7472-40A5-907F-6860017FEBC6}" type="slidenum">
              <a:rPr lang="en-US" altLang="en-US" sz="1400" smtClean="0"/>
              <a:pPr eaLnBrk="1" hangingPunct="1">
                <a:spcBef>
                  <a:spcPct val="0"/>
                </a:spcBef>
                <a:buFontTx/>
                <a:buNone/>
              </a:pPr>
              <a:t>48</a:t>
            </a:fld>
            <a:endParaRPr lang="en-US" altLang="en-US" sz="1400" smtClean="0"/>
          </a:p>
        </p:txBody>
      </p:sp>
    </p:spTree>
    <p:extLst>
      <p:ext uri="{BB962C8B-B14F-4D97-AF65-F5344CB8AC3E}">
        <p14:creationId xmlns:p14="http://schemas.microsoft.com/office/powerpoint/2010/main" val="1110889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smtClean="0"/>
              <a:t>Comparing Means</a:t>
            </a:r>
          </a:p>
        </p:txBody>
      </p:sp>
      <p:sp>
        <p:nvSpPr>
          <p:cNvPr id="50179" name="Rectangle 3"/>
          <p:cNvSpPr>
            <a:spLocks noGrp="1" noChangeArrowheads="1"/>
          </p:cNvSpPr>
          <p:nvPr>
            <p:ph type="body" idx="1"/>
          </p:nvPr>
        </p:nvSpPr>
        <p:spPr/>
        <p:txBody>
          <a:bodyPr/>
          <a:lstStyle/>
          <a:p>
            <a:r>
              <a:rPr lang="en-US" altLang="en-US" smtClean="0"/>
              <a:t>Click on Analyze/Compare Means and then on Means.</a:t>
            </a:r>
          </a:p>
          <a:p>
            <a:r>
              <a:rPr lang="en-US" altLang="en-US" smtClean="0"/>
              <a:t>Move AGEKDBRN into the “Dependent List”.</a:t>
            </a:r>
          </a:p>
          <a:p>
            <a:r>
              <a:rPr lang="en-US" altLang="en-US" smtClean="0"/>
              <a:t>Move SEX into the “Independent List”</a:t>
            </a:r>
          </a:p>
          <a:p>
            <a:r>
              <a:rPr lang="en-US" altLang="en-US" smtClean="0"/>
              <a:t>Click on OK.</a:t>
            </a:r>
          </a:p>
        </p:txBody>
      </p:sp>
      <p:sp>
        <p:nvSpPr>
          <p:cNvPr id="5018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E3EE31-5CC3-4267-9121-BE9567609AC1}" type="slidenum">
              <a:rPr lang="en-US" altLang="en-US" sz="1400" smtClean="0"/>
              <a:pPr eaLnBrk="1" hangingPunct="1">
                <a:spcBef>
                  <a:spcPct val="0"/>
                </a:spcBef>
                <a:buFontTx/>
                <a:buNone/>
              </a:pPr>
              <a:t>49</a:t>
            </a:fld>
            <a:endParaRPr lang="en-US" altLang="en-US" sz="1400" smtClean="0"/>
          </a:p>
        </p:txBody>
      </p:sp>
    </p:spTree>
    <p:extLst>
      <p:ext uri="{BB962C8B-B14F-4D97-AF65-F5344CB8AC3E}">
        <p14:creationId xmlns:p14="http://schemas.microsoft.com/office/powerpoint/2010/main" val="2019862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Screen Captures</a:t>
            </a:r>
            <a:endParaRPr lang="en-US" dirty="0"/>
          </a:p>
        </p:txBody>
      </p:sp>
      <p:sp>
        <p:nvSpPr>
          <p:cNvPr id="3" name="Content Placeholder 2"/>
          <p:cNvSpPr>
            <a:spLocks noGrp="1"/>
          </p:cNvSpPr>
          <p:nvPr>
            <p:ph idx="1"/>
          </p:nvPr>
        </p:nvSpPr>
        <p:spPr/>
        <p:txBody>
          <a:bodyPr/>
          <a:lstStyle/>
          <a:p>
            <a:r>
              <a:rPr lang="en-US" dirty="0" smtClean="0"/>
              <a:t>The images in this PowerPoint are screen captures from SPSS and various web sites.</a:t>
            </a:r>
          </a:p>
          <a:p>
            <a:r>
              <a:rPr lang="en-US" dirty="0" smtClean="0"/>
              <a:t>To </a:t>
            </a:r>
            <a:r>
              <a:rPr lang="en-US" smtClean="0"/>
              <a:t>see a </a:t>
            </a:r>
            <a:r>
              <a:rPr lang="en-US" dirty="0" smtClean="0"/>
              <a:t>description of the screen capture, right click on the image and then click on Format Picture.  Click on Alt Text and a description of the image will appear.</a:t>
            </a:r>
          </a:p>
          <a:p>
            <a:r>
              <a:rPr lang="en-US" dirty="0" smtClean="0"/>
              <a:t>To close the Alt Text box click on Close.</a:t>
            </a:r>
            <a:endParaRPr lang="en-US" dirty="0"/>
          </a:p>
        </p:txBody>
      </p:sp>
      <p:sp>
        <p:nvSpPr>
          <p:cNvPr id="4" name="Slide Number Placeholder 3"/>
          <p:cNvSpPr>
            <a:spLocks noGrp="1"/>
          </p:cNvSpPr>
          <p:nvPr>
            <p:ph type="sldNum" sz="quarter" idx="12"/>
          </p:nvPr>
        </p:nvSpPr>
        <p:spPr/>
        <p:txBody>
          <a:bodyPr/>
          <a:lstStyle/>
          <a:p>
            <a:fld id="{6C647285-A8DC-426C-B030-C03879B3021C}" type="slidenum">
              <a:rPr lang="en-US" smtClean="0"/>
              <a:t>5</a:t>
            </a:fld>
            <a:endParaRPr lang="en-US"/>
          </a:p>
        </p:txBody>
      </p:sp>
    </p:spTree>
    <p:extLst>
      <p:ext uri="{BB962C8B-B14F-4D97-AF65-F5344CB8AC3E}">
        <p14:creationId xmlns:p14="http://schemas.microsoft.com/office/powerpoint/2010/main" val="2624351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altLang="en-US" sz="4000" smtClean="0"/>
              <a:t>Comparing Means – </a:t>
            </a:r>
            <a:br>
              <a:rPr lang="en-US" altLang="en-US" sz="4000" smtClean="0"/>
            </a:br>
            <a:r>
              <a:rPr lang="en-US" altLang="en-US" sz="4000" smtClean="0"/>
              <a:t>Means Table for Agekdbrn by Sex</a:t>
            </a:r>
          </a:p>
        </p:txBody>
      </p:sp>
      <p:pic>
        <p:nvPicPr>
          <p:cNvPr id="48131" name="Content Placeholder 4" descr="The is the Means Box which you get by clicking on Analyze in the menu bar and then pointing your mouse at Comparing Means and clicking on Means.  Agekdbrn has been put in the Dependent List and Sex in the Independent List." title="Comparing Means -- Means Table for Agekdbrn by Sex"/>
          <p:cNvPicPr>
            <a:picLocks noGrp="1" noChangeAspect="1"/>
          </p:cNvPicPr>
          <p:nvPr>
            <p:ph idx="1"/>
          </p:nvPr>
        </p:nvPicPr>
        <p:blipFill>
          <a:blip r:embed="rId3"/>
          <a:srcRect/>
          <a:stretch>
            <a:fillRect/>
          </a:stretch>
        </p:blipFill>
        <p:spPr>
          <a:xfrm>
            <a:off x="2238375" y="2514600"/>
            <a:ext cx="4667250" cy="2819400"/>
          </a:xfrm>
        </p:spPr>
      </p:pic>
      <p:sp>
        <p:nvSpPr>
          <p:cNvPr id="512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D3A83EB-46E3-4BEE-A9C8-16A7CB1E8197}" type="slidenum">
              <a:rPr lang="en-US" altLang="en-US" sz="1400" smtClean="0"/>
              <a:pPr eaLnBrk="1" hangingPunct="1">
                <a:spcBef>
                  <a:spcPct val="0"/>
                </a:spcBef>
                <a:buFontTx/>
                <a:buNone/>
              </a:pPr>
              <a:t>50</a:t>
            </a:fld>
            <a:endParaRPr lang="en-US" altLang="en-US" sz="1400" smtClean="0"/>
          </a:p>
        </p:txBody>
      </p:sp>
    </p:spTree>
    <p:extLst>
      <p:ext uri="{BB962C8B-B14F-4D97-AF65-F5344CB8AC3E}">
        <p14:creationId xmlns:p14="http://schemas.microsoft.com/office/powerpoint/2010/main" val="2600893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smtClean="0"/>
              <a:t>Means Output for Agekdbrn </a:t>
            </a:r>
            <a:br>
              <a:rPr lang="en-US" altLang="en-US" smtClean="0"/>
            </a:br>
            <a:r>
              <a:rPr lang="en-US" altLang="en-US" smtClean="0"/>
              <a:t>by Sex</a:t>
            </a:r>
          </a:p>
        </p:txBody>
      </p:sp>
      <p:pic>
        <p:nvPicPr>
          <p:cNvPr id="49155" name="Content Placeholder 4" descr="This is the part of the output you get for your request to compute the mean Agedkdbrn for both males and remales." title="Means Output for Agekdbrn by Sex"/>
          <p:cNvPicPr>
            <a:picLocks noGrp="1" noChangeAspect="1"/>
          </p:cNvPicPr>
          <p:nvPr>
            <p:ph idx="1"/>
          </p:nvPr>
        </p:nvPicPr>
        <p:blipFill>
          <a:blip r:embed="rId3"/>
          <a:srcRect/>
          <a:stretch>
            <a:fillRect/>
          </a:stretch>
        </p:blipFill>
        <p:spPr>
          <a:xfrm>
            <a:off x="1069975" y="2620963"/>
            <a:ext cx="7004050" cy="2484437"/>
          </a:xfrm>
        </p:spPr>
      </p:pic>
      <p:sp>
        <p:nvSpPr>
          <p:cNvPr id="522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A6E2F9-C052-464D-9B0E-C9B530A9290F}" type="slidenum">
              <a:rPr lang="en-US" altLang="en-US" sz="1400" smtClean="0"/>
              <a:pPr eaLnBrk="1" hangingPunct="1">
                <a:spcBef>
                  <a:spcPct val="0"/>
                </a:spcBef>
                <a:buFontTx/>
                <a:buNone/>
              </a:pPr>
              <a:t>51</a:t>
            </a:fld>
            <a:endParaRPr lang="en-US" altLang="en-US" sz="1400" smtClean="0"/>
          </a:p>
        </p:txBody>
      </p:sp>
    </p:spTree>
    <p:extLst>
      <p:ext uri="{BB962C8B-B14F-4D97-AF65-F5344CB8AC3E}">
        <p14:creationId xmlns:p14="http://schemas.microsoft.com/office/powerpoint/2010/main" val="2747168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en-US" sz="4000" smtClean="0"/>
              <a:t>Comparing Means – Other Statistics and Further Breakdowns</a:t>
            </a:r>
          </a:p>
        </p:txBody>
      </p:sp>
      <p:sp>
        <p:nvSpPr>
          <p:cNvPr id="53251" name="Rectangle 3"/>
          <p:cNvSpPr>
            <a:spLocks noGrp="1" noChangeArrowheads="1"/>
          </p:cNvSpPr>
          <p:nvPr>
            <p:ph type="body" idx="1"/>
          </p:nvPr>
        </p:nvSpPr>
        <p:spPr/>
        <p:txBody>
          <a:bodyPr/>
          <a:lstStyle/>
          <a:p>
            <a:r>
              <a:rPr lang="en-US" altLang="en-US" smtClean="0"/>
              <a:t>Requesting other statistics – click on “Options” and select the other statistics you would like.</a:t>
            </a:r>
          </a:p>
          <a:p>
            <a:r>
              <a:rPr lang="en-US" altLang="en-US" smtClean="0"/>
              <a:t>Further breakdowns – Click on “Next” and select a further breakdown.</a:t>
            </a:r>
          </a:p>
          <a:p>
            <a:pPr lvl="1"/>
            <a:r>
              <a:rPr lang="en-US" altLang="en-US" smtClean="0"/>
              <a:t>Move DEGREE into the “Layer 2” box and click on “OK” and click on OK. again</a:t>
            </a:r>
          </a:p>
          <a:p>
            <a:pPr lvl="1"/>
            <a:r>
              <a:rPr lang="en-US" altLang="en-US" smtClean="0"/>
              <a:t>After you have done this, move DEGREE into the “Layer 1” box and SEX into the “Layer 2” box and click on OK.</a:t>
            </a:r>
          </a:p>
        </p:txBody>
      </p:sp>
      <p:sp>
        <p:nvSpPr>
          <p:cNvPr id="5325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FC56595-1581-44E8-9F6D-B92A72572D3D}" type="slidenum">
              <a:rPr lang="en-US" altLang="en-US" sz="1400" smtClean="0"/>
              <a:pPr eaLnBrk="1" hangingPunct="1">
                <a:spcBef>
                  <a:spcPct val="0"/>
                </a:spcBef>
                <a:buFontTx/>
                <a:buNone/>
              </a:pPr>
              <a:t>52</a:t>
            </a:fld>
            <a:endParaRPr lang="en-US" altLang="en-US" sz="1400" smtClean="0"/>
          </a:p>
        </p:txBody>
      </p:sp>
    </p:spTree>
    <p:extLst>
      <p:ext uri="{BB962C8B-B14F-4D97-AF65-F5344CB8AC3E}">
        <p14:creationId xmlns:p14="http://schemas.microsoft.com/office/powerpoint/2010/main" val="174782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altLang="en-US" smtClean="0"/>
              <a:t>Comparing Means – </a:t>
            </a:r>
            <a:br>
              <a:rPr lang="en-US" altLang="en-US" smtClean="0"/>
            </a:br>
            <a:r>
              <a:rPr lang="en-US" altLang="en-US" smtClean="0"/>
              <a:t>Agekdbrn by Degree by Sex</a:t>
            </a:r>
          </a:p>
        </p:txBody>
      </p:sp>
      <p:sp>
        <p:nvSpPr>
          <p:cNvPr id="553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25DC3CE-1A2D-4EDA-BF87-1EDA9B7BC635}" type="slidenum">
              <a:rPr lang="en-US" altLang="en-US" sz="1400" smtClean="0"/>
              <a:pPr eaLnBrk="1" hangingPunct="1">
                <a:spcBef>
                  <a:spcPct val="0"/>
                </a:spcBef>
                <a:buFontTx/>
                <a:buNone/>
              </a:pPr>
              <a:t>53</a:t>
            </a:fld>
            <a:endParaRPr lang="en-US" altLang="en-US" sz="1400" smtClean="0"/>
          </a:p>
        </p:txBody>
      </p:sp>
      <p:pic>
        <p:nvPicPr>
          <p:cNvPr id="3" name="Content Placeholder 2" descr="This is the Means box indicating that you want to compute the mean age at birth of first child broken down first by highest degree and then by sex." title="Comparing Means - Agekdrn by Degree by Se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0275" y="2424906"/>
            <a:ext cx="4743450" cy="2876550"/>
          </a:xfrm>
        </p:spPr>
      </p:pic>
    </p:spTree>
    <p:extLst>
      <p:ext uri="{BB962C8B-B14F-4D97-AF65-F5344CB8AC3E}">
        <p14:creationId xmlns:p14="http://schemas.microsoft.com/office/powerpoint/2010/main" val="3585344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Comparing Means -- Statistics</a:t>
            </a:r>
          </a:p>
        </p:txBody>
      </p:sp>
      <p:pic>
        <p:nvPicPr>
          <p:cNvPr id="51203" name="Content Placeholder 4" descr="Thse are the statistics you can request when comparing means.  The default statistics are the ones selected." title="Comparing Means Statistics"/>
          <p:cNvPicPr>
            <a:picLocks noGrp="1" noChangeAspect="1"/>
          </p:cNvPicPr>
          <p:nvPr>
            <p:ph idx="1"/>
          </p:nvPr>
        </p:nvPicPr>
        <p:blipFill>
          <a:blip r:embed="rId3"/>
          <a:srcRect/>
          <a:stretch>
            <a:fillRect/>
          </a:stretch>
        </p:blipFill>
        <p:spPr>
          <a:xfrm>
            <a:off x="2805113" y="1735138"/>
            <a:ext cx="3533775" cy="4257675"/>
          </a:xfrm>
        </p:spPr>
      </p:pic>
      <p:sp>
        <p:nvSpPr>
          <p:cNvPr id="5427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8C7AA-F7B8-40B7-AFE9-061FB88316F9}" type="slidenum">
              <a:rPr lang="en-US" altLang="en-US" sz="1400" smtClean="0"/>
              <a:pPr eaLnBrk="1" hangingPunct="1">
                <a:spcBef>
                  <a:spcPct val="0"/>
                </a:spcBef>
                <a:buFontTx/>
                <a:buNone/>
              </a:pPr>
              <a:t>54</a:t>
            </a:fld>
            <a:endParaRPr lang="en-US" altLang="en-US" sz="1400" smtClean="0"/>
          </a:p>
        </p:txBody>
      </p:sp>
    </p:spTree>
    <p:extLst>
      <p:ext uri="{BB962C8B-B14F-4D97-AF65-F5344CB8AC3E}">
        <p14:creationId xmlns:p14="http://schemas.microsoft.com/office/powerpoint/2010/main" val="3656718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altLang="en-US" sz="3600" smtClean="0"/>
              <a:t>Comparing Means – Chi Square Table for Agekdbrn by Degree by Sex</a:t>
            </a:r>
          </a:p>
        </p:txBody>
      </p:sp>
      <p:pic>
        <p:nvPicPr>
          <p:cNvPr id="53251" name="Content Placeholder 4" descr="This is the three-variable table for Agekdbrn by Degree by Sex." title="Comparing Means -- Chi Square Table for Agekdbrn by Degree by Sex"/>
          <p:cNvPicPr>
            <a:picLocks noGrp="1" noChangeAspect="1"/>
          </p:cNvPicPr>
          <p:nvPr>
            <p:ph idx="1"/>
          </p:nvPr>
        </p:nvPicPr>
        <p:blipFill>
          <a:blip r:embed="rId3"/>
          <a:srcRect/>
          <a:stretch>
            <a:fillRect/>
          </a:stretch>
        </p:blipFill>
        <p:spPr>
          <a:xfrm>
            <a:off x="2024063" y="1697038"/>
            <a:ext cx="5095875" cy="4333875"/>
          </a:xfrm>
        </p:spPr>
      </p:pic>
      <p:sp>
        <p:nvSpPr>
          <p:cNvPr id="563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2BB938-54B5-410C-9F38-6B957906C20A}" type="slidenum">
              <a:rPr lang="en-US" altLang="en-US" sz="1400" smtClean="0"/>
              <a:pPr eaLnBrk="1" hangingPunct="1">
                <a:spcBef>
                  <a:spcPct val="0"/>
                </a:spcBef>
                <a:buFontTx/>
                <a:buNone/>
              </a:pPr>
              <a:t>55</a:t>
            </a:fld>
            <a:endParaRPr lang="en-US" altLang="en-US" sz="1400" smtClean="0"/>
          </a:p>
        </p:txBody>
      </p:sp>
    </p:spTree>
    <p:extLst>
      <p:ext uri="{BB962C8B-B14F-4D97-AF65-F5344CB8AC3E}">
        <p14:creationId xmlns:p14="http://schemas.microsoft.com/office/powerpoint/2010/main" val="3767989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smtClean="0"/>
              <a:t>Comparing Means -- Agekdbrn by Sex by Degree</a:t>
            </a:r>
          </a:p>
        </p:txBody>
      </p:sp>
      <p:pic>
        <p:nvPicPr>
          <p:cNvPr id="54275" name="Content Placeholder 4" descr="This is the three-variable table for Agekdbrn by Sex by Degree." title="Agekdbrn by Sex by Degree"/>
          <p:cNvPicPr>
            <a:picLocks noGrp="1" noChangeAspect="1"/>
          </p:cNvPicPr>
          <p:nvPr>
            <p:ph idx="1"/>
          </p:nvPr>
        </p:nvPicPr>
        <p:blipFill>
          <a:blip r:embed="rId3"/>
          <a:srcRect/>
          <a:stretch>
            <a:fillRect/>
          </a:stretch>
        </p:blipFill>
        <p:spPr>
          <a:xfrm>
            <a:off x="2071688" y="1871663"/>
            <a:ext cx="5000625" cy="3981450"/>
          </a:xfrm>
        </p:spPr>
      </p:pic>
      <p:sp>
        <p:nvSpPr>
          <p:cNvPr id="573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5AA775B-64D6-4C8C-B3D3-9AEE515DB38C}" type="slidenum">
              <a:rPr lang="en-US" altLang="en-US" sz="1400" smtClean="0"/>
              <a:pPr eaLnBrk="1" hangingPunct="1">
                <a:spcBef>
                  <a:spcPct val="0"/>
                </a:spcBef>
                <a:buFontTx/>
                <a:buNone/>
              </a:pPr>
              <a:t>56</a:t>
            </a:fld>
            <a:endParaRPr lang="en-US" altLang="en-US" sz="1400" smtClean="0"/>
          </a:p>
        </p:txBody>
      </p:sp>
    </p:spTree>
    <p:extLst>
      <p:ext uri="{BB962C8B-B14F-4D97-AF65-F5344CB8AC3E}">
        <p14:creationId xmlns:p14="http://schemas.microsoft.com/office/powerpoint/2010/main" val="3394422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4000" smtClean="0"/>
              <a:t>Exercises for Comparing Means</a:t>
            </a:r>
          </a:p>
        </p:txBody>
      </p:sp>
      <p:sp>
        <p:nvSpPr>
          <p:cNvPr id="58371" name="Rectangle 3"/>
          <p:cNvSpPr>
            <a:spLocks noGrp="1" noChangeArrowheads="1"/>
          </p:cNvSpPr>
          <p:nvPr>
            <p:ph type="body" idx="1"/>
          </p:nvPr>
        </p:nvSpPr>
        <p:spPr/>
        <p:txBody>
          <a:bodyPr/>
          <a:lstStyle/>
          <a:p>
            <a:r>
              <a:rPr lang="en-US" altLang="en-US" sz="2800" smtClean="0"/>
              <a:t>Compute the mean age (AGE) of respondents who voted for Bush, Kerry, and someone else (PRES04).  Which group had the youngest mean age and which had the oldest mean age?</a:t>
            </a:r>
          </a:p>
          <a:p>
            <a:r>
              <a:rPr lang="en-US" altLang="en-US" sz="2800" smtClean="0"/>
              <a:t>Compute the mean number of hours that people with different levels of education (DEGREE) watch television (TVHOURS).  Who watches more television – those with less education or those with more education?</a:t>
            </a:r>
          </a:p>
        </p:txBody>
      </p:sp>
      <p:sp>
        <p:nvSpPr>
          <p:cNvPr id="5837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4BADAF9-11A0-441C-A927-952AA9D152E7}" type="slidenum">
              <a:rPr lang="en-US" altLang="en-US" sz="1400" smtClean="0"/>
              <a:pPr eaLnBrk="1" hangingPunct="1">
                <a:spcBef>
                  <a:spcPct val="0"/>
                </a:spcBef>
                <a:buFontTx/>
                <a:buNone/>
              </a:pPr>
              <a:t>57</a:t>
            </a:fld>
            <a:endParaRPr lang="en-US" altLang="en-US" sz="1400" smtClean="0"/>
          </a:p>
        </p:txBody>
      </p:sp>
    </p:spTree>
    <p:extLst>
      <p:ext uri="{BB962C8B-B14F-4D97-AF65-F5344CB8AC3E}">
        <p14:creationId xmlns:p14="http://schemas.microsoft.com/office/powerpoint/2010/main" val="861282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altLang="en-US" sz="4000" smtClean="0"/>
              <a:t>Independent Sample</a:t>
            </a:r>
            <a:br>
              <a:rPr lang="en-US" altLang="en-US" sz="4000" smtClean="0"/>
            </a:br>
            <a:r>
              <a:rPr lang="en-US" altLang="en-US" sz="4000" smtClean="0"/>
              <a:t>t Test</a:t>
            </a:r>
          </a:p>
        </p:txBody>
      </p:sp>
      <p:sp>
        <p:nvSpPr>
          <p:cNvPr id="46083" name="Rectangle 3"/>
          <p:cNvSpPr>
            <a:spLocks noGrp="1" noChangeArrowheads="1"/>
          </p:cNvSpPr>
          <p:nvPr>
            <p:ph type="body" idx="1"/>
          </p:nvPr>
        </p:nvSpPr>
        <p:spPr/>
        <p:txBody>
          <a:bodyPr/>
          <a:lstStyle/>
          <a:p>
            <a:pPr>
              <a:lnSpc>
                <a:spcPct val="90000"/>
              </a:lnSpc>
              <a:defRPr/>
            </a:pPr>
            <a:r>
              <a:rPr lang="en-US" sz="2400" dirty="0" smtClean="0"/>
              <a:t>Independent samples are samples where the composition of one sample does not influence the composition of the other sample.</a:t>
            </a:r>
          </a:p>
          <a:p>
            <a:pPr>
              <a:lnSpc>
                <a:spcPct val="90000"/>
              </a:lnSpc>
              <a:defRPr/>
            </a:pPr>
            <a:r>
              <a:rPr lang="en-US" sz="2400" dirty="0" smtClean="0"/>
              <a:t>Click on Analyze/Compare Means/Independent Sample T Test.</a:t>
            </a:r>
          </a:p>
          <a:p>
            <a:pPr>
              <a:lnSpc>
                <a:spcPct val="90000"/>
              </a:lnSpc>
              <a:defRPr/>
            </a:pPr>
            <a:r>
              <a:rPr lang="en-US" sz="2400" dirty="0" smtClean="0"/>
              <a:t>Select the “Test Variable”.  This is the variable that you want to use to compare the two groups.  Let’s use AGEKDBRN as our test variable.</a:t>
            </a:r>
          </a:p>
          <a:p>
            <a:pPr>
              <a:lnSpc>
                <a:spcPct val="90000"/>
              </a:lnSpc>
              <a:defRPr/>
            </a:pPr>
            <a:r>
              <a:rPr lang="en-US" sz="2400" dirty="0" smtClean="0"/>
              <a:t>Click on Define Groups to define the two groups that you want to compare.</a:t>
            </a:r>
          </a:p>
          <a:p>
            <a:pPr marL="0" indent="0">
              <a:lnSpc>
                <a:spcPct val="90000"/>
              </a:lnSpc>
              <a:buFontTx/>
              <a:buNone/>
              <a:defRPr/>
            </a:pPr>
            <a:endParaRPr lang="en-US" sz="2400" dirty="0" smtClean="0"/>
          </a:p>
        </p:txBody>
      </p:sp>
      <p:sp>
        <p:nvSpPr>
          <p:cNvPr id="5939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2842687-88F0-4D2A-87E8-9560401DACD1}" type="slidenum">
              <a:rPr lang="en-US" altLang="en-US" sz="1400" smtClean="0"/>
              <a:pPr eaLnBrk="1" hangingPunct="1">
                <a:spcBef>
                  <a:spcPct val="0"/>
                </a:spcBef>
                <a:buFontTx/>
                <a:buNone/>
              </a:pPr>
              <a:t>58</a:t>
            </a:fld>
            <a:endParaRPr lang="en-US" altLang="en-US" sz="1400" smtClean="0"/>
          </a:p>
        </p:txBody>
      </p:sp>
    </p:spTree>
    <p:extLst>
      <p:ext uri="{BB962C8B-B14F-4D97-AF65-F5344CB8AC3E}">
        <p14:creationId xmlns:p14="http://schemas.microsoft.com/office/powerpoint/2010/main" val="2722570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altLang="en-US" smtClean="0"/>
              <a:t>Independent Sample Box for </a:t>
            </a:r>
            <a:br>
              <a:rPr lang="en-US" altLang="en-US" smtClean="0"/>
            </a:br>
            <a:r>
              <a:rPr lang="en-US" altLang="en-US" smtClean="0"/>
              <a:t>Agekdbrn by Sex</a:t>
            </a:r>
          </a:p>
        </p:txBody>
      </p:sp>
      <p:pic>
        <p:nvPicPr>
          <p:cNvPr id="57347" name="Content Placeholder 4" descr="This is the independent sample t test box with agekdbrn entered as the test variable and sex as the grouping variable." title="Independent Sample t Test Box for Agekdbrn by Sex"/>
          <p:cNvPicPr>
            <a:picLocks noGrp="1" noChangeAspect="1"/>
          </p:cNvPicPr>
          <p:nvPr>
            <p:ph idx="1"/>
          </p:nvPr>
        </p:nvPicPr>
        <p:blipFill>
          <a:blip r:embed="rId3"/>
          <a:srcRect/>
          <a:stretch>
            <a:fillRect/>
          </a:stretch>
        </p:blipFill>
        <p:spPr>
          <a:xfrm>
            <a:off x="2390775" y="2538413"/>
            <a:ext cx="4362450" cy="2647950"/>
          </a:xfrm>
        </p:spPr>
      </p:pic>
      <p:sp>
        <p:nvSpPr>
          <p:cNvPr id="604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E00C6B-BF6B-4BD0-B5D6-63F42410C44E}" type="slidenum">
              <a:rPr lang="en-US" altLang="en-US" sz="1400" smtClean="0"/>
              <a:pPr eaLnBrk="1" hangingPunct="1">
                <a:spcBef>
                  <a:spcPct val="0"/>
                </a:spcBef>
                <a:buFontTx/>
                <a:buNone/>
              </a:pPr>
              <a:t>59</a:t>
            </a:fld>
            <a:endParaRPr lang="en-US" altLang="en-US" sz="1400" smtClean="0"/>
          </a:p>
        </p:txBody>
      </p:sp>
    </p:spTree>
    <p:extLst>
      <p:ext uri="{BB962C8B-B14F-4D97-AF65-F5344CB8AC3E}">
        <p14:creationId xmlns:p14="http://schemas.microsoft.com/office/powerpoint/2010/main" val="374052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Overview of SPSS</a:t>
            </a:r>
          </a:p>
        </p:txBody>
      </p:sp>
      <p:sp>
        <p:nvSpPr>
          <p:cNvPr id="6147" name="Rectangle 3"/>
          <p:cNvSpPr>
            <a:spLocks noGrp="1" noChangeArrowheads="1"/>
          </p:cNvSpPr>
          <p:nvPr>
            <p:ph type="body" idx="1"/>
          </p:nvPr>
        </p:nvSpPr>
        <p:spPr/>
        <p:txBody>
          <a:bodyPr/>
          <a:lstStyle/>
          <a:p>
            <a:pPr eaLnBrk="1" hangingPunct="1"/>
            <a:r>
              <a:rPr lang="en-US" altLang="en-US" smtClean="0"/>
              <a:t>SPSS is a statistical package for beginning, intermediate, and advanced data analysis.</a:t>
            </a:r>
          </a:p>
          <a:p>
            <a:pPr eaLnBrk="1" hangingPunct="1"/>
            <a:r>
              <a:rPr lang="en-US" altLang="en-US" smtClean="0"/>
              <a:t>Other statistical packages include SAS, Stata and R.</a:t>
            </a:r>
          </a:p>
          <a:p>
            <a:pPr eaLnBrk="1" hangingPunct="1"/>
            <a:r>
              <a:rPr lang="en-US" altLang="en-US" smtClean="0"/>
              <a:t>Online statistical packages that don’t require site licenses include SDA.</a:t>
            </a:r>
          </a:p>
        </p:txBody>
      </p:sp>
      <p:sp>
        <p:nvSpPr>
          <p:cNvPr id="614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3C441C-AD8C-47F2-9818-2B068F071922}" type="slidenum">
              <a:rPr lang="en-US" altLang="en-US" sz="1400" smtClean="0"/>
              <a:pPr eaLnBrk="1" hangingPunct="1">
                <a:spcBef>
                  <a:spcPct val="0"/>
                </a:spcBef>
                <a:buFontTx/>
                <a:buNone/>
              </a:pPr>
              <a:t>6</a:t>
            </a:fld>
            <a:endParaRPr lang="en-US" altLang="en-US" sz="1400" smtClean="0"/>
          </a:p>
        </p:txBody>
      </p:sp>
    </p:spTree>
    <p:extLst>
      <p:ext uri="{BB962C8B-B14F-4D97-AF65-F5344CB8AC3E}">
        <p14:creationId xmlns:p14="http://schemas.microsoft.com/office/powerpoint/2010/main" val="1656397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Defining the Groups</a:t>
            </a:r>
          </a:p>
        </p:txBody>
      </p:sp>
      <p:sp>
        <p:nvSpPr>
          <p:cNvPr id="61443" name="Content Placeholder 2"/>
          <p:cNvSpPr>
            <a:spLocks noGrp="1"/>
          </p:cNvSpPr>
          <p:nvPr>
            <p:ph idx="1"/>
          </p:nvPr>
        </p:nvSpPr>
        <p:spPr/>
        <p:txBody>
          <a:bodyPr/>
          <a:lstStyle/>
          <a:p>
            <a:r>
              <a:rPr lang="en-US" altLang="en-US" smtClean="0"/>
              <a:t>Now indicate the values that define the two groups.</a:t>
            </a:r>
          </a:p>
          <a:p>
            <a:r>
              <a:rPr lang="en-US" altLang="en-US" smtClean="0"/>
              <a:t>Males are coded 1 and females are coded 2.</a:t>
            </a:r>
          </a:p>
          <a:p>
            <a:r>
              <a:rPr lang="en-US" altLang="en-US" smtClean="0"/>
              <a:t>So enter 1 in the Group 1 box and 2 in the Group 2 box.</a:t>
            </a:r>
          </a:p>
          <a:p>
            <a:r>
              <a:rPr lang="en-US" altLang="en-US" smtClean="0"/>
              <a:t>Then click on Continue and then on OK.</a:t>
            </a:r>
          </a:p>
        </p:txBody>
      </p:sp>
      <p:sp>
        <p:nvSpPr>
          <p:cNvPr id="614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F27F4FA-D9CC-428F-8FCB-7610FCCB9582}" type="slidenum">
              <a:rPr lang="en-US" altLang="en-US" sz="1400" smtClean="0"/>
              <a:pPr eaLnBrk="1" hangingPunct="1">
                <a:spcBef>
                  <a:spcPct val="0"/>
                </a:spcBef>
                <a:buFontTx/>
                <a:buNone/>
              </a:pPr>
              <a:t>60</a:t>
            </a:fld>
            <a:endParaRPr lang="en-US" altLang="en-US" sz="1400" smtClean="0"/>
          </a:p>
        </p:txBody>
      </p:sp>
    </p:spTree>
    <p:extLst>
      <p:ext uri="{BB962C8B-B14F-4D97-AF65-F5344CB8AC3E}">
        <p14:creationId xmlns:p14="http://schemas.microsoft.com/office/powerpoint/2010/main" val="3393839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altLang="en-US" smtClean="0"/>
              <a:t>Independent Sample t Test --Define Groups</a:t>
            </a:r>
          </a:p>
        </p:txBody>
      </p:sp>
      <p:pic>
        <p:nvPicPr>
          <p:cNvPr id="59395" name="Content Placeholder 4" descr="This is the Define Groups box for the independent sample t test.  One is entered in the Group 1 box and 2 in the Group 2 box indicating that the two groups (males and females) are coded 1 and 2." title="Define Groups"/>
          <p:cNvPicPr>
            <a:picLocks noGrp="1" noChangeAspect="1"/>
          </p:cNvPicPr>
          <p:nvPr>
            <p:ph idx="1"/>
          </p:nvPr>
        </p:nvPicPr>
        <p:blipFill>
          <a:blip r:embed="rId3"/>
          <a:srcRect/>
          <a:stretch>
            <a:fillRect/>
          </a:stretch>
        </p:blipFill>
        <p:spPr>
          <a:xfrm>
            <a:off x="2562225" y="2316163"/>
            <a:ext cx="4019550" cy="3094037"/>
          </a:xfrm>
        </p:spPr>
      </p:pic>
      <p:sp>
        <p:nvSpPr>
          <p:cNvPr id="6246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1CB229D-FE7C-41FA-A3C7-110A68821568}" type="slidenum">
              <a:rPr lang="en-US" altLang="en-US" sz="1400" smtClean="0"/>
              <a:pPr eaLnBrk="1" hangingPunct="1">
                <a:spcBef>
                  <a:spcPct val="0"/>
                </a:spcBef>
                <a:buFontTx/>
                <a:buNone/>
              </a:pPr>
              <a:t>61</a:t>
            </a:fld>
            <a:endParaRPr lang="en-US" altLang="en-US" sz="1400" smtClean="0"/>
          </a:p>
        </p:txBody>
      </p:sp>
    </p:spTree>
    <p:extLst>
      <p:ext uri="{BB962C8B-B14F-4D97-AF65-F5344CB8AC3E}">
        <p14:creationId xmlns:p14="http://schemas.microsoft.com/office/powerpoint/2010/main" val="396043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altLang="en-US" smtClean="0"/>
              <a:t>Independent Sample t Test – Group Statistics</a:t>
            </a:r>
          </a:p>
        </p:txBody>
      </p:sp>
      <p:pic>
        <p:nvPicPr>
          <p:cNvPr id="60419" name="Content Placeholder 4" descr="The is part of the output for the independent sample t test showing the number of cases, mean, standard deviation and standard error of the mean for males and females." title="Independent Sample t Test -- Group Statistics"/>
          <p:cNvPicPr>
            <a:picLocks noGrp="1" noChangeAspect="1"/>
          </p:cNvPicPr>
          <p:nvPr>
            <p:ph idx="1"/>
          </p:nvPr>
        </p:nvPicPr>
        <p:blipFill>
          <a:blip r:embed="rId3"/>
          <a:srcRect/>
          <a:stretch>
            <a:fillRect/>
          </a:stretch>
        </p:blipFill>
        <p:spPr>
          <a:xfrm>
            <a:off x="1385888" y="3297238"/>
            <a:ext cx="6372225" cy="1133475"/>
          </a:xfrm>
        </p:spPr>
      </p:pic>
      <p:sp>
        <p:nvSpPr>
          <p:cNvPr id="634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C2E7423-AC5D-40E3-B35B-FC517408709C}" type="slidenum">
              <a:rPr lang="en-US" altLang="en-US" sz="1400" smtClean="0"/>
              <a:pPr eaLnBrk="1" hangingPunct="1">
                <a:spcBef>
                  <a:spcPct val="0"/>
                </a:spcBef>
                <a:buFontTx/>
                <a:buNone/>
              </a:pPr>
              <a:t>62</a:t>
            </a:fld>
            <a:endParaRPr lang="en-US" altLang="en-US" sz="1400" smtClean="0"/>
          </a:p>
        </p:txBody>
      </p:sp>
    </p:spTree>
    <p:extLst>
      <p:ext uri="{BB962C8B-B14F-4D97-AF65-F5344CB8AC3E}">
        <p14:creationId xmlns:p14="http://schemas.microsoft.com/office/powerpoint/2010/main" val="3776741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altLang="en-US" smtClean="0"/>
              <a:t>Independent Sample t Test – </a:t>
            </a:r>
            <a:br>
              <a:rPr lang="en-US" altLang="en-US" smtClean="0"/>
            </a:br>
            <a:r>
              <a:rPr lang="en-US" altLang="en-US" smtClean="0"/>
              <a:t>t Values</a:t>
            </a:r>
          </a:p>
        </p:txBody>
      </p:sp>
      <p:pic>
        <p:nvPicPr>
          <p:cNvPr id="61443" name="Content Placeholder 4" descr="The is part of the independent samples t test output showing the values of the t tests." title="Independent Sample t Test -- t Values"/>
          <p:cNvPicPr>
            <a:picLocks noGrp="1" noChangeAspect="1"/>
          </p:cNvPicPr>
          <p:nvPr>
            <p:ph idx="1"/>
          </p:nvPr>
        </p:nvPicPr>
        <p:blipFill>
          <a:blip r:embed="rId3"/>
          <a:srcRect/>
          <a:stretch>
            <a:fillRect/>
          </a:stretch>
        </p:blipFill>
        <p:spPr>
          <a:xfrm>
            <a:off x="457200" y="3032125"/>
            <a:ext cx="8229600" cy="1662113"/>
          </a:xfrm>
        </p:spPr>
      </p:pic>
      <p:sp>
        <p:nvSpPr>
          <p:cNvPr id="645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674AA49-A285-47D4-B9F1-51C6B052BD88}" type="slidenum">
              <a:rPr lang="en-US" altLang="en-US" sz="1400" smtClean="0"/>
              <a:pPr eaLnBrk="1" hangingPunct="1">
                <a:spcBef>
                  <a:spcPct val="0"/>
                </a:spcBef>
                <a:buFontTx/>
                <a:buNone/>
              </a:pPr>
              <a:t>63</a:t>
            </a:fld>
            <a:endParaRPr lang="en-US" altLang="en-US" sz="1400" smtClean="0"/>
          </a:p>
        </p:txBody>
      </p:sp>
    </p:spTree>
    <p:extLst>
      <p:ext uri="{BB962C8B-B14F-4D97-AF65-F5344CB8AC3E}">
        <p14:creationId xmlns:p14="http://schemas.microsoft.com/office/powerpoint/2010/main" val="3108240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ltLang="en-US" sz="4000" smtClean="0"/>
              <a:t>Exercises for Independent Sample t Test</a:t>
            </a:r>
          </a:p>
        </p:txBody>
      </p:sp>
      <p:sp>
        <p:nvSpPr>
          <p:cNvPr id="65539" name="Rectangle 3"/>
          <p:cNvSpPr>
            <a:spLocks noGrp="1" noChangeArrowheads="1"/>
          </p:cNvSpPr>
          <p:nvPr>
            <p:ph type="body" idx="1"/>
          </p:nvPr>
        </p:nvSpPr>
        <p:spPr/>
        <p:txBody>
          <a:bodyPr/>
          <a:lstStyle/>
          <a:p>
            <a:r>
              <a:rPr lang="en-US" altLang="en-US" sz="2800" smtClean="0"/>
              <a:t>Use the independent sample t test to compare the mean age (AGE) of respondents who believe and do not believe in life after death (POSTLIFE).  Which group had the highest mean age?  Was the difference statistically significant at the .05 level of significance?</a:t>
            </a:r>
          </a:p>
          <a:p>
            <a:r>
              <a:rPr lang="en-US" altLang="en-US" sz="2800" smtClean="0"/>
              <a:t>Compare the mean family income (INCOME06) of men and women (SEX).  Who had the higher income?  Was it statistically significant at the .05 level of significance?</a:t>
            </a:r>
          </a:p>
        </p:txBody>
      </p:sp>
      <p:sp>
        <p:nvSpPr>
          <p:cNvPr id="6554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E259AB-0243-4735-9B26-8654666B65C5}" type="slidenum">
              <a:rPr lang="en-US" altLang="en-US" sz="1400" smtClean="0"/>
              <a:pPr eaLnBrk="1" hangingPunct="1">
                <a:spcBef>
                  <a:spcPct val="0"/>
                </a:spcBef>
                <a:buFontTx/>
                <a:buNone/>
              </a:pPr>
              <a:t>64</a:t>
            </a:fld>
            <a:endParaRPr lang="en-US" altLang="en-US" sz="1400" smtClean="0"/>
          </a:p>
        </p:txBody>
      </p:sp>
    </p:spTree>
    <p:extLst>
      <p:ext uri="{BB962C8B-B14F-4D97-AF65-F5344CB8AC3E}">
        <p14:creationId xmlns:p14="http://schemas.microsoft.com/office/powerpoint/2010/main" val="696783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z="4000" smtClean="0"/>
              <a:t>Paired Samples t Test</a:t>
            </a:r>
          </a:p>
        </p:txBody>
      </p:sp>
      <p:sp>
        <p:nvSpPr>
          <p:cNvPr id="66563" name="Rectangle 3"/>
          <p:cNvSpPr>
            <a:spLocks noGrp="1" noChangeArrowheads="1"/>
          </p:cNvSpPr>
          <p:nvPr>
            <p:ph type="body" idx="1"/>
          </p:nvPr>
        </p:nvSpPr>
        <p:spPr/>
        <p:txBody>
          <a:bodyPr/>
          <a:lstStyle/>
          <a:p>
            <a:r>
              <a:rPr lang="en-US" altLang="en-US" smtClean="0"/>
              <a:t>Paired samples are samples where the composition of one sample determines the composition of the other sample (e.g., sample of husbands and wives married to each other).</a:t>
            </a:r>
          </a:p>
          <a:p>
            <a:r>
              <a:rPr lang="en-US" altLang="en-US" smtClean="0"/>
              <a:t>Click on Analyze/Compare Means/Paired Samples T Test.</a:t>
            </a:r>
          </a:p>
          <a:p>
            <a:endParaRPr lang="en-US" altLang="en-US" smtClean="0"/>
          </a:p>
        </p:txBody>
      </p:sp>
      <p:sp>
        <p:nvSpPr>
          <p:cNvPr id="6656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9AADB4E-CD04-4A4D-BA9A-CC0E0070CEB0}" type="slidenum">
              <a:rPr lang="en-US" altLang="en-US" sz="1400" smtClean="0"/>
              <a:pPr eaLnBrk="1" hangingPunct="1">
                <a:spcBef>
                  <a:spcPct val="0"/>
                </a:spcBef>
                <a:buFontTx/>
                <a:buNone/>
              </a:pPr>
              <a:t>65</a:t>
            </a:fld>
            <a:endParaRPr lang="en-US" altLang="en-US" sz="1400" smtClean="0"/>
          </a:p>
        </p:txBody>
      </p:sp>
    </p:spTree>
    <p:extLst>
      <p:ext uri="{BB962C8B-B14F-4D97-AF65-F5344CB8AC3E}">
        <p14:creationId xmlns:p14="http://schemas.microsoft.com/office/powerpoint/2010/main" val="32781406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4000" smtClean="0"/>
              <a:t>Paired Samples t Test -- Continued</a:t>
            </a:r>
          </a:p>
        </p:txBody>
      </p:sp>
      <p:sp>
        <p:nvSpPr>
          <p:cNvPr id="67587" name="Rectangle 3"/>
          <p:cNvSpPr>
            <a:spLocks noGrp="1" noChangeArrowheads="1"/>
          </p:cNvSpPr>
          <p:nvPr>
            <p:ph type="body" idx="1"/>
          </p:nvPr>
        </p:nvSpPr>
        <p:spPr/>
        <p:txBody>
          <a:bodyPr/>
          <a:lstStyle/>
          <a:p>
            <a:pPr>
              <a:lnSpc>
                <a:spcPct val="90000"/>
              </a:lnSpc>
            </a:pPr>
            <a:r>
              <a:rPr lang="en-US" altLang="en-US" sz="2800" smtClean="0"/>
              <a:t>Select your paired variables by clicking on the first variable in the list on the left and then clicking on the arrow.  Then click on the second variable and click on the arrow again.  They should now be in the “Paired Variables” box on the right.  Let’s use MAEDUC and PAEDUC as our paired variables.</a:t>
            </a:r>
          </a:p>
          <a:p>
            <a:pPr>
              <a:lnSpc>
                <a:spcPct val="90000"/>
              </a:lnSpc>
            </a:pPr>
            <a:r>
              <a:rPr lang="en-US" altLang="en-US" sz="2800" smtClean="0"/>
              <a:t>Move these two paired variables to the “Paired Variables” box.</a:t>
            </a:r>
          </a:p>
          <a:p>
            <a:pPr>
              <a:lnSpc>
                <a:spcPct val="90000"/>
              </a:lnSpc>
            </a:pPr>
            <a:r>
              <a:rPr lang="en-US" altLang="en-US" sz="2800" smtClean="0"/>
              <a:t>Click on “OK.”</a:t>
            </a:r>
          </a:p>
        </p:txBody>
      </p:sp>
      <p:sp>
        <p:nvSpPr>
          <p:cNvPr id="675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DDB873-8235-42FB-BE8B-9FC09494C1E4}" type="slidenum">
              <a:rPr lang="en-US" altLang="en-US" sz="1400" smtClean="0"/>
              <a:pPr eaLnBrk="1" hangingPunct="1">
                <a:spcBef>
                  <a:spcPct val="0"/>
                </a:spcBef>
                <a:buFontTx/>
                <a:buNone/>
              </a:pPr>
              <a:t>66</a:t>
            </a:fld>
            <a:endParaRPr lang="en-US" altLang="en-US" sz="1400" smtClean="0"/>
          </a:p>
        </p:txBody>
      </p:sp>
    </p:spTree>
    <p:extLst>
      <p:ext uri="{BB962C8B-B14F-4D97-AF65-F5344CB8AC3E}">
        <p14:creationId xmlns:p14="http://schemas.microsoft.com/office/powerpoint/2010/main" val="10259221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smtClean="0"/>
              <a:t>Paired Samples </a:t>
            </a:r>
            <a:br>
              <a:rPr lang="en-US" altLang="en-US" smtClean="0"/>
            </a:br>
            <a:r>
              <a:rPr lang="en-US" altLang="en-US" smtClean="0"/>
              <a:t>t Test Box</a:t>
            </a:r>
          </a:p>
        </p:txBody>
      </p:sp>
      <p:pic>
        <p:nvPicPr>
          <p:cNvPr id="65539" name="Content Placeholder 4" descr="This is the paired samples t test box with maeduc and paeduc entered as the paired values." title="Paired Samples t Test Box"/>
          <p:cNvPicPr>
            <a:picLocks noGrp="1" noChangeAspect="1"/>
          </p:cNvPicPr>
          <p:nvPr>
            <p:ph idx="1"/>
          </p:nvPr>
        </p:nvPicPr>
        <p:blipFill>
          <a:blip r:embed="rId3"/>
          <a:srcRect/>
          <a:stretch>
            <a:fillRect/>
          </a:stretch>
        </p:blipFill>
        <p:spPr>
          <a:xfrm>
            <a:off x="1714500" y="2363788"/>
            <a:ext cx="5715000" cy="3000375"/>
          </a:xfrm>
        </p:spPr>
      </p:pic>
      <p:sp>
        <p:nvSpPr>
          <p:cNvPr id="6861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0118D4B-D738-4E3E-9568-91CD995FA4A9}" type="slidenum">
              <a:rPr lang="en-US" altLang="en-US" sz="1400" smtClean="0"/>
              <a:pPr eaLnBrk="1" hangingPunct="1">
                <a:spcBef>
                  <a:spcPct val="0"/>
                </a:spcBef>
                <a:buFontTx/>
                <a:buNone/>
              </a:pPr>
              <a:t>67</a:t>
            </a:fld>
            <a:endParaRPr lang="en-US" altLang="en-US" sz="1400" smtClean="0"/>
          </a:p>
        </p:txBody>
      </p:sp>
    </p:spTree>
    <p:extLst>
      <p:ext uri="{BB962C8B-B14F-4D97-AF65-F5344CB8AC3E}">
        <p14:creationId xmlns:p14="http://schemas.microsoft.com/office/powerpoint/2010/main" val="2200482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altLang="en-US" smtClean="0"/>
              <a:t>Paired Samples t Test – Group Statistics</a:t>
            </a:r>
          </a:p>
        </p:txBody>
      </p:sp>
      <p:pic>
        <p:nvPicPr>
          <p:cNvPr id="66563" name="Content Placeholder 4" descr="This is part of the paired samples t test output showing the number of cases, mean, standard deviation and standard error of the mean for each group and the paired ssample correlation." title="Paired Samples t Test -- Group Statistics"/>
          <p:cNvPicPr>
            <a:picLocks noGrp="1" noChangeAspect="1"/>
          </p:cNvPicPr>
          <p:nvPr>
            <p:ph idx="1"/>
          </p:nvPr>
        </p:nvPicPr>
        <p:blipFill>
          <a:blip r:embed="rId3"/>
          <a:srcRect/>
          <a:stretch>
            <a:fillRect/>
          </a:stretch>
        </p:blipFill>
        <p:spPr>
          <a:xfrm>
            <a:off x="1747838" y="2414588"/>
            <a:ext cx="5648325" cy="2895600"/>
          </a:xfrm>
        </p:spPr>
      </p:pic>
      <p:sp>
        <p:nvSpPr>
          <p:cNvPr id="6963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F37422-C77C-4EE0-AA3D-338527FA93FA}" type="slidenum">
              <a:rPr lang="en-US" altLang="en-US" sz="1400" smtClean="0"/>
              <a:pPr eaLnBrk="1" hangingPunct="1">
                <a:spcBef>
                  <a:spcPct val="0"/>
                </a:spcBef>
                <a:buFontTx/>
                <a:buNone/>
              </a:pPr>
              <a:t>68</a:t>
            </a:fld>
            <a:endParaRPr lang="en-US" altLang="en-US" sz="1400" smtClean="0"/>
          </a:p>
        </p:txBody>
      </p:sp>
    </p:spTree>
    <p:extLst>
      <p:ext uri="{BB962C8B-B14F-4D97-AF65-F5344CB8AC3E}">
        <p14:creationId xmlns:p14="http://schemas.microsoft.com/office/powerpoint/2010/main" val="4163974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smtClean="0"/>
              <a:t>Paired Samples t Test – </a:t>
            </a:r>
            <a:br>
              <a:rPr lang="en-US" altLang="en-US" smtClean="0"/>
            </a:br>
            <a:r>
              <a:rPr lang="en-US" altLang="en-US" smtClean="0"/>
              <a:t>t test value</a:t>
            </a:r>
          </a:p>
        </p:txBody>
      </p:sp>
      <p:pic>
        <p:nvPicPr>
          <p:cNvPr id="67587" name="Content Placeholder 4" descr="This is part of the output for the paired samples t test showing the t test value." title="Paired Samples t Test -- t test value"/>
          <p:cNvPicPr>
            <a:picLocks noGrp="1" noChangeAspect="1"/>
          </p:cNvPicPr>
          <p:nvPr>
            <p:ph idx="1"/>
          </p:nvPr>
        </p:nvPicPr>
        <p:blipFill>
          <a:blip r:embed="rId3"/>
          <a:srcRect/>
          <a:stretch>
            <a:fillRect/>
          </a:stretch>
        </p:blipFill>
        <p:spPr>
          <a:xfrm>
            <a:off x="457200" y="3078163"/>
            <a:ext cx="8229600" cy="1570037"/>
          </a:xfrm>
        </p:spPr>
      </p:pic>
      <p:sp>
        <p:nvSpPr>
          <p:cNvPr id="7066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0E35947-C76A-4798-AFDF-4DAB28630960}" type="slidenum">
              <a:rPr lang="en-US" altLang="en-US" sz="1400" smtClean="0"/>
              <a:pPr eaLnBrk="1" hangingPunct="1">
                <a:spcBef>
                  <a:spcPct val="0"/>
                </a:spcBef>
                <a:buFontTx/>
                <a:buNone/>
              </a:pPr>
              <a:t>69</a:t>
            </a:fld>
            <a:endParaRPr lang="en-US" altLang="en-US" sz="1400" smtClean="0"/>
          </a:p>
        </p:txBody>
      </p:sp>
    </p:spTree>
    <p:extLst>
      <p:ext uri="{BB962C8B-B14F-4D97-AF65-F5344CB8AC3E}">
        <p14:creationId xmlns:p14="http://schemas.microsoft.com/office/powerpoint/2010/main" val="256852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ltLang="en-US" sz="3600" smtClean="0"/>
              <a:t>Text – SPSS for Windows</a:t>
            </a:r>
            <a:br>
              <a:rPr lang="en-US" altLang="en-US" sz="3600" smtClean="0"/>
            </a:br>
            <a:r>
              <a:rPr lang="en-US" altLang="en-US" sz="3600" smtClean="0"/>
              <a:t>Version 19 A Basic Tutorial</a:t>
            </a:r>
            <a:r>
              <a:rPr lang="en-US" altLang="en-US" sz="4000" smtClean="0"/>
              <a:t/>
            </a:r>
            <a:br>
              <a:rPr lang="en-US" altLang="en-US" sz="4000" smtClean="0"/>
            </a:br>
            <a:endParaRPr lang="en-US" altLang="en-US" sz="4000" smtClean="0"/>
          </a:p>
        </p:txBody>
      </p:sp>
      <p:sp>
        <p:nvSpPr>
          <p:cNvPr id="7171" name="Rectangle 3"/>
          <p:cNvSpPr>
            <a:spLocks noGrp="1" noChangeArrowheads="1"/>
          </p:cNvSpPr>
          <p:nvPr>
            <p:ph type="body" idx="1"/>
          </p:nvPr>
        </p:nvSpPr>
        <p:spPr/>
        <p:txBody>
          <a:bodyPr>
            <a:normAutofit/>
          </a:bodyPr>
          <a:lstStyle/>
          <a:p>
            <a:pPr eaLnBrk="1" hangingPunct="1">
              <a:lnSpc>
                <a:spcPct val="80000"/>
              </a:lnSpc>
            </a:pPr>
            <a:r>
              <a:rPr lang="en-US" altLang="en-US" sz="2800" dirty="0" smtClean="0"/>
              <a:t>Authors: Linda Fiddler (Bakersfield), Laura Hecht (Bakersfield), Ed Nelson (Fresno), Elizabeth Nelson (Fresno), Jim Ross (Bakersfield).</a:t>
            </a:r>
          </a:p>
          <a:p>
            <a:pPr eaLnBrk="1" hangingPunct="1">
              <a:lnSpc>
                <a:spcPct val="80000"/>
              </a:lnSpc>
            </a:pPr>
            <a:r>
              <a:rPr lang="en-US" altLang="en-US" sz="2800" dirty="0" smtClean="0"/>
              <a:t>Available from McGraw-Hill Learning Solutions.  Call 800-338-3987 to order.  Request ISBN </a:t>
            </a:r>
            <a:br>
              <a:rPr lang="en-US" altLang="en-US" sz="2800" dirty="0" smtClean="0"/>
            </a:br>
            <a:r>
              <a:rPr lang="en-US" altLang="en-US" sz="2800" dirty="0" smtClean="0"/>
              <a:t>0-07-804018-3.</a:t>
            </a:r>
          </a:p>
          <a:p>
            <a:pPr eaLnBrk="1" hangingPunct="1">
              <a:lnSpc>
                <a:spcPct val="80000"/>
              </a:lnSpc>
            </a:pPr>
            <a:r>
              <a:rPr lang="en-US" altLang="en-US" sz="2800" dirty="0" smtClean="0"/>
              <a:t>Available on the web by going to the</a:t>
            </a:r>
            <a:r>
              <a:rPr lang="en-US" altLang="en-US" sz="2600" dirty="0" smtClean="0"/>
              <a:t> </a:t>
            </a:r>
            <a:r>
              <a:rPr lang="en-US" altLang="en-US" sz="2600" dirty="0" smtClean="0">
                <a:hlinkClick r:id="rId3"/>
              </a:rPr>
              <a:t>SSRIC website and clicking on "Teaching Resources" and then on "Online Textbooks" and then clicking on the SPSS book title</a:t>
            </a:r>
            <a:r>
              <a:rPr lang="en-US" altLang="en-US" dirty="0" smtClean="0">
                <a:hlinkClick r:id="rId3"/>
              </a:rPr>
              <a:t>.</a:t>
            </a:r>
            <a:r>
              <a:rPr lang="en-US" altLang="en-US" dirty="0" smtClean="0"/>
              <a:t> </a:t>
            </a:r>
            <a:r>
              <a:rPr lang="en-US" altLang="en-US" sz="2800" dirty="0" smtClean="0"/>
              <a:t>The data set for this tutorial can be downloaded at this site.</a:t>
            </a:r>
          </a:p>
          <a:p>
            <a:pPr eaLnBrk="1" hangingPunct="1">
              <a:lnSpc>
                <a:spcPct val="80000"/>
              </a:lnSpc>
            </a:pPr>
            <a:r>
              <a:rPr lang="en-US" altLang="en-US" sz="2800" dirty="0" smtClean="0"/>
              <a:t>Version 22 will be available soon online. </a:t>
            </a:r>
          </a:p>
          <a:p>
            <a:pPr eaLnBrk="1" hangingPunct="1">
              <a:lnSpc>
                <a:spcPct val="80000"/>
              </a:lnSpc>
            </a:pPr>
            <a:endParaRPr lang="en-US" altLang="en-US" sz="2800" dirty="0" smtClean="0"/>
          </a:p>
        </p:txBody>
      </p:sp>
      <p:sp>
        <p:nvSpPr>
          <p:cNvPr id="717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021A0FB-032F-48DB-94E5-213BEC332758}" type="slidenum">
              <a:rPr lang="en-US" altLang="en-US" sz="1400" smtClean="0"/>
              <a:pPr eaLnBrk="1" hangingPunct="1">
                <a:spcBef>
                  <a:spcPct val="0"/>
                </a:spcBef>
                <a:buFontTx/>
                <a:buNone/>
              </a:pPr>
              <a:t>7</a:t>
            </a:fld>
            <a:endParaRPr lang="en-US" altLang="en-US" sz="1400" smtClean="0"/>
          </a:p>
        </p:txBody>
      </p:sp>
    </p:spTree>
    <p:extLst>
      <p:ext uri="{BB962C8B-B14F-4D97-AF65-F5344CB8AC3E}">
        <p14:creationId xmlns:p14="http://schemas.microsoft.com/office/powerpoint/2010/main" val="2223417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4000" smtClean="0"/>
              <a:t>Exercises for Paired Sample t Test</a:t>
            </a:r>
          </a:p>
        </p:txBody>
      </p:sp>
      <p:sp>
        <p:nvSpPr>
          <p:cNvPr id="71683" name="Rectangle 3"/>
          <p:cNvSpPr>
            <a:spLocks noGrp="1" noChangeArrowheads="1"/>
          </p:cNvSpPr>
          <p:nvPr>
            <p:ph type="body" idx="1"/>
          </p:nvPr>
        </p:nvSpPr>
        <p:spPr/>
        <p:txBody>
          <a:bodyPr/>
          <a:lstStyle/>
          <a:p>
            <a:pPr>
              <a:lnSpc>
                <a:spcPct val="90000"/>
              </a:lnSpc>
            </a:pPr>
            <a:r>
              <a:rPr lang="en-US" altLang="en-US" sz="2800" smtClean="0"/>
              <a:t>Use the paired-sample t test to compare mother’s socioeconomic status (MASEI) and father’s socioeconomic status (PASEI).  Who has the highest mean socioeconomic status – mothers or fathers?  Was the difference statistically significant?</a:t>
            </a:r>
          </a:p>
          <a:p>
            <a:pPr>
              <a:lnSpc>
                <a:spcPct val="90000"/>
              </a:lnSpc>
            </a:pPr>
            <a:r>
              <a:rPr lang="en-US" altLang="en-US" sz="2800" smtClean="0"/>
              <a:t>Compare the mean years of school completed for respondents (EDUC) and their spouses (SPEDUC).  Who has the higher years of school completed?  Was the difference statistically significant?</a:t>
            </a:r>
          </a:p>
        </p:txBody>
      </p:sp>
      <p:sp>
        <p:nvSpPr>
          <p:cNvPr id="7168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CD3E56B-E9A5-49FE-8AB9-863521827AA4}" type="slidenum">
              <a:rPr lang="en-US" altLang="en-US" sz="1400" smtClean="0"/>
              <a:pPr eaLnBrk="1" hangingPunct="1">
                <a:spcBef>
                  <a:spcPct val="0"/>
                </a:spcBef>
                <a:buFontTx/>
                <a:buNone/>
              </a:pPr>
              <a:t>70</a:t>
            </a:fld>
            <a:endParaRPr lang="en-US" altLang="en-US" sz="1400" smtClean="0"/>
          </a:p>
        </p:txBody>
      </p:sp>
    </p:spTree>
    <p:extLst>
      <p:ext uri="{BB962C8B-B14F-4D97-AF65-F5344CB8AC3E}">
        <p14:creationId xmlns:p14="http://schemas.microsoft.com/office/powerpoint/2010/main" val="42675940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4000" smtClean="0"/>
              <a:t>One-Way Analysis of Variance</a:t>
            </a:r>
          </a:p>
        </p:txBody>
      </p:sp>
      <p:sp>
        <p:nvSpPr>
          <p:cNvPr id="72707" name="Rectangle 3"/>
          <p:cNvSpPr>
            <a:spLocks noGrp="1" noChangeArrowheads="1"/>
          </p:cNvSpPr>
          <p:nvPr>
            <p:ph type="body" idx="1"/>
          </p:nvPr>
        </p:nvSpPr>
        <p:spPr/>
        <p:txBody>
          <a:bodyPr/>
          <a:lstStyle/>
          <a:p>
            <a:pPr>
              <a:lnSpc>
                <a:spcPct val="90000"/>
              </a:lnSpc>
            </a:pPr>
            <a:r>
              <a:rPr lang="en-US" altLang="en-US" sz="2800" smtClean="0"/>
              <a:t>Now we want to compare means for more than two groups.</a:t>
            </a:r>
          </a:p>
          <a:p>
            <a:pPr>
              <a:lnSpc>
                <a:spcPct val="90000"/>
              </a:lnSpc>
            </a:pPr>
            <a:r>
              <a:rPr lang="en-US" altLang="en-US" sz="2800" smtClean="0"/>
              <a:t>Click on Analyze/Compare Means/Means.</a:t>
            </a:r>
          </a:p>
          <a:p>
            <a:pPr>
              <a:lnSpc>
                <a:spcPct val="90000"/>
              </a:lnSpc>
            </a:pPr>
            <a:r>
              <a:rPr lang="en-US" altLang="en-US" sz="2800" smtClean="0"/>
              <a:t>Select the variable that defines your groups by clicking on it and moving it to the “Independent List” box.  Do this for DEGREE.</a:t>
            </a:r>
          </a:p>
          <a:p>
            <a:pPr>
              <a:lnSpc>
                <a:spcPct val="90000"/>
              </a:lnSpc>
            </a:pPr>
            <a:r>
              <a:rPr lang="en-US" altLang="en-US" sz="2800" smtClean="0"/>
              <a:t>Select the variable that you want to use as your comparison variable and move it to the “Dependent List” box.  Let’s use AGEKDBRN as our comparison variable.</a:t>
            </a:r>
          </a:p>
        </p:txBody>
      </p:sp>
      <p:sp>
        <p:nvSpPr>
          <p:cNvPr id="7270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F123D8C-F0FE-4722-ADD0-F315E88E2869}" type="slidenum">
              <a:rPr lang="en-US" altLang="en-US" sz="1400" smtClean="0"/>
              <a:pPr eaLnBrk="1" hangingPunct="1">
                <a:spcBef>
                  <a:spcPct val="0"/>
                </a:spcBef>
                <a:buFontTx/>
                <a:buNone/>
              </a:pPr>
              <a:t>71</a:t>
            </a:fld>
            <a:endParaRPr lang="en-US" altLang="en-US" sz="1400" smtClean="0"/>
          </a:p>
        </p:txBody>
      </p:sp>
    </p:spTree>
    <p:extLst>
      <p:ext uri="{BB962C8B-B14F-4D97-AF65-F5344CB8AC3E}">
        <p14:creationId xmlns:p14="http://schemas.microsoft.com/office/powerpoint/2010/main" val="15836427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r>
              <a:rPr lang="en-US" altLang="en-US" smtClean="0"/>
              <a:t>One-Way Analysis of Variance – Means Box</a:t>
            </a:r>
          </a:p>
        </p:txBody>
      </p:sp>
      <p:pic>
        <p:nvPicPr>
          <p:cNvPr id="70659" name="Content Placeholder 4" descr="This is the one-way analysis of variance box showing agekdbrn as the dependent variable and degree as the independent variable." title="One-Way Analysis of Variance Box"/>
          <p:cNvPicPr>
            <a:picLocks noGrp="1" noChangeAspect="1"/>
          </p:cNvPicPr>
          <p:nvPr>
            <p:ph idx="1"/>
          </p:nvPr>
        </p:nvPicPr>
        <p:blipFill>
          <a:blip r:embed="rId3"/>
          <a:srcRect/>
          <a:stretch>
            <a:fillRect/>
          </a:stretch>
        </p:blipFill>
        <p:spPr>
          <a:xfrm>
            <a:off x="2209800" y="2424113"/>
            <a:ext cx="4724400" cy="2876550"/>
          </a:xfrm>
        </p:spPr>
      </p:pic>
      <p:sp>
        <p:nvSpPr>
          <p:cNvPr id="7373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FD6CC4E-95C6-41CC-BD80-61CA3E6A1479}" type="slidenum">
              <a:rPr lang="en-US" altLang="en-US" sz="1400" smtClean="0"/>
              <a:pPr eaLnBrk="1" hangingPunct="1">
                <a:spcBef>
                  <a:spcPct val="0"/>
                </a:spcBef>
                <a:buFontTx/>
                <a:buNone/>
              </a:pPr>
              <a:t>72</a:t>
            </a:fld>
            <a:endParaRPr lang="en-US" altLang="en-US" sz="1400" smtClean="0"/>
          </a:p>
        </p:txBody>
      </p:sp>
    </p:spTree>
    <p:extLst>
      <p:ext uri="{BB962C8B-B14F-4D97-AF65-F5344CB8AC3E}">
        <p14:creationId xmlns:p14="http://schemas.microsoft.com/office/powerpoint/2010/main" val="2175811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3600" smtClean="0"/>
              <a:t>One-Way Analysis of Variance (continued)</a:t>
            </a:r>
          </a:p>
        </p:txBody>
      </p:sp>
      <p:sp>
        <p:nvSpPr>
          <p:cNvPr id="74755" name="Rectangle 3"/>
          <p:cNvSpPr>
            <a:spLocks noGrp="1" noChangeArrowheads="1"/>
          </p:cNvSpPr>
          <p:nvPr>
            <p:ph type="body" idx="1"/>
          </p:nvPr>
        </p:nvSpPr>
        <p:spPr/>
        <p:txBody>
          <a:bodyPr/>
          <a:lstStyle/>
          <a:p>
            <a:r>
              <a:rPr lang="en-US" altLang="en-US" smtClean="0"/>
              <a:t>Click on “Options” to open the “Means: Options” box.</a:t>
            </a:r>
          </a:p>
          <a:p>
            <a:r>
              <a:rPr lang="en-US" altLang="en-US" smtClean="0"/>
              <a:t>Click in the “Anova table and eta” box to select it and indicate that you want to do a One-Way ANOVA.</a:t>
            </a:r>
          </a:p>
          <a:p>
            <a:r>
              <a:rPr lang="en-US" altLang="en-US" smtClean="0"/>
              <a:t>Click on “Continue” and on “OK.”</a:t>
            </a:r>
          </a:p>
        </p:txBody>
      </p:sp>
      <p:sp>
        <p:nvSpPr>
          <p:cNvPr id="7475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BEF15C0-6914-4E05-BB77-0F44D4815756}" type="slidenum">
              <a:rPr lang="en-US" altLang="en-US" sz="1400" smtClean="0"/>
              <a:pPr eaLnBrk="1" hangingPunct="1">
                <a:spcBef>
                  <a:spcPct val="0"/>
                </a:spcBef>
                <a:buFontTx/>
                <a:buNone/>
              </a:pPr>
              <a:t>73</a:t>
            </a:fld>
            <a:endParaRPr lang="en-US" altLang="en-US" sz="1400" smtClean="0"/>
          </a:p>
        </p:txBody>
      </p:sp>
    </p:spTree>
    <p:extLst>
      <p:ext uri="{BB962C8B-B14F-4D97-AF65-F5344CB8AC3E}">
        <p14:creationId xmlns:p14="http://schemas.microsoft.com/office/powerpoint/2010/main" val="23956790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r>
              <a:rPr lang="en-US" altLang="en-US" smtClean="0"/>
              <a:t>One-Way Analysis of Variance – Means: Options Box</a:t>
            </a:r>
          </a:p>
        </p:txBody>
      </p:sp>
      <p:pic>
        <p:nvPicPr>
          <p:cNvPr id="72707" name="Content Placeholder 4" descr="This shows the statistics that you can choose to display.  The default options are listed --  mean, number of cases, and standard deviation." title="One-Way Analysis of Variance -- Means: Options Box"/>
          <p:cNvPicPr>
            <a:picLocks noGrp="1" noChangeAspect="1"/>
          </p:cNvPicPr>
          <p:nvPr>
            <p:ph idx="1"/>
          </p:nvPr>
        </p:nvPicPr>
        <p:blipFill>
          <a:blip r:embed="rId3"/>
          <a:srcRect/>
          <a:stretch>
            <a:fillRect/>
          </a:stretch>
        </p:blipFill>
        <p:spPr>
          <a:xfrm>
            <a:off x="2771775" y="1719263"/>
            <a:ext cx="3600450" cy="4286250"/>
          </a:xfrm>
        </p:spPr>
      </p:pic>
      <p:sp>
        <p:nvSpPr>
          <p:cNvPr id="7578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A1EEA9-89F3-4579-BB99-73BD3A7A3B33}" type="slidenum">
              <a:rPr lang="en-US" altLang="en-US" sz="1400" smtClean="0"/>
              <a:pPr eaLnBrk="1" hangingPunct="1">
                <a:spcBef>
                  <a:spcPct val="0"/>
                </a:spcBef>
                <a:buFontTx/>
                <a:buNone/>
              </a:pPr>
              <a:t>74</a:t>
            </a:fld>
            <a:endParaRPr lang="en-US" altLang="en-US" sz="1400" smtClean="0"/>
          </a:p>
        </p:txBody>
      </p:sp>
    </p:spTree>
    <p:extLst>
      <p:ext uri="{BB962C8B-B14F-4D97-AF65-F5344CB8AC3E}">
        <p14:creationId xmlns:p14="http://schemas.microsoft.com/office/powerpoint/2010/main" val="2920890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r>
              <a:rPr lang="en-US" altLang="en-US" smtClean="0"/>
              <a:t>One-Way Analysis of Variance – Statistics Report</a:t>
            </a:r>
          </a:p>
        </p:txBody>
      </p:sp>
      <p:pic>
        <p:nvPicPr>
          <p:cNvPr id="73731" name="Content Placeholder 4" descr="This shows the mean, number of cases and standard deviations for each category of the independent variable which in this example is degree." title="One-Way Analysis of Variance -- Statistics Report"/>
          <p:cNvPicPr>
            <a:picLocks noGrp="1" noChangeAspect="1"/>
          </p:cNvPicPr>
          <p:nvPr>
            <p:ph idx="1"/>
          </p:nvPr>
        </p:nvPicPr>
        <p:blipFill>
          <a:blip r:embed="rId3"/>
          <a:srcRect/>
          <a:stretch>
            <a:fillRect/>
          </a:stretch>
        </p:blipFill>
        <p:spPr>
          <a:xfrm>
            <a:off x="2201863" y="2620963"/>
            <a:ext cx="4740275" cy="2484437"/>
          </a:xfrm>
        </p:spPr>
      </p:pic>
      <p:sp>
        <p:nvSpPr>
          <p:cNvPr id="768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26027A9-C278-4AC8-8F0E-DB4849DBFCB9}" type="slidenum">
              <a:rPr lang="en-US" altLang="en-US" sz="1400" smtClean="0"/>
              <a:pPr eaLnBrk="1" hangingPunct="1">
                <a:spcBef>
                  <a:spcPct val="0"/>
                </a:spcBef>
                <a:buFontTx/>
                <a:buNone/>
              </a:pPr>
              <a:t>75</a:t>
            </a:fld>
            <a:endParaRPr lang="en-US" altLang="en-US" sz="1400" smtClean="0"/>
          </a:p>
        </p:txBody>
      </p:sp>
    </p:spTree>
    <p:extLst>
      <p:ext uri="{BB962C8B-B14F-4D97-AF65-F5344CB8AC3E}">
        <p14:creationId xmlns:p14="http://schemas.microsoft.com/office/powerpoint/2010/main" val="19421902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r>
              <a:rPr lang="en-US" altLang="en-US" smtClean="0"/>
              <a:t>One-Way Analysis of Variance – ANOVA Table</a:t>
            </a:r>
          </a:p>
        </p:txBody>
      </p:sp>
      <p:pic>
        <p:nvPicPr>
          <p:cNvPr id="74755" name="Content Placeholder 4" descr="Thsi shows the ANOVA table with F and significance value." title="One-Way Analysis of Variance -- ANOVA Table"/>
          <p:cNvPicPr>
            <a:picLocks noGrp="1" noChangeAspect="1"/>
          </p:cNvPicPr>
          <p:nvPr>
            <p:ph idx="1"/>
          </p:nvPr>
        </p:nvPicPr>
        <p:blipFill>
          <a:blip r:embed="rId3"/>
          <a:srcRect/>
          <a:stretch>
            <a:fillRect/>
          </a:stretch>
        </p:blipFill>
        <p:spPr>
          <a:xfrm>
            <a:off x="833438" y="2630488"/>
            <a:ext cx="7477125" cy="2466975"/>
          </a:xfrm>
        </p:spPr>
      </p:pic>
      <p:sp>
        <p:nvSpPr>
          <p:cNvPr id="778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13DA500-106B-409C-97A0-DC1A89A675C5}" type="slidenum">
              <a:rPr lang="en-US" altLang="en-US" sz="1400" smtClean="0"/>
              <a:pPr eaLnBrk="1" hangingPunct="1">
                <a:spcBef>
                  <a:spcPct val="0"/>
                </a:spcBef>
                <a:buFontTx/>
                <a:buNone/>
              </a:pPr>
              <a:t>76</a:t>
            </a:fld>
            <a:endParaRPr lang="en-US" altLang="en-US" sz="1400" smtClean="0"/>
          </a:p>
        </p:txBody>
      </p:sp>
    </p:spTree>
    <p:extLst>
      <p:ext uri="{BB962C8B-B14F-4D97-AF65-F5344CB8AC3E}">
        <p14:creationId xmlns:p14="http://schemas.microsoft.com/office/powerpoint/2010/main" val="26791047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z="4000" smtClean="0"/>
              <a:t>Exercises for One-Way ANOVA</a:t>
            </a:r>
          </a:p>
        </p:txBody>
      </p:sp>
      <p:sp>
        <p:nvSpPr>
          <p:cNvPr id="78851" name="Rectangle 3"/>
          <p:cNvSpPr>
            <a:spLocks noGrp="1" noChangeArrowheads="1"/>
          </p:cNvSpPr>
          <p:nvPr>
            <p:ph type="body" idx="1"/>
          </p:nvPr>
        </p:nvSpPr>
        <p:spPr/>
        <p:txBody>
          <a:bodyPr/>
          <a:lstStyle/>
          <a:p>
            <a:pPr>
              <a:lnSpc>
                <a:spcPct val="90000"/>
              </a:lnSpc>
            </a:pPr>
            <a:r>
              <a:rPr lang="en-US" altLang="en-US" sz="2400" smtClean="0"/>
              <a:t>Compare the number of hours watching television (TVHOURS) for people of different levels of education (DEGREE).  Who watches more television – those with more education or those with less education? Was the F-value statistically significant?</a:t>
            </a:r>
          </a:p>
          <a:p>
            <a:pPr>
              <a:lnSpc>
                <a:spcPct val="90000"/>
              </a:lnSpc>
            </a:pPr>
            <a:endParaRPr lang="en-US" altLang="en-US" sz="2400" smtClean="0"/>
          </a:p>
        </p:txBody>
      </p:sp>
      <p:sp>
        <p:nvSpPr>
          <p:cNvPr id="7885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3D752CD-0A89-46FE-A1AB-B494511E8B6B}" type="slidenum">
              <a:rPr lang="en-US" altLang="en-US" sz="1400" smtClean="0"/>
              <a:pPr eaLnBrk="1" hangingPunct="1">
                <a:spcBef>
                  <a:spcPct val="0"/>
                </a:spcBef>
                <a:buFontTx/>
                <a:buNone/>
              </a:pPr>
              <a:t>77</a:t>
            </a:fld>
            <a:endParaRPr lang="en-US" altLang="en-US" sz="1400" smtClean="0"/>
          </a:p>
        </p:txBody>
      </p:sp>
    </p:spTree>
    <p:extLst>
      <p:ext uri="{BB962C8B-B14F-4D97-AF65-F5344CB8AC3E}">
        <p14:creationId xmlns:p14="http://schemas.microsoft.com/office/powerpoint/2010/main" val="4022173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ltLang="en-US" sz="4000" smtClean="0"/>
              <a:t>Correlation and Regression</a:t>
            </a:r>
            <a:br>
              <a:rPr lang="en-US" altLang="en-US" sz="4000" smtClean="0"/>
            </a:br>
            <a:r>
              <a:rPr lang="en-US" altLang="en-US" sz="4000" smtClean="0"/>
              <a:t>(see chs. 7 and 8 in text)</a:t>
            </a:r>
          </a:p>
        </p:txBody>
      </p:sp>
      <p:sp>
        <p:nvSpPr>
          <p:cNvPr id="58371" name="Rectangle 3"/>
          <p:cNvSpPr>
            <a:spLocks noGrp="1" noChangeArrowheads="1"/>
          </p:cNvSpPr>
          <p:nvPr>
            <p:ph type="body" idx="1"/>
          </p:nvPr>
        </p:nvSpPr>
        <p:spPr/>
        <p:txBody>
          <a:bodyPr/>
          <a:lstStyle/>
          <a:p>
            <a:pPr>
              <a:defRPr/>
            </a:pPr>
            <a:r>
              <a:rPr lang="en-US" dirty="0" smtClean="0"/>
              <a:t>Let’s use HRS1 (number of hours worked last week) as our dependent variable.</a:t>
            </a:r>
          </a:p>
          <a:p>
            <a:pPr>
              <a:defRPr/>
            </a:pPr>
            <a:r>
              <a:rPr lang="en-US" dirty="0" smtClean="0"/>
              <a:t>We’ll use AGE, EDUC (years of school completed), INCOME06 (family income) and SEI (socioeconomic index) as our independent variables.</a:t>
            </a:r>
          </a:p>
          <a:p>
            <a:pPr marL="0" indent="0">
              <a:buFontTx/>
              <a:buNone/>
              <a:defRPr/>
            </a:pPr>
            <a:endParaRPr lang="en-US" dirty="0" smtClean="0"/>
          </a:p>
          <a:p>
            <a:pPr>
              <a:defRPr/>
            </a:pPr>
            <a:endParaRPr lang="en-US" dirty="0" smtClean="0"/>
          </a:p>
        </p:txBody>
      </p:sp>
      <p:sp>
        <p:nvSpPr>
          <p:cNvPr id="7987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0D575D2-AE29-4100-A614-65DF28C4D358}" type="slidenum">
              <a:rPr lang="en-US" altLang="en-US" sz="1400" smtClean="0"/>
              <a:pPr eaLnBrk="1" hangingPunct="1">
                <a:spcBef>
                  <a:spcPct val="0"/>
                </a:spcBef>
                <a:buFontTx/>
                <a:buNone/>
              </a:pPr>
              <a:t>78</a:t>
            </a:fld>
            <a:endParaRPr lang="en-US" altLang="en-US" sz="1400" smtClean="0"/>
          </a:p>
        </p:txBody>
      </p:sp>
    </p:spTree>
    <p:extLst>
      <p:ext uri="{BB962C8B-B14F-4D97-AF65-F5344CB8AC3E}">
        <p14:creationId xmlns:p14="http://schemas.microsoft.com/office/powerpoint/2010/main" val="8467371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Bivariate Correlation Box</a:t>
            </a:r>
          </a:p>
        </p:txBody>
      </p:sp>
      <p:pic>
        <p:nvPicPr>
          <p:cNvPr id="78851" name="Content Placeholder 4" descr="This is the bivariate correlation box where you enter the varialbles for which you want to compute the Pearson Correlation Coefficient.  The followding variables are entered in the box -- age, educ, income06, sei." title="Bivariate Correlation Box"/>
          <p:cNvPicPr>
            <a:picLocks noGrp="1" noChangeAspect="1"/>
          </p:cNvPicPr>
          <p:nvPr>
            <p:ph idx="1"/>
          </p:nvPr>
        </p:nvPicPr>
        <p:blipFill>
          <a:blip r:embed="rId3"/>
          <a:srcRect/>
          <a:stretch>
            <a:fillRect/>
          </a:stretch>
        </p:blipFill>
        <p:spPr>
          <a:xfrm>
            <a:off x="2376488" y="1947863"/>
            <a:ext cx="4391025" cy="3829050"/>
          </a:xfrm>
        </p:spPr>
      </p:pic>
      <p:sp>
        <p:nvSpPr>
          <p:cNvPr id="8090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CD605F0-ADA0-4675-8B62-53055E2F0ED8}" type="slidenum">
              <a:rPr lang="en-US" altLang="en-US" sz="1400" smtClean="0"/>
              <a:pPr eaLnBrk="1" hangingPunct="1">
                <a:spcBef>
                  <a:spcPct val="0"/>
                </a:spcBef>
                <a:buFontTx/>
                <a:buNone/>
              </a:pPr>
              <a:t>79</a:t>
            </a:fld>
            <a:endParaRPr lang="en-US" altLang="en-US" sz="1400" smtClean="0"/>
          </a:p>
        </p:txBody>
      </p:sp>
    </p:spTree>
    <p:extLst>
      <p:ext uri="{BB962C8B-B14F-4D97-AF65-F5344CB8AC3E}">
        <p14:creationId xmlns:p14="http://schemas.microsoft.com/office/powerpoint/2010/main" val="34714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SPSS Files and Extensions</a:t>
            </a:r>
          </a:p>
        </p:txBody>
      </p:sp>
      <p:sp>
        <p:nvSpPr>
          <p:cNvPr id="8195" name="Rectangle 3"/>
          <p:cNvSpPr>
            <a:spLocks noGrp="1" noChangeArrowheads="1"/>
          </p:cNvSpPr>
          <p:nvPr>
            <p:ph type="body" idx="1"/>
          </p:nvPr>
        </p:nvSpPr>
        <p:spPr/>
        <p:txBody>
          <a:bodyPr/>
          <a:lstStyle/>
          <a:p>
            <a:pPr eaLnBrk="1" hangingPunct="1"/>
            <a:r>
              <a:rPr lang="en-US" altLang="en-US" smtClean="0"/>
              <a:t>Portable file -- .por</a:t>
            </a:r>
          </a:p>
          <a:p>
            <a:pPr eaLnBrk="1" hangingPunct="1"/>
            <a:r>
              <a:rPr lang="en-US" altLang="en-US" smtClean="0"/>
              <a:t>Data file -- .sav</a:t>
            </a:r>
          </a:p>
          <a:p>
            <a:pPr eaLnBrk="1" hangingPunct="1"/>
            <a:r>
              <a:rPr lang="en-US" altLang="en-US" smtClean="0"/>
              <a:t>Output file -- .spo</a:t>
            </a:r>
          </a:p>
          <a:p>
            <a:pPr eaLnBrk="1" hangingPunct="1"/>
            <a:r>
              <a:rPr lang="en-US" altLang="en-US" smtClean="0"/>
              <a:t>Syntax file -- .sps</a:t>
            </a:r>
          </a:p>
        </p:txBody>
      </p:sp>
      <p:sp>
        <p:nvSpPr>
          <p:cNvPr id="819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76EF760-6ED6-45D4-869F-AC41649E4349}" type="slidenum">
              <a:rPr lang="en-US" altLang="en-US" sz="1400" smtClean="0"/>
              <a:pPr eaLnBrk="1" hangingPunct="1">
                <a:spcBef>
                  <a:spcPct val="0"/>
                </a:spcBef>
                <a:buFontTx/>
                <a:buNone/>
              </a:pPr>
              <a:t>8</a:t>
            </a:fld>
            <a:endParaRPr lang="en-US" altLang="en-US" sz="1400" smtClean="0"/>
          </a:p>
        </p:txBody>
      </p:sp>
    </p:spTree>
    <p:extLst>
      <p:ext uri="{BB962C8B-B14F-4D97-AF65-F5344CB8AC3E}">
        <p14:creationId xmlns:p14="http://schemas.microsoft.com/office/powerpoint/2010/main" val="42331307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Correlation</a:t>
            </a:r>
          </a:p>
        </p:txBody>
      </p:sp>
      <p:sp>
        <p:nvSpPr>
          <p:cNvPr id="81923" name="Content Placeholder 2"/>
          <p:cNvSpPr>
            <a:spLocks noGrp="1"/>
          </p:cNvSpPr>
          <p:nvPr>
            <p:ph idx="1"/>
          </p:nvPr>
        </p:nvSpPr>
        <p:spPr/>
        <p:txBody>
          <a:bodyPr/>
          <a:lstStyle/>
          <a:p>
            <a:r>
              <a:rPr lang="en-US" altLang="en-US" smtClean="0"/>
              <a:t>Check for multicolinearity which means that two or more of the independent variables are highly intercorrelated.</a:t>
            </a:r>
          </a:p>
          <a:p>
            <a:r>
              <a:rPr lang="en-US" altLang="en-US" smtClean="0"/>
              <a:t>The correlation between EDUC and SEI is .529.  That’s pretty high but not so high as to be a serious problem.</a:t>
            </a:r>
          </a:p>
          <a:p>
            <a:r>
              <a:rPr lang="en-US" altLang="en-US" smtClean="0"/>
              <a:t>If it was higher, then we would probably want to drop one of these two variables.</a:t>
            </a:r>
          </a:p>
        </p:txBody>
      </p:sp>
      <p:sp>
        <p:nvSpPr>
          <p:cNvPr id="819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366C2D-4336-44FF-80ED-041E1BA12AEA}" type="slidenum">
              <a:rPr lang="en-US" altLang="en-US" sz="1400" smtClean="0"/>
              <a:pPr eaLnBrk="1" hangingPunct="1">
                <a:spcBef>
                  <a:spcPct val="0"/>
                </a:spcBef>
                <a:buFontTx/>
                <a:buNone/>
              </a:pPr>
              <a:t>80</a:t>
            </a:fld>
            <a:endParaRPr lang="en-US" altLang="en-US" sz="1400" smtClean="0"/>
          </a:p>
        </p:txBody>
      </p:sp>
    </p:spTree>
    <p:extLst>
      <p:ext uri="{BB962C8B-B14F-4D97-AF65-F5344CB8AC3E}">
        <p14:creationId xmlns:p14="http://schemas.microsoft.com/office/powerpoint/2010/main" val="8559807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Correlation Matrix</a:t>
            </a:r>
          </a:p>
        </p:txBody>
      </p:sp>
      <p:pic>
        <p:nvPicPr>
          <p:cNvPr id="80899" name="Content Placeholder 4" descr="The is the correlation matrix showing the Pearson Correlation Coefficients for each pair of variables." title="Correlation Matrix"/>
          <p:cNvPicPr>
            <a:picLocks noGrp="1" noChangeAspect="1"/>
          </p:cNvPicPr>
          <p:nvPr>
            <p:ph idx="1"/>
          </p:nvPr>
        </p:nvPicPr>
        <p:blipFill>
          <a:blip r:embed="rId3"/>
          <a:srcRect/>
          <a:stretch>
            <a:fillRect/>
          </a:stretch>
        </p:blipFill>
        <p:spPr>
          <a:xfrm>
            <a:off x="1381125" y="2071688"/>
            <a:ext cx="6381750" cy="3581400"/>
          </a:xfrm>
        </p:spPr>
      </p:pic>
      <p:sp>
        <p:nvSpPr>
          <p:cNvPr id="829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2E17B28-30C7-4160-AAE4-97EADBB5B9D2}" type="slidenum">
              <a:rPr lang="en-US" altLang="en-US" sz="1400" smtClean="0"/>
              <a:pPr eaLnBrk="1" hangingPunct="1">
                <a:spcBef>
                  <a:spcPct val="0"/>
                </a:spcBef>
                <a:buFontTx/>
                <a:buNone/>
              </a:pPr>
              <a:t>81</a:t>
            </a:fld>
            <a:endParaRPr lang="en-US" altLang="en-US" sz="1400" smtClean="0"/>
          </a:p>
        </p:txBody>
      </p:sp>
    </p:spTree>
    <p:extLst>
      <p:ext uri="{BB962C8B-B14F-4D97-AF65-F5344CB8AC3E}">
        <p14:creationId xmlns:p14="http://schemas.microsoft.com/office/powerpoint/2010/main" val="1654834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Regression</a:t>
            </a:r>
          </a:p>
        </p:txBody>
      </p:sp>
      <p:sp>
        <p:nvSpPr>
          <p:cNvPr id="3" name="Content Placeholder 2"/>
          <p:cNvSpPr>
            <a:spLocks noGrp="1"/>
          </p:cNvSpPr>
          <p:nvPr>
            <p:ph idx="1"/>
          </p:nvPr>
        </p:nvSpPr>
        <p:spPr/>
        <p:txBody>
          <a:bodyPr/>
          <a:lstStyle/>
          <a:p>
            <a:pPr>
              <a:defRPr/>
            </a:pPr>
            <a:r>
              <a:rPr lang="en-US" dirty="0" smtClean="0"/>
              <a:t>Now let’s run a multiple regression.</a:t>
            </a:r>
          </a:p>
          <a:p>
            <a:pPr>
              <a:defRPr/>
            </a:pPr>
            <a:r>
              <a:rPr lang="en-US" dirty="0" smtClean="0"/>
              <a:t>Click on Analyze/Regression/Linear.</a:t>
            </a:r>
          </a:p>
          <a:p>
            <a:pPr marL="0" indent="0">
              <a:buFontTx/>
              <a:buNone/>
              <a:defRPr/>
            </a:pPr>
            <a:endParaRPr lang="en-US" dirty="0"/>
          </a:p>
        </p:txBody>
      </p:sp>
      <p:sp>
        <p:nvSpPr>
          <p:cNvPr id="8397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696E67-2D00-4C4A-8D22-1EBFE51D1576}" type="slidenum">
              <a:rPr lang="en-US" altLang="en-US" sz="1400" smtClean="0"/>
              <a:pPr eaLnBrk="1" hangingPunct="1">
                <a:spcBef>
                  <a:spcPct val="0"/>
                </a:spcBef>
                <a:buFontTx/>
                <a:buNone/>
              </a:pPr>
              <a:t>82</a:t>
            </a:fld>
            <a:endParaRPr lang="en-US" altLang="en-US" sz="1400" smtClean="0"/>
          </a:p>
        </p:txBody>
      </p:sp>
    </p:spTree>
    <p:extLst>
      <p:ext uri="{BB962C8B-B14F-4D97-AF65-F5344CB8AC3E}">
        <p14:creationId xmlns:p14="http://schemas.microsoft.com/office/powerpoint/2010/main" val="3901719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Linear Regression Box</a:t>
            </a:r>
          </a:p>
        </p:txBody>
      </p:sp>
      <p:pic>
        <p:nvPicPr>
          <p:cNvPr id="82947" name="Content Placeholder 4" descr="This is the linear regression box with hrs1 entered as the dependent varialbe and age, educ, income06 and sei entered as the independent variables." title="Linear Regression Box"/>
          <p:cNvPicPr>
            <a:picLocks noGrp="1" noChangeAspect="1"/>
          </p:cNvPicPr>
          <p:nvPr>
            <p:ph idx="1"/>
          </p:nvPr>
        </p:nvPicPr>
        <p:blipFill>
          <a:blip r:embed="rId3"/>
          <a:srcRect/>
          <a:stretch>
            <a:fillRect/>
          </a:stretch>
        </p:blipFill>
        <p:spPr>
          <a:xfrm>
            <a:off x="2062163" y="1858963"/>
            <a:ext cx="5019675" cy="4010025"/>
          </a:xfrm>
        </p:spPr>
      </p:pic>
      <p:sp>
        <p:nvSpPr>
          <p:cNvPr id="8499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A8AE8BB-C96A-4F86-9E1E-894A5C0464FC}" type="slidenum">
              <a:rPr lang="en-US" altLang="en-US" sz="1400" smtClean="0"/>
              <a:pPr eaLnBrk="1" hangingPunct="1">
                <a:spcBef>
                  <a:spcPct val="0"/>
                </a:spcBef>
                <a:buFontTx/>
                <a:buNone/>
              </a:pPr>
              <a:t>83</a:t>
            </a:fld>
            <a:endParaRPr lang="en-US" altLang="en-US" sz="1400" smtClean="0"/>
          </a:p>
        </p:txBody>
      </p:sp>
    </p:spTree>
    <p:extLst>
      <p:ext uri="{BB962C8B-B14F-4D97-AF65-F5344CB8AC3E}">
        <p14:creationId xmlns:p14="http://schemas.microsoft.com/office/powerpoint/2010/main" val="1873340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Regression Coefficients</a:t>
            </a:r>
          </a:p>
        </p:txBody>
      </p:sp>
      <p:pic>
        <p:nvPicPr>
          <p:cNvPr id="83971" name="Content Placeholder 4" descr="This is part of the linear regression output showing the unstandardized (B) and standardized (Beta) coefficients and the t test values and signficance values for each coefficient." title="Regression Coefficients"/>
          <p:cNvPicPr>
            <a:picLocks noGrp="1" noChangeAspect="1"/>
          </p:cNvPicPr>
          <p:nvPr>
            <p:ph idx="1"/>
          </p:nvPr>
        </p:nvPicPr>
        <p:blipFill>
          <a:blip r:embed="rId3"/>
          <a:srcRect/>
          <a:stretch>
            <a:fillRect/>
          </a:stretch>
        </p:blipFill>
        <p:spPr>
          <a:xfrm>
            <a:off x="914400" y="2468563"/>
            <a:ext cx="7315200" cy="2789237"/>
          </a:xfrm>
        </p:spPr>
      </p:pic>
      <p:sp>
        <p:nvSpPr>
          <p:cNvPr id="8602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5AF82D0-A67C-407C-8082-62BCB9200FEC}" type="slidenum">
              <a:rPr lang="en-US" altLang="en-US" sz="1400" smtClean="0"/>
              <a:pPr eaLnBrk="1" hangingPunct="1">
                <a:spcBef>
                  <a:spcPct val="0"/>
                </a:spcBef>
                <a:buFontTx/>
                <a:buNone/>
              </a:pPr>
              <a:t>84</a:t>
            </a:fld>
            <a:endParaRPr lang="en-US" altLang="en-US" sz="1400" smtClean="0"/>
          </a:p>
        </p:txBody>
      </p:sp>
    </p:spTree>
    <p:extLst>
      <p:ext uri="{BB962C8B-B14F-4D97-AF65-F5344CB8AC3E}">
        <p14:creationId xmlns:p14="http://schemas.microsoft.com/office/powerpoint/2010/main" val="1024479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Regression ANOVA Table</a:t>
            </a:r>
          </a:p>
        </p:txBody>
      </p:sp>
      <p:sp>
        <p:nvSpPr>
          <p:cNvPr id="87043"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30A4077-2FBE-4DA7-A6B2-DD4542CEAB67}" type="slidenum">
              <a:rPr lang="en-US" altLang="en-US" sz="1400" smtClean="0"/>
              <a:pPr eaLnBrk="1" hangingPunct="1">
                <a:spcBef>
                  <a:spcPct val="0"/>
                </a:spcBef>
                <a:buFontTx/>
                <a:buNone/>
              </a:pPr>
              <a:t>85</a:t>
            </a:fld>
            <a:endParaRPr lang="en-US" altLang="en-US" sz="1400" smtClean="0"/>
          </a:p>
        </p:txBody>
      </p:sp>
      <p:pic>
        <p:nvPicPr>
          <p:cNvPr id="6" name="Content Placeholder 4" descr="This is the Analysis of Variance table for the regression we just ran." title="Regression and ANOVA Table"/>
          <p:cNvPicPr>
            <a:picLocks noGrp="1" noChangeAspect="1"/>
          </p:cNvPicPr>
          <p:nvPr>
            <p:ph idx="1"/>
          </p:nvPr>
        </p:nvPicPr>
        <p:blipFill>
          <a:blip r:embed="rId3"/>
          <a:srcRect/>
          <a:stretch>
            <a:fillRect/>
          </a:stretch>
        </p:blipFill>
        <p:spPr>
          <a:xfrm>
            <a:off x="1857375" y="2963863"/>
            <a:ext cx="5429250" cy="1800225"/>
          </a:xfrm>
        </p:spPr>
      </p:pic>
    </p:spTree>
    <p:extLst>
      <p:ext uri="{BB962C8B-B14F-4D97-AF65-F5344CB8AC3E}">
        <p14:creationId xmlns:p14="http://schemas.microsoft.com/office/powerpoint/2010/main" val="37621891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normAutofit fontScale="90000"/>
          </a:bodyPr>
          <a:lstStyle/>
          <a:p>
            <a:r>
              <a:rPr lang="en-US" altLang="en-US" smtClean="0"/>
              <a:t>Regression R and </a:t>
            </a:r>
            <a:br>
              <a:rPr lang="en-US" altLang="en-US" smtClean="0"/>
            </a:br>
            <a:r>
              <a:rPr lang="en-US" altLang="en-US" smtClean="0"/>
              <a:t>R Squared Values</a:t>
            </a:r>
          </a:p>
        </p:txBody>
      </p:sp>
      <p:pic>
        <p:nvPicPr>
          <p:cNvPr id="86019" name="Content Placeholder 4" descr="This is part of the regression output showing the R and R squared values." title="Regression R and R Squared Values"/>
          <p:cNvPicPr>
            <a:picLocks noGrp="1" noChangeAspect="1"/>
          </p:cNvPicPr>
          <p:nvPr>
            <p:ph idx="1"/>
          </p:nvPr>
        </p:nvPicPr>
        <p:blipFill>
          <a:blip r:embed="rId3"/>
          <a:srcRect/>
          <a:stretch>
            <a:fillRect/>
          </a:stretch>
        </p:blipFill>
        <p:spPr>
          <a:xfrm>
            <a:off x="1427163" y="2773363"/>
            <a:ext cx="6289675" cy="2179637"/>
          </a:xfrm>
        </p:spPr>
      </p:pic>
      <p:sp>
        <p:nvSpPr>
          <p:cNvPr id="8806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38070CA-0558-4000-A179-CE49597CADC0}" type="slidenum">
              <a:rPr lang="en-US" altLang="en-US" sz="1400" smtClean="0"/>
              <a:pPr eaLnBrk="1" hangingPunct="1">
                <a:spcBef>
                  <a:spcPct val="0"/>
                </a:spcBef>
                <a:buFontTx/>
                <a:buNone/>
              </a:pPr>
              <a:t>86</a:t>
            </a:fld>
            <a:endParaRPr lang="en-US" altLang="en-US" sz="1400" smtClean="0"/>
          </a:p>
        </p:txBody>
      </p:sp>
    </p:spTree>
    <p:extLst>
      <p:ext uri="{BB962C8B-B14F-4D97-AF65-F5344CB8AC3E}">
        <p14:creationId xmlns:p14="http://schemas.microsoft.com/office/powerpoint/2010/main" val="4000254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Regression -- Multicolinearity</a:t>
            </a:r>
          </a:p>
        </p:txBody>
      </p:sp>
      <p:sp>
        <p:nvSpPr>
          <p:cNvPr id="89091" name="Content Placeholder 2"/>
          <p:cNvSpPr>
            <a:spLocks noGrp="1"/>
          </p:cNvSpPr>
          <p:nvPr>
            <p:ph idx="1"/>
          </p:nvPr>
        </p:nvSpPr>
        <p:spPr/>
        <p:txBody>
          <a:bodyPr/>
          <a:lstStyle/>
          <a:p>
            <a:r>
              <a:rPr lang="en-US" altLang="en-US" smtClean="0"/>
              <a:t>If we’re still worried about multicolinearity, let’s run another regression equation leaving out SEI.</a:t>
            </a:r>
          </a:p>
          <a:p>
            <a:r>
              <a:rPr lang="en-US" altLang="en-US" smtClean="0"/>
              <a:t>Dropping SEI will allow us to see if the regression coefficients for age and education change without SEI in the equation.</a:t>
            </a:r>
          </a:p>
        </p:txBody>
      </p:sp>
      <p:sp>
        <p:nvSpPr>
          <p:cNvPr id="8909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0EF120-4342-45DF-85E4-6795517A5725}" type="slidenum">
              <a:rPr lang="en-US" altLang="en-US" sz="1400" smtClean="0"/>
              <a:pPr eaLnBrk="1" hangingPunct="1">
                <a:spcBef>
                  <a:spcPct val="0"/>
                </a:spcBef>
                <a:buFontTx/>
                <a:buNone/>
              </a:pPr>
              <a:t>87</a:t>
            </a:fld>
            <a:endParaRPr lang="en-US" altLang="en-US" sz="1400" smtClean="0"/>
          </a:p>
        </p:txBody>
      </p:sp>
    </p:spTree>
    <p:extLst>
      <p:ext uri="{BB962C8B-B14F-4D97-AF65-F5344CB8AC3E}">
        <p14:creationId xmlns:p14="http://schemas.microsoft.com/office/powerpoint/2010/main" val="17157207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fontScale="90000"/>
          </a:bodyPr>
          <a:lstStyle/>
          <a:p>
            <a:r>
              <a:rPr lang="en-US" altLang="en-US" sz="3600" smtClean="0"/>
              <a:t>Regression Coefficients – Checking </a:t>
            </a:r>
            <a:br>
              <a:rPr lang="en-US" altLang="en-US" sz="3600" smtClean="0"/>
            </a:br>
            <a:r>
              <a:rPr lang="en-US" altLang="en-US" sz="3600" smtClean="0"/>
              <a:t>on Multicolinearity</a:t>
            </a:r>
          </a:p>
        </p:txBody>
      </p:sp>
      <p:pic>
        <p:nvPicPr>
          <p:cNvPr id="88067" name="Content Placeholder 4" descr="SEI was dropped from the list of independent variables to check on multicolliearity.  The unstandardized coefficient for income does not change much but the coefficient for education does drop." title="Regression Coefficients-- Checking on Multicollinearity"/>
          <p:cNvPicPr>
            <a:picLocks noGrp="1" noChangeAspect="1"/>
          </p:cNvPicPr>
          <p:nvPr>
            <p:ph idx="1"/>
          </p:nvPr>
        </p:nvPicPr>
        <p:blipFill>
          <a:blip r:embed="rId3"/>
          <a:srcRect/>
          <a:stretch>
            <a:fillRect/>
          </a:stretch>
        </p:blipFill>
        <p:spPr>
          <a:xfrm>
            <a:off x="958850" y="2620963"/>
            <a:ext cx="7226300" cy="2484437"/>
          </a:xfrm>
        </p:spPr>
      </p:pic>
      <p:sp>
        <p:nvSpPr>
          <p:cNvPr id="901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FF2E5D-F4AD-4626-80A2-4C3CAC6379CC}" type="slidenum">
              <a:rPr lang="en-US" altLang="en-US" sz="1400" smtClean="0"/>
              <a:pPr eaLnBrk="1" hangingPunct="1">
                <a:spcBef>
                  <a:spcPct val="0"/>
                </a:spcBef>
                <a:buFontTx/>
                <a:buNone/>
              </a:pPr>
              <a:t>88</a:t>
            </a:fld>
            <a:endParaRPr lang="en-US" altLang="en-US" sz="1400" smtClean="0"/>
          </a:p>
        </p:txBody>
      </p:sp>
    </p:spTree>
    <p:extLst>
      <p:ext uri="{BB962C8B-B14F-4D97-AF65-F5344CB8AC3E}">
        <p14:creationId xmlns:p14="http://schemas.microsoft.com/office/powerpoint/2010/main" val="3240940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28600"/>
            <a:ext cx="8229600" cy="1143000"/>
          </a:xfrm>
        </p:spPr>
        <p:txBody>
          <a:bodyPr>
            <a:normAutofit fontScale="90000"/>
          </a:bodyPr>
          <a:lstStyle/>
          <a:p>
            <a:r>
              <a:rPr lang="en-US" altLang="en-US" sz="4000" smtClean="0"/>
              <a:t>ANOVA Table when SEI is Dropped from the Equation</a:t>
            </a:r>
          </a:p>
        </p:txBody>
      </p:sp>
      <p:pic>
        <p:nvPicPr>
          <p:cNvPr id="89091" name="Content Placeholder 4" descr="Ths shows the ANOVA table when SEI is dropped from the equation.  The F value is still significiant." title="ANOVA Table when SEI is Dropped from Equation"/>
          <p:cNvPicPr>
            <a:picLocks noGrp="1" noChangeAspect="1"/>
          </p:cNvPicPr>
          <p:nvPr>
            <p:ph idx="1"/>
          </p:nvPr>
        </p:nvPicPr>
        <p:blipFill>
          <a:blip r:embed="rId3"/>
          <a:srcRect/>
          <a:stretch>
            <a:fillRect/>
          </a:stretch>
        </p:blipFill>
        <p:spPr>
          <a:xfrm>
            <a:off x="1144588" y="2773363"/>
            <a:ext cx="6854825" cy="2179637"/>
          </a:xfrm>
        </p:spPr>
      </p:pic>
      <p:sp>
        <p:nvSpPr>
          <p:cNvPr id="911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AF8118-D3A7-445B-A0DA-EDB1F7E4C691}" type="slidenum">
              <a:rPr lang="en-US" altLang="en-US" sz="1400" smtClean="0"/>
              <a:pPr eaLnBrk="1" hangingPunct="1">
                <a:spcBef>
                  <a:spcPct val="0"/>
                </a:spcBef>
                <a:buFontTx/>
                <a:buNone/>
              </a:pPr>
              <a:t>89</a:t>
            </a:fld>
            <a:endParaRPr lang="en-US" altLang="en-US" sz="1400" smtClean="0"/>
          </a:p>
        </p:txBody>
      </p:sp>
    </p:spTree>
    <p:extLst>
      <p:ext uri="{BB962C8B-B14F-4D97-AF65-F5344CB8AC3E}">
        <p14:creationId xmlns:p14="http://schemas.microsoft.com/office/powerpoint/2010/main" val="218765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Opening SPSS</a:t>
            </a:r>
          </a:p>
        </p:txBody>
      </p:sp>
      <p:sp>
        <p:nvSpPr>
          <p:cNvPr id="9219" name="Rectangle 3"/>
          <p:cNvSpPr>
            <a:spLocks noGrp="1" noChangeArrowheads="1"/>
          </p:cNvSpPr>
          <p:nvPr>
            <p:ph type="body" idx="1"/>
          </p:nvPr>
        </p:nvSpPr>
        <p:spPr/>
        <p:txBody>
          <a:bodyPr/>
          <a:lstStyle/>
          <a:p>
            <a:pPr eaLnBrk="1" hangingPunct="1"/>
            <a:r>
              <a:rPr lang="en-US" altLang="en-US" smtClean="0"/>
              <a:t>Go to start and find SPSS for Windows.</a:t>
            </a:r>
          </a:p>
          <a:p>
            <a:pPr eaLnBrk="1" hangingPunct="1"/>
            <a:r>
              <a:rPr lang="en-US" altLang="en-US" smtClean="0"/>
              <a:t>Click on SPSS 19.0 or the version you have on your computer to open.</a:t>
            </a:r>
          </a:p>
          <a:p>
            <a:pPr eaLnBrk="1" hangingPunct="1"/>
            <a:r>
              <a:rPr lang="en-US" altLang="en-US" smtClean="0"/>
              <a:t>You’ll need to update your SPSS license every year (or your school technician will do it for you).</a:t>
            </a:r>
          </a:p>
        </p:txBody>
      </p:sp>
      <p:sp>
        <p:nvSpPr>
          <p:cNvPr id="922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901896-5441-4D27-AFCF-75A378741A71}" type="slidenum">
              <a:rPr lang="en-US" altLang="en-US" sz="1400" smtClean="0"/>
              <a:pPr eaLnBrk="1" hangingPunct="1">
                <a:spcBef>
                  <a:spcPct val="0"/>
                </a:spcBef>
                <a:buFontTx/>
                <a:buNone/>
              </a:pPr>
              <a:t>9</a:t>
            </a:fld>
            <a:endParaRPr lang="en-US" altLang="en-US" sz="1400" smtClean="0"/>
          </a:p>
        </p:txBody>
      </p:sp>
    </p:spTree>
    <p:extLst>
      <p:ext uri="{BB962C8B-B14F-4D97-AF65-F5344CB8AC3E}">
        <p14:creationId xmlns:p14="http://schemas.microsoft.com/office/powerpoint/2010/main" val="23001099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304800"/>
            <a:ext cx="8229600" cy="1143000"/>
          </a:xfrm>
        </p:spPr>
        <p:txBody>
          <a:bodyPr>
            <a:normAutofit fontScale="90000"/>
          </a:bodyPr>
          <a:lstStyle/>
          <a:p>
            <a:r>
              <a:rPr lang="en-US" altLang="en-US" smtClean="0"/>
              <a:t>R and R Squared when SEI is Dropped from the Equation</a:t>
            </a:r>
          </a:p>
        </p:txBody>
      </p:sp>
      <p:pic>
        <p:nvPicPr>
          <p:cNvPr id="90115" name="Content Placeholder 4" descr="R and R Squared dropped only slightly when SEI is dropped from the equation." title="R and R Squared when SEI is dropped from the equation"/>
          <p:cNvPicPr>
            <a:picLocks noGrp="1" noChangeAspect="1"/>
          </p:cNvPicPr>
          <p:nvPr>
            <p:ph idx="1"/>
          </p:nvPr>
        </p:nvPicPr>
        <p:blipFill>
          <a:blip r:embed="rId3"/>
          <a:srcRect/>
          <a:stretch>
            <a:fillRect/>
          </a:stretch>
        </p:blipFill>
        <p:spPr>
          <a:xfrm>
            <a:off x="1547813" y="2925763"/>
            <a:ext cx="6048375" cy="1874837"/>
          </a:xfrm>
        </p:spPr>
      </p:pic>
      <p:sp>
        <p:nvSpPr>
          <p:cNvPr id="921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AB8ECB1-DE2F-45EF-89D9-1048CB88D1DE}" type="slidenum">
              <a:rPr lang="en-US" altLang="en-US" sz="1400" smtClean="0"/>
              <a:pPr eaLnBrk="1" hangingPunct="1">
                <a:spcBef>
                  <a:spcPct val="0"/>
                </a:spcBef>
                <a:buFontTx/>
                <a:buNone/>
              </a:pPr>
              <a:t>90</a:t>
            </a:fld>
            <a:endParaRPr lang="en-US" altLang="en-US" sz="1400" smtClean="0"/>
          </a:p>
        </p:txBody>
      </p:sp>
    </p:spTree>
    <p:extLst>
      <p:ext uri="{BB962C8B-B14F-4D97-AF65-F5344CB8AC3E}">
        <p14:creationId xmlns:p14="http://schemas.microsoft.com/office/powerpoint/2010/main" val="3516171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en-US" altLang="en-US" sz="4000" smtClean="0"/>
              <a:t>Charts/Graphs</a:t>
            </a:r>
            <a:br>
              <a:rPr lang="en-US" altLang="en-US" sz="4000" smtClean="0"/>
            </a:br>
            <a:r>
              <a:rPr lang="en-US" altLang="en-US" sz="4000" smtClean="0"/>
              <a:t>(see ch. 9 in text)</a:t>
            </a:r>
          </a:p>
        </p:txBody>
      </p:sp>
      <p:sp>
        <p:nvSpPr>
          <p:cNvPr id="93187" name="Rectangle 3"/>
          <p:cNvSpPr>
            <a:spLocks noGrp="1" noChangeArrowheads="1"/>
          </p:cNvSpPr>
          <p:nvPr>
            <p:ph type="body" idx="1"/>
          </p:nvPr>
        </p:nvSpPr>
        <p:spPr/>
        <p:txBody>
          <a:bodyPr/>
          <a:lstStyle/>
          <a:p>
            <a:r>
              <a:rPr lang="en-US" altLang="en-US" smtClean="0"/>
              <a:t>Bar charts</a:t>
            </a:r>
          </a:p>
          <a:p>
            <a:r>
              <a:rPr lang="en-US" altLang="en-US" smtClean="0"/>
              <a:t>Boxplots</a:t>
            </a:r>
          </a:p>
          <a:p>
            <a:pPr>
              <a:buFontTx/>
              <a:buNone/>
            </a:pPr>
            <a:endParaRPr lang="en-US" altLang="en-US" smtClean="0"/>
          </a:p>
        </p:txBody>
      </p:sp>
      <p:sp>
        <p:nvSpPr>
          <p:cNvPr id="931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DF9747-62A7-498D-8818-DEE983471A9E}" type="slidenum">
              <a:rPr lang="en-US" altLang="en-US" sz="1400" smtClean="0"/>
              <a:pPr eaLnBrk="1" hangingPunct="1">
                <a:spcBef>
                  <a:spcPct val="0"/>
                </a:spcBef>
                <a:buFontTx/>
                <a:buNone/>
              </a:pPr>
              <a:t>91</a:t>
            </a:fld>
            <a:endParaRPr lang="en-US" altLang="en-US" sz="1400" smtClean="0"/>
          </a:p>
        </p:txBody>
      </p:sp>
    </p:spTree>
    <p:extLst>
      <p:ext uri="{BB962C8B-B14F-4D97-AF65-F5344CB8AC3E}">
        <p14:creationId xmlns:p14="http://schemas.microsoft.com/office/powerpoint/2010/main" val="27849298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4000" smtClean="0"/>
              <a:t>General Information About Graphs</a:t>
            </a:r>
          </a:p>
        </p:txBody>
      </p:sp>
      <p:sp>
        <p:nvSpPr>
          <p:cNvPr id="94211" name="Rectangle 3"/>
          <p:cNvSpPr>
            <a:spLocks noGrp="1" noChangeArrowheads="1"/>
          </p:cNvSpPr>
          <p:nvPr>
            <p:ph type="body" idx="1"/>
          </p:nvPr>
        </p:nvSpPr>
        <p:spPr/>
        <p:txBody>
          <a:bodyPr/>
          <a:lstStyle/>
          <a:p>
            <a:r>
              <a:rPr lang="en-US" altLang="en-US" smtClean="0"/>
              <a:t>There are several ways to produce charts in SPSS.</a:t>
            </a:r>
          </a:p>
          <a:p>
            <a:r>
              <a:rPr lang="en-US" altLang="en-US" smtClean="0"/>
              <a:t>We’ll be using chart builder.</a:t>
            </a:r>
          </a:p>
        </p:txBody>
      </p:sp>
      <p:sp>
        <p:nvSpPr>
          <p:cNvPr id="9421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3A61B9D-9CBA-4F0C-9647-C1D6533EAF78}" type="slidenum">
              <a:rPr lang="en-US" altLang="en-US" sz="1400" smtClean="0"/>
              <a:pPr eaLnBrk="1" hangingPunct="1">
                <a:spcBef>
                  <a:spcPct val="0"/>
                </a:spcBef>
                <a:buFontTx/>
                <a:buNone/>
              </a:pPr>
              <a:t>92</a:t>
            </a:fld>
            <a:endParaRPr lang="en-US" altLang="en-US" sz="1400" smtClean="0"/>
          </a:p>
        </p:txBody>
      </p:sp>
    </p:spTree>
    <p:extLst>
      <p:ext uri="{BB962C8B-B14F-4D97-AF65-F5344CB8AC3E}">
        <p14:creationId xmlns:p14="http://schemas.microsoft.com/office/powerpoint/2010/main" val="16598463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n-US" altLang="en-US" sz="4000" smtClean="0"/>
              <a:t>Bar Chart</a:t>
            </a:r>
            <a:endParaRPr lang="en-US" altLang="en-US" sz="4000" b="1" smtClean="0"/>
          </a:p>
        </p:txBody>
      </p:sp>
      <p:sp>
        <p:nvSpPr>
          <p:cNvPr id="95235" name="Rectangle 3"/>
          <p:cNvSpPr>
            <a:spLocks noGrp="1" noChangeArrowheads="1"/>
          </p:cNvSpPr>
          <p:nvPr>
            <p:ph type="body" idx="4294967295"/>
          </p:nvPr>
        </p:nvSpPr>
        <p:spPr/>
        <p:txBody>
          <a:bodyPr/>
          <a:lstStyle/>
          <a:p>
            <a:r>
              <a:rPr lang="en-US" altLang="en-US" sz="2800" smtClean="0">
                <a:cs typeface="Times New Roman" pitchFamily="18" charset="0"/>
              </a:rPr>
              <a:t>We’ll use the GSS10A data set.</a:t>
            </a:r>
          </a:p>
          <a:p>
            <a:r>
              <a:rPr lang="en-US" altLang="en-US" sz="2800" smtClean="0"/>
              <a:t>Click on Graphs and then on Chart Builder.</a:t>
            </a:r>
          </a:p>
          <a:p>
            <a:r>
              <a:rPr lang="en-US" altLang="en-US" sz="2800" smtClean="0"/>
              <a:t>Make sure that the Gallery tab is selected and then click on Bar.</a:t>
            </a:r>
          </a:p>
          <a:p>
            <a:r>
              <a:rPr lang="en-US" altLang="en-US" sz="2800" smtClean="0"/>
              <a:t>Click on the top left bar chart (i.e., simple bar chart) and drag it up to the top box.</a:t>
            </a:r>
          </a:p>
          <a:p>
            <a:r>
              <a:rPr lang="en-US" altLang="en-US" sz="2800" smtClean="0"/>
              <a:t>Click on DEGREE and drag it to the X axis so your screen looks like the next slide.</a:t>
            </a:r>
          </a:p>
        </p:txBody>
      </p:sp>
      <p:sp>
        <p:nvSpPr>
          <p:cNvPr id="9523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9B1D90-73A1-4F42-BBA5-D961CB69CA1B}" type="slidenum">
              <a:rPr lang="en-US" altLang="en-US" sz="1400" smtClean="0"/>
              <a:pPr eaLnBrk="1" hangingPunct="1">
                <a:spcBef>
                  <a:spcPct val="0"/>
                </a:spcBef>
                <a:buFontTx/>
                <a:buNone/>
              </a:pPr>
              <a:t>93</a:t>
            </a:fld>
            <a:endParaRPr lang="en-US" altLang="en-US" sz="1400" smtClean="0"/>
          </a:p>
        </p:txBody>
      </p:sp>
    </p:spTree>
    <p:extLst>
      <p:ext uri="{BB962C8B-B14F-4D97-AF65-F5344CB8AC3E}">
        <p14:creationId xmlns:p14="http://schemas.microsoft.com/office/powerpoint/2010/main" val="35563171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Chart Builder – Bar Chart</a:t>
            </a:r>
          </a:p>
        </p:txBody>
      </p:sp>
      <p:pic>
        <p:nvPicPr>
          <p:cNvPr id="94211" name="Content Placeholder 4" descr="This is the Chart Builder box when you select simple bar chart by dragging it to the box on the upper right and by selecting degree for the X variable on the bar chart." title="Chart Builder -- Bar Chart"/>
          <p:cNvPicPr>
            <a:picLocks noGrp="1" noChangeAspect="1"/>
          </p:cNvPicPr>
          <p:nvPr>
            <p:ph idx="1"/>
          </p:nvPr>
        </p:nvPicPr>
        <p:blipFill>
          <a:blip r:embed="rId3"/>
          <a:srcRect/>
          <a:stretch>
            <a:fillRect/>
          </a:stretch>
        </p:blipFill>
        <p:spPr>
          <a:xfrm>
            <a:off x="2470150" y="1600200"/>
            <a:ext cx="4203700" cy="4525963"/>
          </a:xfrm>
        </p:spPr>
      </p:pic>
      <p:sp>
        <p:nvSpPr>
          <p:cNvPr id="9626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40AC874-829C-4298-A8A4-3D1EFEE4B2E8}" type="slidenum">
              <a:rPr lang="en-US" altLang="en-US" sz="1400" smtClean="0"/>
              <a:pPr eaLnBrk="1" hangingPunct="1">
                <a:spcBef>
                  <a:spcPct val="0"/>
                </a:spcBef>
                <a:buFontTx/>
                <a:buNone/>
              </a:pPr>
              <a:t>94</a:t>
            </a:fld>
            <a:endParaRPr lang="en-US" altLang="en-US" sz="1400" smtClean="0"/>
          </a:p>
        </p:txBody>
      </p:sp>
    </p:spTree>
    <p:extLst>
      <p:ext uri="{BB962C8B-B14F-4D97-AF65-F5344CB8AC3E}">
        <p14:creationId xmlns:p14="http://schemas.microsoft.com/office/powerpoint/2010/main" val="585702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Bar Chart for Degree</a:t>
            </a:r>
          </a:p>
        </p:txBody>
      </p:sp>
      <p:pic>
        <p:nvPicPr>
          <p:cNvPr id="5" name="Content Placeholder 4" descr="This is the bar chart for degree." title="Bar Chart for Degree"/>
          <p:cNvPicPr>
            <a:picLocks noGrp="1" noChangeAspect="1"/>
          </p:cNvPicPr>
          <p:nvPr>
            <p:ph idx="1"/>
          </p:nvPr>
        </p:nvPicPr>
        <p:blipFill>
          <a:blip r:embed="rId3"/>
          <a:stretch>
            <a:fillRect/>
          </a:stretch>
        </p:blipFill>
        <p:spPr>
          <a:xfrm>
            <a:off x="1760538" y="1600200"/>
            <a:ext cx="5622925" cy="4525963"/>
          </a:xfrm>
        </p:spPr>
      </p:pic>
      <p:sp>
        <p:nvSpPr>
          <p:cNvPr id="9728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2D3785-A290-4605-AF9A-568DE1799FFB}" type="slidenum">
              <a:rPr lang="en-US" altLang="en-US" smtClean="0"/>
              <a:pPr eaLnBrk="1" hangingPunct="1"/>
              <a:t>95</a:t>
            </a:fld>
            <a:endParaRPr lang="en-US" altLang="en-US" smtClean="0"/>
          </a:p>
        </p:txBody>
      </p:sp>
    </p:spTree>
    <p:extLst>
      <p:ext uri="{BB962C8B-B14F-4D97-AF65-F5344CB8AC3E}">
        <p14:creationId xmlns:p14="http://schemas.microsoft.com/office/powerpoint/2010/main" val="3438029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fontScale="90000"/>
          </a:bodyPr>
          <a:lstStyle/>
          <a:p>
            <a:r>
              <a:rPr lang="en-US" altLang="en-US" dirty="0" smtClean="0"/>
              <a:t>Bar Chart Instructions for </a:t>
            </a:r>
            <a:br>
              <a:rPr lang="en-US" altLang="en-US" dirty="0" smtClean="0"/>
            </a:br>
            <a:r>
              <a:rPr lang="en-US" altLang="en-US" dirty="0" smtClean="0"/>
              <a:t>Displaying Percents</a:t>
            </a:r>
          </a:p>
        </p:txBody>
      </p:sp>
      <p:sp>
        <p:nvSpPr>
          <p:cNvPr id="98307" name="Content Placeholder 2"/>
          <p:cNvSpPr>
            <a:spLocks noGrp="1"/>
          </p:cNvSpPr>
          <p:nvPr>
            <p:ph idx="1"/>
          </p:nvPr>
        </p:nvSpPr>
        <p:spPr/>
        <p:txBody>
          <a:bodyPr/>
          <a:lstStyle/>
          <a:p>
            <a:r>
              <a:rPr lang="en-US" altLang="en-US" smtClean="0"/>
              <a:t>Now let’s change the bar chart so it displays percents.</a:t>
            </a:r>
          </a:p>
          <a:p>
            <a:r>
              <a:rPr lang="en-US" altLang="en-US" smtClean="0"/>
              <a:t>You’ll see the Elements Properties box on the right.  Click on Bar 1.</a:t>
            </a:r>
          </a:p>
          <a:p>
            <a:r>
              <a:rPr lang="en-US" altLang="en-US" smtClean="0"/>
              <a:t>Under statistics click on the drop-down arrow and select percentages.</a:t>
            </a:r>
          </a:p>
          <a:p>
            <a:r>
              <a:rPr lang="en-US" altLang="en-US" smtClean="0"/>
              <a:t>Now you screen should look like the next slide.</a:t>
            </a:r>
          </a:p>
        </p:txBody>
      </p:sp>
      <p:sp>
        <p:nvSpPr>
          <p:cNvPr id="983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7F1ADF6-EAFA-419A-84A2-276AA9A1A54C}" type="slidenum">
              <a:rPr lang="en-US" altLang="en-US" sz="1400" smtClean="0"/>
              <a:pPr eaLnBrk="1" hangingPunct="1">
                <a:spcBef>
                  <a:spcPct val="0"/>
                </a:spcBef>
                <a:buFontTx/>
                <a:buNone/>
              </a:pPr>
              <a:t>96</a:t>
            </a:fld>
            <a:endParaRPr lang="en-US" altLang="en-US" sz="1400" smtClean="0"/>
          </a:p>
        </p:txBody>
      </p:sp>
    </p:spTree>
    <p:extLst>
      <p:ext uri="{BB962C8B-B14F-4D97-AF65-F5344CB8AC3E}">
        <p14:creationId xmlns:p14="http://schemas.microsoft.com/office/powerpoint/2010/main" val="12378602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Bar Chart Properties Box</a:t>
            </a:r>
          </a:p>
        </p:txBody>
      </p:sp>
      <p:sp>
        <p:nvSpPr>
          <p:cNvPr id="9933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3DBAA9B-A3BA-46BA-B5B9-13D709D629F8}" type="slidenum">
              <a:rPr lang="en-US" altLang="en-US" sz="1400" smtClean="0"/>
              <a:pPr eaLnBrk="1" hangingPunct="1">
                <a:spcBef>
                  <a:spcPct val="0"/>
                </a:spcBef>
                <a:buFontTx/>
                <a:buNone/>
              </a:pPr>
              <a:t>97</a:t>
            </a:fld>
            <a:endParaRPr lang="en-US" altLang="en-US" sz="1400" smtClean="0"/>
          </a:p>
        </p:txBody>
      </p:sp>
      <p:pic>
        <p:nvPicPr>
          <p:cNvPr id="96260" name="Content Placeholder 6" descr="This is where you can select the statistics that are included in the bar chart.  We have clicked on the dropdown arrow for statistics and selected percentages." title="Bar Chart Properties Box"/>
          <p:cNvPicPr>
            <a:picLocks noGrp="1" noChangeAspect="1"/>
          </p:cNvPicPr>
          <p:nvPr>
            <p:ph idx="1"/>
          </p:nvPr>
        </p:nvPicPr>
        <p:blipFill>
          <a:blip r:embed="rId3"/>
          <a:srcRect/>
          <a:stretch>
            <a:fillRect/>
          </a:stretch>
        </p:blipFill>
        <p:spPr>
          <a:xfrm>
            <a:off x="3446463" y="1600200"/>
            <a:ext cx="2251075" cy="4525963"/>
          </a:xfrm>
        </p:spPr>
      </p:pic>
    </p:spTree>
    <p:extLst>
      <p:ext uri="{BB962C8B-B14F-4D97-AF65-F5344CB8AC3E}">
        <p14:creationId xmlns:p14="http://schemas.microsoft.com/office/powerpoint/2010/main" val="42399187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fontScale="90000"/>
          </a:bodyPr>
          <a:lstStyle/>
          <a:p>
            <a:r>
              <a:rPr lang="en-US" altLang="en-US" dirty="0" smtClean="0"/>
              <a:t>Bar Chart Instructions for </a:t>
            </a:r>
            <a:br>
              <a:rPr lang="en-US" altLang="en-US" dirty="0" smtClean="0"/>
            </a:br>
            <a:r>
              <a:rPr lang="en-US" altLang="en-US" dirty="0" smtClean="0"/>
              <a:t>Adding Title</a:t>
            </a:r>
          </a:p>
        </p:txBody>
      </p:sp>
      <p:sp>
        <p:nvSpPr>
          <p:cNvPr id="100355" name="Content Placeholder 2"/>
          <p:cNvSpPr>
            <a:spLocks noGrp="1"/>
          </p:cNvSpPr>
          <p:nvPr>
            <p:ph idx="1"/>
          </p:nvPr>
        </p:nvSpPr>
        <p:spPr/>
        <p:txBody>
          <a:bodyPr/>
          <a:lstStyle/>
          <a:p>
            <a:r>
              <a:rPr lang="en-US" altLang="en-US" smtClean="0"/>
              <a:t>Click on Apply.</a:t>
            </a:r>
          </a:p>
          <a:p>
            <a:r>
              <a:rPr lang="en-US" altLang="en-US" smtClean="0"/>
              <a:t>Now let’s give the chart a title.</a:t>
            </a:r>
          </a:p>
          <a:p>
            <a:r>
              <a:rPr lang="en-US" altLang="en-US" smtClean="0"/>
              <a:t>Click on the Titles/Footnotes tab and then check the Title 1 Box.</a:t>
            </a:r>
          </a:p>
          <a:p>
            <a:r>
              <a:rPr lang="en-US" altLang="en-US" smtClean="0"/>
              <a:t>Enter “Highest Degree Earned” in the Content box.</a:t>
            </a:r>
          </a:p>
          <a:p>
            <a:r>
              <a:rPr lang="en-US" altLang="en-US" smtClean="0"/>
              <a:t>Your screen should look like the next slide.</a:t>
            </a:r>
          </a:p>
          <a:p>
            <a:endParaRPr lang="en-US" altLang="en-US" smtClean="0"/>
          </a:p>
        </p:txBody>
      </p:sp>
      <p:sp>
        <p:nvSpPr>
          <p:cNvPr id="10035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7757C53-1F9F-438C-B4C2-58FD22EBFE2A}" type="slidenum">
              <a:rPr lang="en-US" altLang="en-US" sz="1400" smtClean="0"/>
              <a:pPr eaLnBrk="1" hangingPunct="1">
                <a:spcBef>
                  <a:spcPct val="0"/>
                </a:spcBef>
                <a:buFontTx/>
                <a:buNone/>
              </a:pPr>
              <a:t>98</a:t>
            </a:fld>
            <a:endParaRPr lang="en-US" altLang="en-US" sz="1400" smtClean="0"/>
          </a:p>
        </p:txBody>
      </p:sp>
    </p:spTree>
    <p:extLst>
      <p:ext uri="{BB962C8B-B14F-4D97-AF65-F5344CB8AC3E}">
        <p14:creationId xmlns:p14="http://schemas.microsoft.com/office/powerpoint/2010/main" val="10242873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fontScale="90000"/>
          </a:bodyPr>
          <a:lstStyle/>
          <a:p>
            <a:r>
              <a:rPr lang="en-US" altLang="en-US" smtClean="0"/>
              <a:t>Chart Builder – Adding Title </a:t>
            </a:r>
            <a:br>
              <a:rPr lang="en-US" altLang="en-US" smtClean="0"/>
            </a:br>
            <a:r>
              <a:rPr lang="en-US" altLang="en-US" smtClean="0"/>
              <a:t>and Percentages</a:t>
            </a:r>
          </a:p>
        </p:txBody>
      </p:sp>
      <p:pic>
        <p:nvPicPr>
          <p:cNvPr id="98307" name="Content Placeholder 4" descr="In this box we're building the bar chart for Degree." title=" Chart Builder-- Adding Title and Percentages"/>
          <p:cNvPicPr>
            <a:picLocks noGrp="1" noChangeAspect="1"/>
          </p:cNvPicPr>
          <p:nvPr>
            <p:ph idx="1"/>
          </p:nvPr>
        </p:nvPicPr>
        <p:blipFill>
          <a:blip r:embed="rId3"/>
          <a:srcRect/>
          <a:stretch>
            <a:fillRect/>
          </a:stretch>
        </p:blipFill>
        <p:spPr>
          <a:xfrm>
            <a:off x="1277938" y="1600200"/>
            <a:ext cx="6588125" cy="4525963"/>
          </a:xfrm>
        </p:spPr>
      </p:pic>
      <p:sp>
        <p:nvSpPr>
          <p:cNvPr id="10138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944EC61-BA11-46E5-847B-4FA751C55771}" type="slidenum">
              <a:rPr lang="en-US" altLang="en-US" sz="1400" smtClean="0"/>
              <a:pPr eaLnBrk="1" hangingPunct="1">
                <a:spcBef>
                  <a:spcPct val="0"/>
                </a:spcBef>
                <a:buFontTx/>
                <a:buNone/>
              </a:pPr>
              <a:t>99</a:t>
            </a:fld>
            <a:endParaRPr lang="en-US" altLang="en-US" sz="1400" smtClean="0"/>
          </a:p>
        </p:txBody>
      </p:sp>
    </p:spTree>
    <p:extLst>
      <p:ext uri="{BB962C8B-B14F-4D97-AF65-F5344CB8AC3E}">
        <p14:creationId xmlns:p14="http://schemas.microsoft.com/office/powerpoint/2010/main" val="163061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2867</Words>
  <Application>Microsoft Office PowerPoint</Application>
  <PresentationFormat>On-screen Show (4:3)</PresentationFormat>
  <Paragraphs>498</Paragraphs>
  <Slides>109</Slides>
  <Notes>108</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Intermediate Workshop SPSS</vt:lpstr>
      <vt:lpstr>Social Science Research and Instructional Council (SSRIC)</vt:lpstr>
      <vt:lpstr>Social Science Data Bases</vt:lpstr>
      <vt:lpstr>Agenda for the Intermediate SPSS Workshop</vt:lpstr>
      <vt:lpstr>Getting More Information about the Screen Captures</vt:lpstr>
      <vt:lpstr>Overview of SPSS</vt:lpstr>
      <vt:lpstr>Text – SPSS for Windows Version 19 A Basic Tutorial </vt:lpstr>
      <vt:lpstr>SPSS Files and Extensions</vt:lpstr>
      <vt:lpstr>Opening SPSS</vt:lpstr>
      <vt:lpstr>Opening a SPSS Data File</vt:lpstr>
      <vt:lpstr>Opening an Existing File  You Got Somewhere Else</vt:lpstr>
      <vt:lpstr>ICPSR </vt:lpstr>
      <vt:lpstr>Searching for Data from ICPSR</vt:lpstr>
      <vt:lpstr>Searching for Data – Find Data </vt:lpstr>
      <vt:lpstr>Searching Tips</vt:lpstr>
      <vt:lpstr>Sorting by Time Period</vt:lpstr>
      <vt:lpstr>Data Set We’re Using</vt:lpstr>
      <vt:lpstr>Study We’re Going to Use</vt:lpstr>
      <vt:lpstr>More Information about Study</vt:lpstr>
      <vt:lpstr>More Information about Variables</vt:lpstr>
      <vt:lpstr>Q28</vt:lpstr>
      <vt:lpstr>Downloading a File from ICPSR</vt:lpstr>
      <vt:lpstr>Sign in to ICPSR</vt:lpstr>
      <vt:lpstr>Creating a MyData Account</vt:lpstr>
      <vt:lpstr>Filling Out the New  Account Form</vt:lpstr>
      <vt:lpstr>Downloading Box</vt:lpstr>
      <vt:lpstr>Downloading Instructions</vt:lpstr>
      <vt:lpstr>Opening the .sav File</vt:lpstr>
      <vt:lpstr>Mini-codebook Utilities/Variables</vt:lpstr>
      <vt:lpstr>Frequency Distribution for Q28</vt:lpstr>
      <vt:lpstr>Bar chart for Q28</vt:lpstr>
      <vt:lpstr>Crosstabs – Bivariate (see chapter 5 in text)</vt:lpstr>
      <vt:lpstr>Cells Display Box</vt:lpstr>
      <vt:lpstr>Crosstabs Statistics Box</vt:lpstr>
      <vt:lpstr>Percentaged Crosstabs Table for Q28 by REG4</vt:lpstr>
      <vt:lpstr>Chi Square Table</vt:lpstr>
      <vt:lpstr>Lambda and Goodman and Kruskal Tau</vt:lpstr>
      <vt:lpstr>Crosstabs –Another Example </vt:lpstr>
      <vt:lpstr>Percentaged Crosstabs Table for Q28 by USR</vt:lpstr>
      <vt:lpstr>Exercises for Crosstabs -- Bivariate</vt:lpstr>
      <vt:lpstr>Crosstabs -- Multivariate</vt:lpstr>
      <vt:lpstr>Crosstabs – Multivariate Table for Q28 by Agebreak  by Q921 (sex)</vt:lpstr>
      <vt:lpstr>Crosstabs – Chi Square Table</vt:lpstr>
      <vt:lpstr>Crosstabs – Multivariate Table – Interchanging the Control and Independent Variables</vt:lpstr>
      <vt:lpstr>Crosstabs – Multivariate Table for Q28 by Q921 (sex) by Agebreak</vt:lpstr>
      <vt:lpstr>Crosstabs – Rest of the Table</vt:lpstr>
      <vt:lpstr>Crosstabs – Chi Square Table for Q28 by Q921 (sex) by Agebreak</vt:lpstr>
      <vt:lpstr>Ways to Compare Means (see ch. 6 in text)</vt:lpstr>
      <vt:lpstr>Comparing Means</vt:lpstr>
      <vt:lpstr>Comparing Means –  Means Table for Agekdbrn by Sex</vt:lpstr>
      <vt:lpstr>Means Output for Agekdbrn  by Sex</vt:lpstr>
      <vt:lpstr>Comparing Means – Other Statistics and Further Breakdowns</vt:lpstr>
      <vt:lpstr>Comparing Means –  Agekdbrn by Degree by Sex</vt:lpstr>
      <vt:lpstr>Comparing Means -- Statistics</vt:lpstr>
      <vt:lpstr>Comparing Means – Chi Square Table for Agekdbrn by Degree by Sex</vt:lpstr>
      <vt:lpstr>Comparing Means -- Agekdbrn by Sex by Degree</vt:lpstr>
      <vt:lpstr>Exercises for Comparing Means</vt:lpstr>
      <vt:lpstr>Independent Sample t Test</vt:lpstr>
      <vt:lpstr>Independent Sample Box for  Agekdbrn by Sex</vt:lpstr>
      <vt:lpstr>Defining the Groups</vt:lpstr>
      <vt:lpstr>Independent Sample t Test --Define Groups</vt:lpstr>
      <vt:lpstr>Independent Sample t Test – Group Statistics</vt:lpstr>
      <vt:lpstr>Independent Sample t Test –  t Values</vt:lpstr>
      <vt:lpstr>Exercises for Independent Sample t Test</vt:lpstr>
      <vt:lpstr>Paired Samples t Test</vt:lpstr>
      <vt:lpstr>Paired Samples t Test -- Continued</vt:lpstr>
      <vt:lpstr>Paired Samples  t Test Box</vt:lpstr>
      <vt:lpstr>Paired Samples t Test – Group Statistics</vt:lpstr>
      <vt:lpstr>Paired Samples t Test –  t test value</vt:lpstr>
      <vt:lpstr>Exercises for Paired Sample t Test</vt:lpstr>
      <vt:lpstr>One-Way Analysis of Variance</vt:lpstr>
      <vt:lpstr>One-Way Analysis of Variance – Means Box</vt:lpstr>
      <vt:lpstr>One-Way Analysis of Variance (continued)</vt:lpstr>
      <vt:lpstr>One-Way Analysis of Variance – Means: Options Box</vt:lpstr>
      <vt:lpstr>One-Way Analysis of Variance – Statistics Report</vt:lpstr>
      <vt:lpstr>One-Way Analysis of Variance – ANOVA Table</vt:lpstr>
      <vt:lpstr>Exercises for One-Way ANOVA</vt:lpstr>
      <vt:lpstr>Correlation and Regression (see chs. 7 and 8 in text)</vt:lpstr>
      <vt:lpstr>Bivariate Correlation Box</vt:lpstr>
      <vt:lpstr>Correlation</vt:lpstr>
      <vt:lpstr>Correlation Matrix</vt:lpstr>
      <vt:lpstr>Regression</vt:lpstr>
      <vt:lpstr>Linear Regression Box</vt:lpstr>
      <vt:lpstr>Regression Coefficients</vt:lpstr>
      <vt:lpstr>Regression ANOVA Table</vt:lpstr>
      <vt:lpstr>Regression R and  R Squared Values</vt:lpstr>
      <vt:lpstr>Regression -- Multicolinearity</vt:lpstr>
      <vt:lpstr>Regression Coefficients – Checking  on Multicolinearity</vt:lpstr>
      <vt:lpstr>ANOVA Table when SEI is Dropped from the Equation</vt:lpstr>
      <vt:lpstr>R and R Squared when SEI is Dropped from the Equation</vt:lpstr>
      <vt:lpstr>Charts/Graphs (see ch. 9 in text)</vt:lpstr>
      <vt:lpstr>General Information About Graphs</vt:lpstr>
      <vt:lpstr>Bar Chart</vt:lpstr>
      <vt:lpstr>Chart Builder – Bar Chart</vt:lpstr>
      <vt:lpstr>Bar Chart for Degree</vt:lpstr>
      <vt:lpstr>Bar Chart Instructions for  Displaying Percents</vt:lpstr>
      <vt:lpstr>Bar Chart Properties Box</vt:lpstr>
      <vt:lpstr>Bar Chart Instructions for  Adding Title</vt:lpstr>
      <vt:lpstr>Chart Builder – Adding Title  and Percentages</vt:lpstr>
      <vt:lpstr>Bar Chart For Degree with Title and Percentages</vt:lpstr>
      <vt:lpstr>Boxplots</vt:lpstr>
      <vt:lpstr>Boxplots Chart Builder</vt:lpstr>
      <vt:lpstr>Boxplots for hrs1</vt:lpstr>
      <vt:lpstr>Interpreting the Boxplot</vt:lpstr>
      <vt:lpstr>Getting Separate Boxplots for Males and Females</vt:lpstr>
      <vt:lpstr>Getting Boxplots for Males  and Females</vt:lpstr>
      <vt:lpstr>Boxplots for Males and Females</vt:lpstr>
      <vt:lpstr>Where do you go from here?</vt:lpstr>
      <vt:lpstr>How to contact me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ednelson</dc:creator>
  <cp:lastModifiedBy>ednelson</cp:lastModifiedBy>
  <cp:revision>18</cp:revision>
  <dcterms:created xsi:type="dcterms:W3CDTF">2014-04-14T22:34:57Z</dcterms:created>
  <dcterms:modified xsi:type="dcterms:W3CDTF">2014-04-21T18:04:07Z</dcterms:modified>
</cp:coreProperties>
</file>