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7" r:id="rId2"/>
    <p:sldId id="324" r:id="rId3"/>
    <p:sldId id="258" r:id="rId4"/>
    <p:sldId id="259" r:id="rId5"/>
    <p:sldId id="325" r:id="rId6"/>
    <p:sldId id="260" r:id="rId7"/>
    <p:sldId id="321" r:id="rId8"/>
    <p:sldId id="323" r:id="rId9"/>
    <p:sldId id="264"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7" r:id="rId38"/>
    <p:sldId id="298" r:id="rId39"/>
    <p:sldId id="326" r:id="rId40"/>
    <p:sldId id="300" r:id="rId41"/>
    <p:sldId id="301" r:id="rId42"/>
    <p:sldId id="302" r:id="rId43"/>
    <p:sldId id="303" r:id="rId44"/>
    <p:sldId id="304" r:id="rId45"/>
    <p:sldId id="305" r:id="rId46"/>
    <p:sldId id="306" r:id="rId47"/>
    <p:sldId id="307" r:id="rId48"/>
    <p:sldId id="308" r:id="rId49"/>
    <p:sldId id="309" r:id="rId50"/>
    <p:sldId id="311" r:id="rId51"/>
    <p:sldId id="313" r:id="rId52"/>
    <p:sldId id="314" r:id="rId53"/>
    <p:sldId id="315" r:id="rId54"/>
    <p:sldId id="316"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34D322-F7F5-406B-BAE2-02A224CB8120}" type="datetimeFigureOut">
              <a:rPr lang="en-US" smtClean="0"/>
              <a:t>1/17/2016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C59160-42E1-462A-902D-A053671ECAC7}" type="slidenum">
              <a:rPr lang="en-US" smtClean="0"/>
              <a:t>‹#›</a:t>
            </a:fld>
            <a:endParaRPr lang="en-US" dirty="0"/>
          </a:p>
        </p:txBody>
      </p:sp>
    </p:spTree>
    <p:extLst>
      <p:ext uri="{BB962C8B-B14F-4D97-AF65-F5344CB8AC3E}">
        <p14:creationId xmlns:p14="http://schemas.microsoft.com/office/powerpoint/2010/main" val="1905326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4</a:t>
            </a:fld>
            <a:endParaRPr lang="en-US" dirty="0"/>
          </a:p>
        </p:txBody>
      </p:sp>
    </p:spTree>
    <p:extLst>
      <p:ext uri="{BB962C8B-B14F-4D97-AF65-F5344CB8AC3E}">
        <p14:creationId xmlns:p14="http://schemas.microsoft.com/office/powerpoint/2010/main" val="354052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70CFBE-0A30-4980-8F5B-E7029A8372F6}" type="datetime1">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256894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5BC40-629B-4D81-8BAE-14A3E7CE153D}" type="datetime1">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305801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01251-A3A7-43D8-A798-8C342A579B21}" type="datetime1">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10016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18CAC-5CA5-449B-B7DC-84CED47CA3DD}" type="datetime1">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115670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86596-B3ED-422B-863D-1A91C36C9D2A}" type="datetime1">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423502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3C4526-2ED9-4E6D-8070-286EDE1BE518}" type="datetime1">
              <a:rPr lang="en-US" smtClean="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334956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861AF-8FEF-4A33-B2F5-BFC47C76B845}" type="datetime1">
              <a:rPr lang="en-US" smtClean="0"/>
              <a:t>1/17/2016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223689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45183F-27AC-4FB5-B6A7-D5E90A8C1F7E}" type="datetime1">
              <a:rPr lang="en-US" smtClean="0"/>
              <a:t>1/17/2016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179353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B82E1-5D02-4FDB-A397-BB745C184AC0}" type="datetime1">
              <a:rPr lang="en-US" smtClean="0"/>
              <a:t>1/17/2016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140668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3FE37-DE6E-4732-99BA-B54A0A553549}" type="datetime1">
              <a:rPr lang="en-US" smtClean="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371349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F29DC-606B-48F7-B847-15196E2BD004}" type="datetime1">
              <a:rPr lang="en-US" smtClean="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136734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3229A-6593-4EE5-B003-DBE2E9C761EC}" type="datetime1">
              <a:rPr lang="en-US" smtClean="0"/>
              <a:t>1/17/2016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E7DD9-B798-4010-908C-748089CB6D72}" type="slidenum">
              <a:rPr lang="en-US" smtClean="0"/>
              <a:t>‹#›</a:t>
            </a:fld>
            <a:endParaRPr lang="en-US" dirty="0"/>
          </a:p>
        </p:txBody>
      </p:sp>
    </p:spTree>
    <p:extLst>
      <p:ext uri="{BB962C8B-B14F-4D97-AF65-F5344CB8AC3E}">
        <p14:creationId xmlns:p14="http://schemas.microsoft.com/office/powerpoint/2010/main" val="114582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data-services@ropercenter.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ropercenter.uconn.edu/"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ssric.or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sric.or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Roper Center for Public Opinion Research</a:t>
            </a:r>
            <a:endParaRPr lang="en-US" dirty="0"/>
          </a:p>
        </p:txBody>
      </p:sp>
      <p:sp>
        <p:nvSpPr>
          <p:cNvPr id="3" name="Subtitle 2"/>
          <p:cNvSpPr>
            <a:spLocks noGrp="1"/>
          </p:cNvSpPr>
          <p:nvPr>
            <p:ph type="subTitle" idx="1"/>
          </p:nvPr>
        </p:nvSpPr>
        <p:spPr/>
        <p:txBody>
          <a:bodyPr/>
          <a:lstStyle/>
          <a:p>
            <a:r>
              <a:rPr lang="en-US" dirty="0" smtClean="0"/>
              <a:t>Social Science Research and Instructional Council</a:t>
            </a:r>
          </a:p>
          <a:p>
            <a:r>
              <a:rPr lang="en-US" dirty="0" smtClean="0"/>
              <a:t>January, 2016</a:t>
            </a:r>
          </a:p>
          <a:p>
            <a:endParaRPr lang="en-US" dirty="0" smtClean="0"/>
          </a:p>
          <a:p>
            <a:endParaRPr lang="en-US" dirty="0" smtClean="0"/>
          </a:p>
          <a:p>
            <a:endParaRPr lang="en-US" dirty="0"/>
          </a:p>
        </p:txBody>
      </p:sp>
    </p:spTree>
    <p:extLst>
      <p:ext uri="{BB962C8B-B14F-4D97-AF65-F5344CB8AC3E}">
        <p14:creationId xmlns:p14="http://schemas.microsoft.com/office/powerpoint/2010/main" val="3177800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iPOLL</a:t>
            </a:r>
            <a:endParaRPr lang="en-US" dirty="0"/>
          </a:p>
        </p:txBody>
      </p:sp>
      <p:sp>
        <p:nvSpPr>
          <p:cNvPr id="3" name="Content Placeholder 2"/>
          <p:cNvSpPr>
            <a:spLocks noGrp="1"/>
          </p:cNvSpPr>
          <p:nvPr>
            <p:ph idx="1"/>
          </p:nvPr>
        </p:nvSpPr>
        <p:spPr/>
        <p:txBody>
          <a:bodyPr>
            <a:normAutofit lnSpcReduction="10000"/>
          </a:bodyPr>
          <a:lstStyle/>
          <a:p>
            <a:r>
              <a:rPr lang="en-US" dirty="0" smtClean="0"/>
              <a:t>The first thing you will see is the iPOLL search page which is on the next slide.</a:t>
            </a:r>
          </a:p>
          <a:p>
            <a:r>
              <a:rPr lang="en-US" dirty="0" smtClean="0"/>
              <a:t>iPOLL is a searchable database of over 650,000 survey questions.</a:t>
            </a:r>
          </a:p>
          <a:p>
            <a:r>
              <a:rPr lang="en-US" dirty="0" smtClean="0"/>
              <a:t>iPOLL allows you to search by keywords you think would be used in the questions.</a:t>
            </a:r>
          </a:p>
          <a:p>
            <a:r>
              <a:rPr lang="en-US" dirty="0" smtClean="0"/>
              <a:t>It’s important to keep in mind that Roper does not have the data set for every one of these questions.</a:t>
            </a:r>
          </a:p>
        </p:txBody>
      </p:sp>
      <p:sp>
        <p:nvSpPr>
          <p:cNvPr id="4" name="Slide Number Placeholder 3"/>
          <p:cNvSpPr>
            <a:spLocks noGrp="1"/>
          </p:cNvSpPr>
          <p:nvPr>
            <p:ph type="sldNum" sz="quarter" idx="12"/>
          </p:nvPr>
        </p:nvSpPr>
        <p:spPr/>
        <p:txBody>
          <a:bodyPr/>
          <a:lstStyle/>
          <a:p>
            <a:fld id="{ACB29A0A-F2E5-418C-99CA-2DAE16A8AF57}" type="slidenum">
              <a:rPr lang="en-US" smtClean="0"/>
              <a:t>10</a:t>
            </a:fld>
            <a:endParaRPr lang="en-US" dirty="0"/>
          </a:p>
        </p:txBody>
      </p:sp>
    </p:spTree>
    <p:extLst>
      <p:ext uri="{BB962C8B-B14F-4D97-AF65-F5344CB8AC3E}">
        <p14:creationId xmlns:p14="http://schemas.microsoft.com/office/powerpoint/2010/main" val="3665583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iPOLL Search Page</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11</a:t>
            </a:fld>
            <a:endParaRPr lang="en-US" dirty="0"/>
          </a:p>
        </p:txBody>
      </p:sp>
      <p:pic>
        <p:nvPicPr>
          <p:cNvPr id="6" name="Content Placeholder 5" descr="This is the iPOLL search page where you can search for questions that contain certain keywords." title="iPOLL Search P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2525" y="2029619"/>
            <a:ext cx="6838950" cy="3667125"/>
          </a:xfrm>
        </p:spPr>
      </p:pic>
    </p:spTree>
    <p:extLst>
      <p:ext uri="{BB962C8B-B14F-4D97-AF65-F5344CB8AC3E}">
        <p14:creationId xmlns:p14="http://schemas.microsoft.com/office/powerpoint/2010/main" val="2094465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an iPOLL Search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Enter your search words in the “Keyword(s)” box.  We’re going to start by searching for “religion”.</a:t>
            </a:r>
          </a:p>
          <a:p>
            <a:r>
              <a:rPr lang="en-US" dirty="0" smtClean="0"/>
              <a:t>You can exclude questions that contain specific words in the “Exclude” box.  We’re going to leave this blank.</a:t>
            </a:r>
          </a:p>
          <a:p>
            <a:r>
              <a:rPr lang="en-US" dirty="0" smtClean="0"/>
              <a:t>You can select certain topics and survey organizations.  Click on the drop down arrow to see what these are.</a:t>
            </a:r>
          </a:p>
          <a:p>
            <a:r>
              <a:rPr lang="en-US" dirty="0" smtClean="0"/>
              <a:t>You can specify a date range.  We’re going to search for 2000 to 2016.</a:t>
            </a:r>
          </a:p>
          <a:p>
            <a:r>
              <a:rPr lang="en-US" dirty="0" smtClean="0"/>
              <a:t>Click on “SEARCH.”</a:t>
            </a:r>
          </a:p>
          <a:p>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12</a:t>
            </a:fld>
            <a:endParaRPr lang="en-US" dirty="0"/>
          </a:p>
        </p:txBody>
      </p:sp>
    </p:spTree>
    <p:extLst>
      <p:ext uri="{BB962C8B-B14F-4D97-AF65-F5344CB8AC3E}">
        <p14:creationId xmlns:p14="http://schemas.microsoft.com/office/powerpoint/2010/main" val="3200681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an iPOLL Search</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13</a:t>
            </a:fld>
            <a:endParaRPr lang="en-US" dirty="0"/>
          </a:p>
        </p:txBody>
      </p:sp>
      <p:pic>
        <p:nvPicPr>
          <p:cNvPr id="5" name="Content Placeholder 4" descr="This is an example of what an iPOLL search looks like.  We entered &quot;religion&quot; in the keyword box, &quot;2000&quot; in the date from box, and &quot;2016&quot; in date to box." title="Example of an iPOLL Search"/>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4425" y="1986756"/>
            <a:ext cx="6915150" cy="3752850"/>
          </a:xfrm>
        </p:spPr>
      </p:pic>
    </p:spTree>
    <p:extLst>
      <p:ext uri="{BB962C8B-B14F-4D97-AF65-F5344CB8AC3E}">
        <p14:creationId xmlns:p14="http://schemas.microsoft.com/office/powerpoint/2010/main" val="3550138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an example of what your search resutls might look like. Here are three questions that contain the word &quot;religion&quot; in surveys from 2000 through 2015." title="Example of iPOLL Search Results"/>
          <p:cNvSpPr>
            <a:spLocks noGrp="1"/>
          </p:cNvSpPr>
          <p:nvPr>
            <p:ph type="title"/>
          </p:nvPr>
        </p:nvSpPr>
        <p:spPr/>
        <p:txBody>
          <a:bodyPr>
            <a:normAutofit fontScale="90000"/>
          </a:bodyPr>
          <a:lstStyle/>
          <a:p>
            <a:r>
              <a:rPr lang="en-US" dirty="0" smtClean="0"/>
              <a:t>Example of iPOLL Search Results</a:t>
            </a:r>
            <a:br>
              <a:rPr lang="en-US" dirty="0" smtClean="0"/>
            </a:br>
            <a:r>
              <a:rPr lang="en-US" dirty="0" smtClean="0"/>
              <a:t>(your results may differ)</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14</a:t>
            </a:fld>
            <a:endParaRPr lang="en-US" dirty="0"/>
          </a:p>
        </p:txBody>
      </p:sp>
      <p:pic>
        <p:nvPicPr>
          <p:cNvPr id="5" name="Content Placeholder 4" descr="This is an example of what the results from an iPOLL search would look like." title="Example of iPOLL Search Resul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23155"/>
            <a:ext cx="8229600" cy="4280053"/>
          </a:xfrm>
        </p:spPr>
      </p:pic>
    </p:spTree>
    <p:extLst>
      <p:ext uri="{BB962C8B-B14F-4D97-AF65-F5344CB8AC3E}">
        <p14:creationId xmlns:p14="http://schemas.microsoft.com/office/powerpoint/2010/main" val="377694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in the Search Results?</a:t>
            </a:r>
            <a:endParaRPr lang="en-US" dirty="0"/>
          </a:p>
        </p:txBody>
      </p:sp>
      <p:sp>
        <p:nvSpPr>
          <p:cNvPr id="3" name="Content Placeholder 2"/>
          <p:cNvSpPr>
            <a:spLocks noGrp="1"/>
          </p:cNvSpPr>
          <p:nvPr>
            <p:ph idx="1"/>
          </p:nvPr>
        </p:nvSpPr>
        <p:spPr/>
        <p:txBody>
          <a:bodyPr>
            <a:normAutofit/>
          </a:bodyPr>
          <a:lstStyle/>
          <a:p>
            <a:r>
              <a:rPr lang="en-US" dirty="0" smtClean="0"/>
              <a:t>The search results show you the survey question, source and interview dates.</a:t>
            </a:r>
          </a:p>
          <a:p>
            <a:r>
              <a:rPr lang="en-US" dirty="0" smtClean="0"/>
              <a:t>The results are sorted by the newest survey first.  You can click on “Newest Survey First” to change this to sorting by oldest search first.</a:t>
            </a:r>
          </a:p>
        </p:txBody>
      </p:sp>
      <p:sp>
        <p:nvSpPr>
          <p:cNvPr id="5" name="Slide Number Placeholder 4"/>
          <p:cNvSpPr>
            <a:spLocks noGrp="1"/>
          </p:cNvSpPr>
          <p:nvPr>
            <p:ph type="sldNum" sz="quarter" idx="12"/>
          </p:nvPr>
        </p:nvSpPr>
        <p:spPr/>
        <p:txBody>
          <a:bodyPr/>
          <a:lstStyle/>
          <a:p>
            <a:fld id="{ACB29A0A-F2E5-418C-99CA-2DAE16A8AF57}" type="slidenum">
              <a:rPr lang="en-US" smtClean="0"/>
              <a:t>15</a:t>
            </a:fld>
            <a:endParaRPr lang="en-US" dirty="0"/>
          </a:p>
        </p:txBody>
      </p:sp>
    </p:spTree>
    <p:extLst>
      <p:ext uri="{BB962C8B-B14F-4D97-AF65-F5344CB8AC3E}">
        <p14:creationId xmlns:p14="http://schemas.microsoft.com/office/powerpoint/2010/main" val="3761654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Question Details</a:t>
            </a:r>
            <a:endParaRPr lang="en-US" dirty="0"/>
          </a:p>
        </p:txBody>
      </p:sp>
      <p:sp>
        <p:nvSpPr>
          <p:cNvPr id="3" name="Content Placeholder 2"/>
          <p:cNvSpPr>
            <a:spLocks noGrp="1"/>
          </p:cNvSpPr>
          <p:nvPr>
            <p:ph idx="1"/>
          </p:nvPr>
        </p:nvSpPr>
        <p:spPr/>
        <p:txBody>
          <a:bodyPr/>
          <a:lstStyle/>
          <a:p>
            <a:r>
              <a:rPr lang="en-US" dirty="0" smtClean="0"/>
              <a:t>In the lower-left of each question you will see an icon that looks like a magnifying glass.</a:t>
            </a:r>
          </a:p>
          <a:p>
            <a:r>
              <a:rPr lang="en-US" dirty="0" smtClean="0"/>
              <a:t>Click on this icon for one of the questions listed.  You ought to see something similar to the next slide.</a:t>
            </a:r>
          </a:p>
          <a:p>
            <a:r>
              <a:rPr lang="en-US" dirty="0" smtClean="0"/>
              <a:t>The question details will show you how respondents answered this question.</a:t>
            </a:r>
          </a:p>
        </p:txBody>
      </p:sp>
      <p:sp>
        <p:nvSpPr>
          <p:cNvPr id="5" name="Slide Number Placeholder 4"/>
          <p:cNvSpPr>
            <a:spLocks noGrp="1"/>
          </p:cNvSpPr>
          <p:nvPr>
            <p:ph type="sldNum" sz="quarter" idx="12"/>
          </p:nvPr>
        </p:nvSpPr>
        <p:spPr/>
        <p:txBody>
          <a:bodyPr/>
          <a:lstStyle/>
          <a:p>
            <a:fld id="{ACB29A0A-F2E5-418C-99CA-2DAE16A8AF57}" type="slidenum">
              <a:rPr lang="en-US" smtClean="0"/>
              <a:t>16</a:t>
            </a:fld>
            <a:endParaRPr lang="en-US" dirty="0"/>
          </a:p>
        </p:txBody>
      </p:sp>
    </p:spTree>
    <p:extLst>
      <p:ext uri="{BB962C8B-B14F-4D97-AF65-F5344CB8AC3E}">
        <p14:creationId xmlns:p14="http://schemas.microsoft.com/office/powerpoint/2010/main" val="3221544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shows you the question wording, the survey from which the question came from, and the question results for one of the questions on the previous page." title="Question Details"/>
          <p:cNvSpPr>
            <a:spLocks noGrp="1"/>
          </p:cNvSpPr>
          <p:nvPr>
            <p:ph type="title"/>
          </p:nvPr>
        </p:nvSpPr>
        <p:spPr/>
        <p:txBody>
          <a:bodyPr/>
          <a:lstStyle/>
          <a:p>
            <a:r>
              <a:rPr lang="en-US" dirty="0" smtClean="0"/>
              <a:t>Question Details</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17</a:t>
            </a:fld>
            <a:endParaRPr lang="en-US" dirty="0"/>
          </a:p>
        </p:txBody>
      </p:sp>
      <p:pic>
        <p:nvPicPr>
          <p:cNvPr id="5" name="Content Placeholder 4" descr="When you click on the magnifying glass you will see the question wording, response categories, and how respondents answered the question.  This is an example of what the question details would look like." title="Question Detail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944" y="1600200"/>
            <a:ext cx="6150112" cy="4525963"/>
          </a:xfrm>
        </p:spPr>
      </p:pic>
    </p:spTree>
    <p:extLst>
      <p:ext uri="{BB962C8B-B14F-4D97-AF65-F5344CB8AC3E}">
        <p14:creationId xmlns:p14="http://schemas.microsoft.com/office/powerpoint/2010/main" val="2388577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RoperExpress and RoperExplorer"/>
          <p:cNvSpPr>
            <a:spLocks noGrp="1"/>
          </p:cNvSpPr>
          <p:nvPr>
            <p:ph type="title"/>
          </p:nvPr>
        </p:nvSpPr>
        <p:spPr/>
        <p:txBody>
          <a:bodyPr/>
          <a:lstStyle/>
          <a:p>
            <a:r>
              <a:rPr lang="en-US" dirty="0" smtClean="0"/>
              <a:t>RoperExpress and RoperExplorer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Below some of the questions, you will see the RoperExpress and RoperExplorer icons.  </a:t>
            </a:r>
          </a:p>
          <a:p>
            <a:r>
              <a:rPr lang="en-US" dirty="0" smtClean="0"/>
              <a:t>The RoperExpress icon looks like a slanted X.</a:t>
            </a:r>
          </a:p>
          <a:p>
            <a:r>
              <a:rPr lang="en-US" dirty="0" smtClean="0"/>
              <a:t>The RoperExplorer icon looks like a four-pointed star.</a:t>
            </a:r>
          </a:p>
          <a:p>
            <a:r>
              <a:rPr lang="en-US" dirty="0" smtClean="0"/>
              <a:t>Sometimes the icons will be combined and will look like a slanted X with the star to its right.  </a:t>
            </a:r>
          </a:p>
          <a:p>
            <a:r>
              <a:rPr lang="en-US" dirty="0" smtClean="0"/>
              <a:t>Depending on your search results you may have to look through several pages of results to find a question with this icon.</a:t>
            </a:r>
          </a:p>
          <a:p>
            <a:r>
              <a:rPr lang="en-US" dirty="0" smtClean="0"/>
              <a:t>You should see something similar to the example on the next slide.</a:t>
            </a:r>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ACB29A0A-F2E5-418C-99CA-2DAE16A8AF57}" type="slidenum">
              <a:rPr lang="en-US" smtClean="0"/>
              <a:t>18</a:t>
            </a:fld>
            <a:endParaRPr lang="en-US" dirty="0"/>
          </a:p>
        </p:txBody>
      </p:sp>
    </p:spTree>
    <p:extLst>
      <p:ext uri="{BB962C8B-B14F-4D97-AF65-F5344CB8AC3E}">
        <p14:creationId xmlns:p14="http://schemas.microsoft.com/office/powerpoint/2010/main" val="2134121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another example of a search result.  This question has both the RoperExpress and RoperExplorer icons." title="Another Example of a Search Result"/>
          <p:cNvSpPr>
            <a:spLocks noGrp="1"/>
          </p:cNvSpPr>
          <p:nvPr>
            <p:ph type="title"/>
          </p:nvPr>
        </p:nvSpPr>
        <p:spPr>
          <a:xfrm>
            <a:off x="457200" y="228600"/>
            <a:ext cx="8229600" cy="1143000"/>
          </a:xfrm>
        </p:spPr>
        <p:txBody>
          <a:bodyPr>
            <a:noAutofit/>
          </a:bodyPr>
          <a:lstStyle/>
          <a:p>
            <a:r>
              <a:rPr lang="en-US" sz="3600" dirty="0" smtClean="0"/>
              <a:t>Example of a Question that has both the RoperExpress and RoperExplorer Icons</a:t>
            </a:r>
            <a:endParaRPr lang="en-US" sz="3600" dirty="0"/>
          </a:p>
        </p:txBody>
      </p:sp>
      <p:sp>
        <p:nvSpPr>
          <p:cNvPr id="3" name="Slide Number Placeholder 2"/>
          <p:cNvSpPr>
            <a:spLocks noGrp="1"/>
          </p:cNvSpPr>
          <p:nvPr>
            <p:ph type="sldNum" sz="quarter" idx="12"/>
          </p:nvPr>
        </p:nvSpPr>
        <p:spPr/>
        <p:txBody>
          <a:bodyPr/>
          <a:lstStyle/>
          <a:p>
            <a:fld id="{ACB29A0A-F2E5-418C-99CA-2DAE16A8AF57}" type="slidenum">
              <a:rPr lang="en-US" smtClean="0"/>
              <a:t>19</a:t>
            </a:fld>
            <a:endParaRPr lang="en-US" dirty="0"/>
          </a:p>
        </p:txBody>
      </p:sp>
      <p:pic>
        <p:nvPicPr>
          <p:cNvPr id="5" name="Content Placeholder 4" descr="This is an example of a question with  both a Roper Express and Roper Explorer Icon.  You will be able to download the data set and to analyze the data online." title="Question with both a Roper Express and a Roper Explorer Ic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057400"/>
            <a:ext cx="7000875" cy="1491456"/>
          </a:xfrm>
        </p:spPr>
      </p:pic>
    </p:spTree>
    <p:extLst>
      <p:ext uri="{BB962C8B-B14F-4D97-AF65-F5344CB8AC3E}">
        <p14:creationId xmlns:p14="http://schemas.microsoft.com/office/powerpoint/2010/main" val="3064804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More Information about the Screen Captures</a:t>
            </a:r>
            <a:endParaRPr lang="en-US" dirty="0"/>
          </a:p>
        </p:txBody>
      </p:sp>
      <p:sp>
        <p:nvSpPr>
          <p:cNvPr id="3" name="Content Placeholder 2"/>
          <p:cNvSpPr>
            <a:spLocks noGrp="1"/>
          </p:cNvSpPr>
          <p:nvPr>
            <p:ph idx="1"/>
          </p:nvPr>
        </p:nvSpPr>
        <p:spPr/>
        <p:txBody>
          <a:bodyPr/>
          <a:lstStyle/>
          <a:p>
            <a:r>
              <a:rPr lang="en-US" dirty="0" smtClean="0"/>
              <a:t>The images in this PowerPoint are screen captures from the Roper Center website.</a:t>
            </a:r>
          </a:p>
          <a:p>
            <a:r>
              <a:rPr lang="en-US" dirty="0" smtClean="0"/>
              <a:t>To see a description of the screen capture, right click on the image and then click on Format Picture.  Click on Alt Text and a description of the image will appear.</a:t>
            </a:r>
          </a:p>
          <a:p>
            <a:r>
              <a:rPr lang="en-US" dirty="0" smtClean="0"/>
              <a:t>To close the Alt Text box click on Close.</a:t>
            </a:r>
            <a:endParaRPr lang="en-US" dirty="0"/>
          </a:p>
        </p:txBody>
      </p:sp>
      <p:sp>
        <p:nvSpPr>
          <p:cNvPr id="4" name="Slide Number Placeholder 3"/>
          <p:cNvSpPr>
            <a:spLocks noGrp="1"/>
          </p:cNvSpPr>
          <p:nvPr>
            <p:ph type="sldNum" sz="quarter" idx="12"/>
          </p:nvPr>
        </p:nvSpPr>
        <p:spPr/>
        <p:txBody>
          <a:bodyPr/>
          <a:lstStyle/>
          <a:p>
            <a:fld id="{6C647285-A8DC-426C-B030-C03879B3021C}" type="slidenum">
              <a:rPr lang="en-US" smtClean="0"/>
              <a:t>2</a:t>
            </a:fld>
            <a:endParaRPr lang="en-US" dirty="0"/>
          </a:p>
        </p:txBody>
      </p:sp>
    </p:spTree>
    <p:extLst>
      <p:ext uri="{BB962C8B-B14F-4D97-AF65-F5344CB8AC3E}">
        <p14:creationId xmlns:p14="http://schemas.microsoft.com/office/powerpoint/2010/main" val="2624351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RoperExpress and RoperExplorer</a:t>
            </a:r>
            <a:endParaRPr lang="en-US" dirty="0"/>
          </a:p>
        </p:txBody>
      </p:sp>
      <p:sp>
        <p:nvSpPr>
          <p:cNvPr id="3" name="Content Placeholder 2"/>
          <p:cNvSpPr>
            <a:spLocks noGrp="1"/>
          </p:cNvSpPr>
          <p:nvPr>
            <p:ph idx="1"/>
          </p:nvPr>
        </p:nvSpPr>
        <p:spPr/>
        <p:txBody>
          <a:bodyPr>
            <a:normAutofit lnSpcReduction="10000"/>
          </a:bodyPr>
          <a:lstStyle/>
          <a:p>
            <a:r>
              <a:rPr lang="en-US" dirty="0"/>
              <a:t>RoperExpress is used to download data and RoperExplorer is used to get frequency </a:t>
            </a:r>
            <a:r>
              <a:rPr lang="en-US" dirty="0" smtClean="0"/>
              <a:t>distributions </a:t>
            </a:r>
            <a:r>
              <a:rPr lang="en-US" dirty="0"/>
              <a:t>and crosstabulations. </a:t>
            </a:r>
            <a:endParaRPr lang="en-US" dirty="0" smtClean="0"/>
          </a:p>
          <a:p>
            <a:r>
              <a:rPr lang="en-US" dirty="0" smtClean="0"/>
              <a:t>Click on the RoperExpress and RoperExplorer icon.</a:t>
            </a:r>
          </a:p>
          <a:p>
            <a:r>
              <a:rPr lang="en-US" dirty="0" smtClean="0"/>
              <a:t>You should see a page similar to the example on the next slide.</a:t>
            </a:r>
          </a:p>
          <a:p>
            <a:r>
              <a:rPr lang="en-US" dirty="0"/>
              <a:t>We’ll look at </a:t>
            </a:r>
            <a:r>
              <a:rPr lang="en-US" dirty="0" smtClean="0"/>
              <a:t>RoperExpress </a:t>
            </a:r>
            <a:r>
              <a:rPr lang="en-US" dirty="0"/>
              <a:t>and RoperExplorer later in this PowerPoint.</a:t>
            </a:r>
          </a:p>
          <a:p>
            <a:pPr marL="0" indent="0">
              <a:buNone/>
            </a:pP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20</a:t>
            </a:fld>
            <a:endParaRPr lang="en-US" dirty="0"/>
          </a:p>
        </p:txBody>
      </p:sp>
    </p:spTree>
    <p:extLst>
      <p:ext uri="{BB962C8B-B14F-4D97-AF65-F5344CB8AC3E}">
        <p14:creationId xmlns:p14="http://schemas.microsoft.com/office/powerpoint/2010/main" val="597915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Click on the RoperExpress </a:t>
            </a:r>
            <a:r>
              <a:rPr lang="en-US" sz="3600" dirty="0"/>
              <a:t>and </a:t>
            </a:r>
            <a:r>
              <a:rPr lang="en-US" sz="3600" dirty="0" smtClean="0"/>
              <a:t>RoperExplorer Icons</a:t>
            </a:r>
            <a:endParaRPr lang="en-US" sz="3600" dirty="0"/>
          </a:p>
        </p:txBody>
      </p:sp>
      <p:sp>
        <p:nvSpPr>
          <p:cNvPr id="3" name="Slide Number Placeholder 2"/>
          <p:cNvSpPr>
            <a:spLocks noGrp="1"/>
          </p:cNvSpPr>
          <p:nvPr>
            <p:ph type="sldNum" sz="quarter" idx="12"/>
          </p:nvPr>
        </p:nvSpPr>
        <p:spPr/>
        <p:txBody>
          <a:bodyPr/>
          <a:lstStyle/>
          <a:p>
            <a:fld id="{ACB29A0A-F2E5-418C-99CA-2DAE16A8AF57}" type="slidenum">
              <a:rPr lang="en-US" smtClean="0"/>
              <a:t>21</a:t>
            </a:fld>
            <a:endParaRPr lang="en-US" dirty="0"/>
          </a:p>
        </p:txBody>
      </p:sp>
      <p:pic>
        <p:nvPicPr>
          <p:cNvPr id="6" name="Content Placeholder 5" descr="This is an example of a dataset abstract with information about a dataset.  For this dataset you can download both the documentation and the data set and you can analyze the data online." title="Dataset Abstrac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3647" y="1600200"/>
            <a:ext cx="6896705" cy="4525963"/>
          </a:xfrm>
        </p:spPr>
      </p:pic>
    </p:spTree>
    <p:extLst>
      <p:ext uri="{BB962C8B-B14F-4D97-AF65-F5344CB8AC3E}">
        <p14:creationId xmlns:p14="http://schemas.microsoft.com/office/powerpoint/2010/main" val="3476654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Within a Search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recall that our original search for “religion” gave us a lot of questions.  Let’s narrow it down.  </a:t>
            </a:r>
          </a:p>
          <a:p>
            <a:r>
              <a:rPr lang="en-US" dirty="0" smtClean="0"/>
              <a:t>Let’s go back and look at the search again.  The easiest way to do this is to click on new search and repeat the search by entering “religion” into the keywords box and the dates 2000 to 2016 into the date box.</a:t>
            </a:r>
          </a:p>
          <a:p>
            <a:r>
              <a:rPr lang="en-US" dirty="0" smtClean="0"/>
              <a:t>At the left of the search results you will see “Narrow Results.”  Under “Narrow Results: you’ll see a Search Box that says “Search Within.”</a:t>
            </a:r>
            <a:endParaRPr lang="en-US" dirty="0"/>
          </a:p>
        </p:txBody>
      </p:sp>
      <p:sp>
        <p:nvSpPr>
          <p:cNvPr id="5" name="Slide Number Placeholder 4"/>
          <p:cNvSpPr>
            <a:spLocks noGrp="1"/>
          </p:cNvSpPr>
          <p:nvPr>
            <p:ph type="sldNum" sz="quarter" idx="12"/>
          </p:nvPr>
        </p:nvSpPr>
        <p:spPr/>
        <p:txBody>
          <a:bodyPr/>
          <a:lstStyle/>
          <a:p>
            <a:fld id="{ACB29A0A-F2E5-418C-99CA-2DAE16A8AF57}" type="slidenum">
              <a:rPr lang="en-US" smtClean="0"/>
              <a:t>22</a:t>
            </a:fld>
            <a:endParaRPr lang="en-US" dirty="0"/>
          </a:p>
        </p:txBody>
      </p:sp>
    </p:spTree>
    <p:extLst>
      <p:ext uri="{BB962C8B-B14F-4D97-AF65-F5344CB8AC3E}">
        <p14:creationId xmlns:p14="http://schemas.microsoft.com/office/powerpoint/2010/main" val="3716148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Within a Search Continued</a:t>
            </a:r>
            <a:endParaRPr lang="en-US" dirty="0"/>
          </a:p>
        </p:txBody>
      </p:sp>
      <p:sp>
        <p:nvSpPr>
          <p:cNvPr id="3" name="Content Placeholder 2"/>
          <p:cNvSpPr>
            <a:spLocks noGrp="1"/>
          </p:cNvSpPr>
          <p:nvPr>
            <p:ph idx="1"/>
          </p:nvPr>
        </p:nvSpPr>
        <p:spPr/>
        <p:txBody>
          <a:bodyPr/>
          <a:lstStyle/>
          <a:p>
            <a:r>
              <a:rPr lang="en-US" dirty="0" smtClean="0"/>
              <a:t>In the “Search Within” box, enter “attend”.</a:t>
            </a:r>
          </a:p>
          <a:p>
            <a:r>
              <a:rPr lang="en-US" dirty="0" smtClean="0"/>
              <a:t>This will search all the questions for the word “attend”.</a:t>
            </a:r>
          </a:p>
          <a:p>
            <a:r>
              <a:rPr lang="en-US" dirty="0" smtClean="0"/>
              <a:t>Click on “Go”.</a:t>
            </a:r>
          </a:p>
          <a:p>
            <a:r>
              <a:rPr lang="en-US" dirty="0" smtClean="0"/>
              <a:t>You should get something like the next slide.</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23</a:t>
            </a:fld>
            <a:endParaRPr lang="en-US" dirty="0"/>
          </a:p>
        </p:txBody>
      </p:sp>
    </p:spTree>
    <p:extLst>
      <p:ext uri="{BB962C8B-B14F-4D97-AF65-F5344CB8AC3E}">
        <p14:creationId xmlns:p14="http://schemas.microsoft.com/office/powerpoint/2010/main" val="1363830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e searched for all questions that contained the word &quot;religion&quot; somewhere in the question.  Then we narrowed the search by searching for the word &quot;attend&quot; in our search results." title="Searching Within a Search Results"/>
          <p:cNvSpPr>
            <a:spLocks noGrp="1"/>
          </p:cNvSpPr>
          <p:nvPr>
            <p:ph type="title"/>
          </p:nvPr>
        </p:nvSpPr>
        <p:spPr/>
        <p:txBody>
          <a:bodyPr>
            <a:normAutofit fontScale="90000"/>
          </a:bodyPr>
          <a:lstStyle/>
          <a:p>
            <a:r>
              <a:rPr lang="en-US" dirty="0" smtClean="0"/>
              <a:t>Searching Within a Search Results</a:t>
            </a:r>
            <a:br>
              <a:rPr lang="en-US" dirty="0" smtClean="0"/>
            </a:br>
            <a:r>
              <a:rPr lang="en-US" dirty="0" smtClean="0"/>
              <a:t>(your results may differ)</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24</a:t>
            </a:fld>
            <a:endParaRPr lang="en-US" dirty="0"/>
          </a:p>
        </p:txBody>
      </p:sp>
      <p:pic>
        <p:nvPicPr>
          <p:cNvPr id="8" name="Content Placeholder 7" descr="This is an example of what you would get if you were to search with a search." title="Searching Within a Search Resul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3" y="1600200"/>
            <a:ext cx="7775573" cy="4525963"/>
          </a:xfrm>
        </p:spPr>
      </p:pic>
    </p:spTree>
    <p:extLst>
      <p:ext uri="{BB962C8B-B14F-4D97-AF65-F5344CB8AC3E}">
        <p14:creationId xmlns:p14="http://schemas.microsoft.com/office/powerpoint/2010/main" val="921002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Within a Search Results Continued</a:t>
            </a:r>
            <a:endParaRPr lang="en-US" dirty="0"/>
          </a:p>
        </p:txBody>
      </p:sp>
      <p:sp>
        <p:nvSpPr>
          <p:cNvPr id="3" name="Content Placeholder 2"/>
          <p:cNvSpPr>
            <a:spLocks noGrp="1"/>
          </p:cNvSpPr>
          <p:nvPr>
            <p:ph idx="1"/>
          </p:nvPr>
        </p:nvSpPr>
        <p:spPr/>
        <p:txBody>
          <a:bodyPr>
            <a:noAutofit/>
          </a:bodyPr>
          <a:lstStyle/>
          <a:p>
            <a:r>
              <a:rPr lang="en-US" sz="2500" dirty="0" smtClean="0"/>
              <a:t>Now we have limited our search to a smaller number of questions that contain the word “attend” in the question.</a:t>
            </a:r>
          </a:p>
          <a:p>
            <a:r>
              <a:rPr lang="en-US" sz="2500" dirty="0" smtClean="0"/>
              <a:t>We can also narrow the search by decade and limit the search to questions that have downloadable data sets through RoperExpress and questions where the data can be analyzed with RoperExplorer.</a:t>
            </a:r>
          </a:p>
          <a:p>
            <a:r>
              <a:rPr lang="en-US" sz="2500" dirty="0" smtClean="0"/>
              <a:t>We can also go back to our original search and try limiting it in other ways.  Try entering the word “important” and then do it again entering the word “pray” in the search box and see what you get.  Remember to go back to the original search where you searched for “religion.”</a:t>
            </a:r>
          </a:p>
        </p:txBody>
      </p:sp>
      <p:sp>
        <p:nvSpPr>
          <p:cNvPr id="4" name="Slide Number Placeholder 3"/>
          <p:cNvSpPr>
            <a:spLocks noGrp="1"/>
          </p:cNvSpPr>
          <p:nvPr>
            <p:ph type="sldNum" sz="quarter" idx="12"/>
          </p:nvPr>
        </p:nvSpPr>
        <p:spPr/>
        <p:txBody>
          <a:bodyPr/>
          <a:lstStyle/>
          <a:p>
            <a:fld id="{ACB29A0A-F2E5-418C-99CA-2DAE16A8AF57}" type="slidenum">
              <a:rPr lang="en-US" smtClean="0"/>
              <a:t>25</a:t>
            </a:fld>
            <a:endParaRPr lang="en-US" dirty="0"/>
          </a:p>
        </p:txBody>
      </p:sp>
    </p:spTree>
    <p:extLst>
      <p:ext uri="{BB962C8B-B14F-4D97-AF65-F5344CB8AC3E}">
        <p14:creationId xmlns:p14="http://schemas.microsoft.com/office/powerpoint/2010/main" val="2734476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Downloading Data Using RoperExpress</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Now let’s talk about downloading Roper Center data.</a:t>
            </a:r>
          </a:p>
          <a:p>
            <a:r>
              <a:rPr lang="en-US" dirty="0" smtClean="0"/>
              <a:t>About 60% of the data sets in the Roper Archive can be downloaded by using RoperExpress.</a:t>
            </a:r>
          </a:p>
          <a:p>
            <a:r>
              <a:rPr lang="en-US" dirty="0" smtClean="0"/>
              <a:t>Let’s download a data set.</a:t>
            </a:r>
          </a:p>
          <a:p>
            <a:r>
              <a:rPr lang="en-US" dirty="0" smtClean="0"/>
              <a:t>Click on “Datasets” in the upper right of your screen.  You should see the page on the next slide.</a:t>
            </a:r>
          </a:p>
          <a:p>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26</a:t>
            </a:fld>
            <a:endParaRPr lang="en-US" dirty="0"/>
          </a:p>
        </p:txBody>
      </p:sp>
    </p:spTree>
    <p:extLst>
      <p:ext uri="{BB962C8B-B14F-4D97-AF65-F5344CB8AC3E}">
        <p14:creationId xmlns:p14="http://schemas.microsoft.com/office/powerpoint/2010/main" val="3234391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Datasets</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27</a:t>
            </a:fld>
            <a:endParaRPr lang="en-US" dirty="0"/>
          </a:p>
        </p:txBody>
      </p:sp>
      <p:pic>
        <p:nvPicPr>
          <p:cNvPr id="5" name="Content Placeholder 4" descr="This is what the search box looks like when you search for datasets." title="Search for Datase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386" y="1600200"/>
            <a:ext cx="8223228" cy="4525963"/>
          </a:xfrm>
        </p:spPr>
      </p:pic>
    </p:spTree>
    <p:extLst>
      <p:ext uri="{BB962C8B-B14F-4D97-AF65-F5344CB8AC3E}">
        <p14:creationId xmlns:p14="http://schemas.microsoft.com/office/powerpoint/2010/main" val="253701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Datasets Instructions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“Search for Datasets” dialog box looks very similar to the iPOLL box.</a:t>
            </a:r>
          </a:p>
          <a:p>
            <a:r>
              <a:rPr lang="en-US" dirty="0" smtClean="0"/>
              <a:t>“Search for Datasets” searches the abstracts of the studies, unlike iPOLL that searches the questions.</a:t>
            </a:r>
          </a:p>
          <a:p>
            <a:r>
              <a:rPr lang="en-US" dirty="0" smtClean="0"/>
              <a:t>Enter “religion” in the “Keyword(s)” box and use 2000 to 2016 for the date range.</a:t>
            </a:r>
          </a:p>
          <a:p>
            <a:r>
              <a:rPr lang="en-US" dirty="0" smtClean="0"/>
              <a:t>The countries box allows you to search for surveys from a particular country.  We’ll use the default which is “All Countries.”</a:t>
            </a:r>
          </a:p>
          <a:p>
            <a:r>
              <a:rPr lang="en-US" dirty="0" smtClean="0"/>
              <a:t>Leave the other boxes blank</a:t>
            </a:r>
            <a:r>
              <a:rPr lang="en-US" dirty="0"/>
              <a:t> </a:t>
            </a:r>
            <a:r>
              <a:rPr lang="en-US" dirty="0" smtClean="0"/>
              <a:t>and click on the “Search” button.</a:t>
            </a:r>
          </a:p>
        </p:txBody>
      </p:sp>
      <p:sp>
        <p:nvSpPr>
          <p:cNvPr id="4" name="Slide Number Placeholder 3"/>
          <p:cNvSpPr>
            <a:spLocks noGrp="1"/>
          </p:cNvSpPr>
          <p:nvPr>
            <p:ph type="sldNum" sz="quarter" idx="12"/>
          </p:nvPr>
        </p:nvSpPr>
        <p:spPr/>
        <p:txBody>
          <a:bodyPr/>
          <a:lstStyle/>
          <a:p>
            <a:fld id="{ACB29A0A-F2E5-418C-99CA-2DAE16A8AF57}" type="slidenum">
              <a:rPr lang="en-US" smtClean="0"/>
              <a:t>28</a:t>
            </a:fld>
            <a:endParaRPr lang="en-US" dirty="0"/>
          </a:p>
        </p:txBody>
      </p:sp>
    </p:spTree>
    <p:extLst>
      <p:ext uri="{BB962C8B-B14F-4D97-AF65-F5344CB8AC3E}">
        <p14:creationId xmlns:p14="http://schemas.microsoft.com/office/powerpoint/2010/main" val="355712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an example of how to search for datasets containing the keyword &quot;religion&quot; for surveys from 2000 through 2015." title="Example of Searching for Datasets"/>
          <p:cNvSpPr>
            <a:spLocks noGrp="1"/>
          </p:cNvSpPr>
          <p:nvPr>
            <p:ph type="title"/>
          </p:nvPr>
        </p:nvSpPr>
        <p:spPr/>
        <p:txBody>
          <a:bodyPr/>
          <a:lstStyle/>
          <a:p>
            <a:r>
              <a:rPr lang="en-US" dirty="0" smtClean="0"/>
              <a:t>Example of Searching for Datasets</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29</a:t>
            </a:fld>
            <a:endParaRPr lang="en-US" dirty="0"/>
          </a:p>
        </p:txBody>
      </p:sp>
      <p:pic>
        <p:nvPicPr>
          <p:cNvPr id="5" name="Content Placeholder 4" descr="This is an example of what a search for datasets would look like.  We entered &quot;relgiion&quot; in the keyword box and 2000 to 2016 in the date boxes." title="Exampe of Searching for Datase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42303"/>
            <a:ext cx="8229600" cy="4041756"/>
          </a:xfrm>
        </p:spPr>
      </p:pic>
    </p:spTree>
    <p:extLst>
      <p:ext uri="{BB962C8B-B14F-4D97-AF65-F5344CB8AC3E}">
        <p14:creationId xmlns:p14="http://schemas.microsoft.com/office/powerpoint/2010/main" val="2961075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Roper Center?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Archive of public opinion data produced by commercial and media centers.</a:t>
            </a:r>
          </a:p>
          <a:p>
            <a:r>
              <a:rPr lang="en-US" dirty="0" smtClean="0"/>
              <a:t>Contains over 22,000 data sets from over 100 countries many of which can be downloaded with RoperExpress.</a:t>
            </a:r>
          </a:p>
          <a:p>
            <a:r>
              <a:rPr lang="en-US" dirty="0" smtClean="0"/>
              <a:t>iPOLL is a collection of over 650,000 survey questions which can be searched.</a:t>
            </a:r>
          </a:p>
          <a:p>
            <a:r>
              <a:rPr lang="en-US" dirty="0" smtClean="0"/>
              <a:t>RoperExplorer is a data analysis tool that produces frequency distributions and crosstabulations.</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3</a:t>
            </a:fld>
            <a:endParaRPr lang="en-US" dirty="0"/>
          </a:p>
        </p:txBody>
      </p:sp>
    </p:spTree>
    <p:extLst>
      <p:ext uri="{BB962C8B-B14F-4D97-AF65-F5344CB8AC3E}">
        <p14:creationId xmlns:p14="http://schemas.microsoft.com/office/powerpoint/2010/main" val="3029409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an example of what a search for datasets containing the keyword &quot;relgiion&quot; look like." title="Search for Datasets Results"/>
          <p:cNvSpPr>
            <a:spLocks noGrp="1"/>
          </p:cNvSpPr>
          <p:nvPr>
            <p:ph type="title"/>
          </p:nvPr>
        </p:nvSpPr>
        <p:spPr/>
        <p:txBody>
          <a:bodyPr>
            <a:normAutofit fontScale="90000"/>
          </a:bodyPr>
          <a:lstStyle/>
          <a:p>
            <a:r>
              <a:rPr lang="en-US" dirty="0" smtClean="0"/>
              <a:t>Search for Datasets Results</a:t>
            </a:r>
            <a:br>
              <a:rPr lang="en-US" dirty="0" smtClean="0"/>
            </a:br>
            <a:r>
              <a:rPr lang="en-US" dirty="0" smtClean="0"/>
              <a:t>(your results may differ)</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30</a:t>
            </a:fld>
            <a:endParaRPr lang="en-US" dirty="0"/>
          </a:p>
        </p:txBody>
      </p:sp>
      <p:pic>
        <p:nvPicPr>
          <p:cNvPr id="6" name="Content Placeholder 5" descr="This is an example of what your search results might look like whenyou  search for all datasets that contain the word &quot;religion&quot; in the dataset description and specify 2000 to 2016 in the date boxes." title="Search for Datasets Resul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75348"/>
            <a:ext cx="8229600" cy="3575667"/>
          </a:xfrm>
        </p:spPr>
      </p:pic>
    </p:spTree>
    <p:extLst>
      <p:ext uri="{BB962C8B-B14F-4D97-AF65-F5344CB8AC3E}">
        <p14:creationId xmlns:p14="http://schemas.microsoft.com/office/powerpoint/2010/main" val="4024506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Results</a:t>
            </a:r>
            <a:endParaRPr lang="en-US" dirty="0"/>
          </a:p>
        </p:txBody>
      </p:sp>
      <p:sp>
        <p:nvSpPr>
          <p:cNvPr id="3" name="Content Placeholder 2"/>
          <p:cNvSpPr>
            <a:spLocks noGrp="1"/>
          </p:cNvSpPr>
          <p:nvPr>
            <p:ph idx="1"/>
          </p:nvPr>
        </p:nvSpPr>
        <p:spPr/>
        <p:txBody>
          <a:bodyPr>
            <a:normAutofit/>
          </a:bodyPr>
          <a:lstStyle/>
          <a:p>
            <a:r>
              <a:rPr lang="en-US" dirty="0" smtClean="0"/>
              <a:t>One of the surveys listed is the Pew Research Center’s Poll on religion conducted in September, 2014.  Your first result may differ.</a:t>
            </a:r>
          </a:p>
          <a:p>
            <a:r>
              <a:rPr lang="en-US" dirty="0" smtClean="0"/>
              <a:t>The RoperExpress icon (looks like a slanted X) indicates that this dataset can be downloaded directly to your computer with RoperExpress.</a:t>
            </a:r>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31</a:t>
            </a:fld>
            <a:endParaRPr lang="en-US" dirty="0"/>
          </a:p>
        </p:txBody>
      </p:sp>
    </p:spTree>
    <p:extLst>
      <p:ext uri="{BB962C8B-B14F-4D97-AF65-F5344CB8AC3E}">
        <p14:creationId xmlns:p14="http://schemas.microsoft.com/office/powerpoint/2010/main" val="31481571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Results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The iPOLL icon indicates that you can view the questions in iPOLL.</a:t>
            </a:r>
          </a:p>
          <a:p>
            <a:r>
              <a:rPr lang="en-US" dirty="0" smtClean="0"/>
              <a:t>The RoperExplorer icon indicates that you can analyze the survey results with RoperExplorer.</a:t>
            </a:r>
          </a:p>
          <a:p>
            <a:r>
              <a:rPr lang="en-US" dirty="0"/>
              <a:t>Note that you can narrow your results by date, country and by limiting your search to studies that can be downloaded by RoperExpress and analyzed by RoperExplorer</a:t>
            </a:r>
            <a:r>
              <a:rPr lang="en-US" dirty="0" smtClean="0"/>
              <a:t>.</a:t>
            </a:r>
          </a:p>
          <a:p>
            <a:r>
              <a:rPr lang="en-US" dirty="0" smtClean="0"/>
              <a:t>Let’s download the dataset.</a:t>
            </a:r>
          </a:p>
        </p:txBody>
      </p:sp>
      <p:sp>
        <p:nvSpPr>
          <p:cNvPr id="4" name="Slide Number Placeholder 3"/>
          <p:cNvSpPr>
            <a:spLocks noGrp="1"/>
          </p:cNvSpPr>
          <p:nvPr>
            <p:ph type="sldNum" sz="quarter" idx="12"/>
          </p:nvPr>
        </p:nvSpPr>
        <p:spPr/>
        <p:txBody>
          <a:bodyPr/>
          <a:lstStyle/>
          <a:p>
            <a:fld id="{ACB29A0A-F2E5-418C-99CA-2DAE16A8AF57}" type="slidenum">
              <a:rPr lang="en-US" smtClean="0"/>
              <a:t>32</a:t>
            </a:fld>
            <a:endParaRPr lang="en-US" dirty="0"/>
          </a:p>
        </p:txBody>
      </p:sp>
    </p:spTree>
    <p:extLst>
      <p:ext uri="{BB962C8B-B14F-4D97-AF65-F5344CB8AC3E}">
        <p14:creationId xmlns:p14="http://schemas.microsoft.com/office/powerpoint/2010/main" val="2353947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Downloading the Dataset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Click on the RoperExpress icon for the </a:t>
            </a:r>
            <a:r>
              <a:rPr lang="en-US" dirty="0"/>
              <a:t>Pew Research Center’s Poll on religion conducted in September, 2014.</a:t>
            </a:r>
            <a:endParaRPr lang="en-US" dirty="0" smtClean="0"/>
          </a:p>
          <a:p>
            <a:r>
              <a:rPr lang="en-US" dirty="0" smtClean="0"/>
              <a:t>You should see a page similar to the next slide.</a:t>
            </a:r>
          </a:p>
          <a:p>
            <a:r>
              <a:rPr lang="en-US" dirty="0"/>
              <a:t>If there isn’t a RoperExpress icon, that means that the dataset isn’t available through RoperExpress.  Copy and paste the information about the dataset </a:t>
            </a:r>
            <a:r>
              <a:rPr lang="en-US" dirty="0" smtClean="0"/>
              <a:t>into an email to </a:t>
            </a:r>
            <a:r>
              <a:rPr lang="en-US" dirty="0"/>
              <a:t>the Roper Center at </a:t>
            </a:r>
            <a:r>
              <a:rPr lang="en-US" dirty="0" smtClean="0">
                <a:hlinkClick r:id="rId2"/>
              </a:rPr>
              <a:t>data-services@ropercenter.org</a:t>
            </a:r>
            <a:r>
              <a:rPr lang="en-US" dirty="0" smtClean="0"/>
              <a:t>.  You can also call them at 607-255-8129.  They </a:t>
            </a:r>
            <a:r>
              <a:rPr lang="en-US" dirty="0"/>
              <a:t>will process the data and let you know when it is available through RoperExpress.</a:t>
            </a:r>
          </a:p>
          <a:p>
            <a:pPr marL="0" indent="0">
              <a:buNone/>
            </a:pPr>
            <a:endParaRPr lang="en-US" dirty="0"/>
          </a:p>
        </p:txBody>
      </p:sp>
      <p:sp>
        <p:nvSpPr>
          <p:cNvPr id="5" name="Slide Number Placeholder 4"/>
          <p:cNvSpPr>
            <a:spLocks noGrp="1"/>
          </p:cNvSpPr>
          <p:nvPr>
            <p:ph type="sldNum" sz="quarter" idx="12"/>
          </p:nvPr>
        </p:nvSpPr>
        <p:spPr/>
        <p:txBody>
          <a:bodyPr/>
          <a:lstStyle/>
          <a:p>
            <a:fld id="{ACB29A0A-F2E5-418C-99CA-2DAE16A8AF57}" type="slidenum">
              <a:rPr lang="en-US" smtClean="0"/>
              <a:t>33</a:t>
            </a:fld>
            <a:endParaRPr lang="en-US" dirty="0"/>
          </a:p>
        </p:txBody>
      </p:sp>
    </p:spTree>
    <p:extLst>
      <p:ext uri="{BB962C8B-B14F-4D97-AF65-F5344CB8AC3E}">
        <p14:creationId xmlns:p14="http://schemas.microsoft.com/office/powerpoint/2010/main" val="921433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Abstract</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34</a:t>
            </a:fld>
            <a:endParaRPr lang="en-US" dirty="0"/>
          </a:p>
        </p:txBody>
      </p:sp>
      <p:pic>
        <p:nvPicPr>
          <p:cNvPr id="8" name="Content Placeholder 7" descr="This is the dataset abstract fir the Pew Research Center Poll on Religion." title="Dataset Abstrac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1462" y="1600200"/>
            <a:ext cx="6881076" cy="4525963"/>
          </a:xfrm>
        </p:spPr>
      </p:pic>
    </p:spTree>
    <p:extLst>
      <p:ext uri="{BB962C8B-B14F-4D97-AF65-F5344CB8AC3E}">
        <p14:creationId xmlns:p14="http://schemas.microsoft.com/office/powerpoint/2010/main" val="3176099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Downloading the Dataset</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dataset abstract you will see information about this dataset.</a:t>
            </a:r>
          </a:p>
          <a:p>
            <a:r>
              <a:rPr lang="en-US" dirty="0" smtClean="0"/>
              <a:t>On the left you will see information about the documentation for this data set including the questionnaire.  For this dataset you can download the documentation as a Word or PDF file.</a:t>
            </a:r>
          </a:p>
          <a:p>
            <a:r>
              <a:rPr lang="en-US" dirty="0" smtClean="0"/>
              <a:t>You will also see information about downloading the dataset itself.</a:t>
            </a:r>
          </a:p>
          <a:p>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35</a:t>
            </a:fld>
            <a:endParaRPr lang="en-US" dirty="0"/>
          </a:p>
        </p:txBody>
      </p:sp>
    </p:spTree>
    <p:extLst>
      <p:ext uri="{BB962C8B-B14F-4D97-AF65-F5344CB8AC3E}">
        <p14:creationId xmlns:p14="http://schemas.microsoft.com/office/powerpoint/2010/main" val="2985925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Downloading the Dataset Continued</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this is the first time you have downloaded a Roper dataset, you will need to create a Roper Center account and choose a username and password and then sign into your account. See the beginning of this PowerPoint for a description of how to get your own account. </a:t>
            </a:r>
          </a:p>
          <a:p>
            <a:r>
              <a:rPr lang="en-US" dirty="0" smtClean="0"/>
              <a:t>This dataset can be downloaded as either an ASCII file or a SPSS portable file.</a:t>
            </a:r>
            <a:r>
              <a:rPr lang="en-US" dirty="0"/>
              <a:t>	</a:t>
            </a:r>
            <a:endParaRPr lang="en-US" dirty="0" smtClean="0"/>
          </a:p>
          <a:p>
            <a:r>
              <a:rPr lang="en-US" dirty="0" smtClean="0"/>
              <a:t>Let’s download the SPSS file by pointing to “SPSS/PASW portable file” and clicking on it.  You should see the box on the next screen.</a:t>
            </a:r>
          </a:p>
          <a:p>
            <a:pPr marL="0" indent="0">
              <a:buNone/>
            </a:pPr>
            <a:endParaRPr lang="en-US" dirty="0" smtClean="0"/>
          </a:p>
        </p:txBody>
      </p:sp>
      <p:sp>
        <p:nvSpPr>
          <p:cNvPr id="4" name="Slide Number Placeholder 3"/>
          <p:cNvSpPr>
            <a:spLocks noGrp="1"/>
          </p:cNvSpPr>
          <p:nvPr>
            <p:ph type="sldNum" sz="quarter" idx="12"/>
          </p:nvPr>
        </p:nvSpPr>
        <p:spPr/>
        <p:txBody>
          <a:bodyPr/>
          <a:lstStyle/>
          <a:p>
            <a:fld id="{ACB29A0A-F2E5-418C-99CA-2DAE16A8AF57}" type="slidenum">
              <a:rPr lang="en-US" smtClean="0"/>
              <a:t>36</a:t>
            </a:fld>
            <a:endParaRPr lang="en-US" dirty="0"/>
          </a:p>
        </p:txBody>
      </p:sp>
    </p:spTree>
    <p:extLst>
      <p:ext uri="{BB962C8B-B14F-4D97-AF65-F5344CB8AC3E}">
        <p14:creationId xmlns:p14="http://schemas.microsoft.com/office/powerpoint/2010/main" val="210225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on Downloading </a:t>
            </a:r>
            <a:r>
              <a:rPr lang="en-US" dirty="0"/>
              <a:t>the </a:t>
            </a:r>
            <a:r>
              <a:rPr lang="en-US" dirty="0" smtClean="0"/>
              <a:t>Dataset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want to save the file so select “Save File” and click “OK”.</a:t>
            </a:r>
          </a:p>
          <a:p>
            <a:r>
              <a:rPr lang="en-US" dirty="0" smtClean="0"/>
              <a:t>The file will now be downloaded to wherever downloaded files are stored on your computer.</a:t>
            </a:r>
          </a:p>
          <a:p>
            <a:r>
              <a:rPr lang="en-US" dirty="0" smtClean="0"/>
              <a:t>Go to your download folder and you should see a file with a .por extension.  For this dataset it’s called “p201409rel.por”.</a:t>
            </a:r>
          </a:p>
          <a:p>
            <a:r>
              <a:rPr lang="en-US" dirty="0" smtClean="0"/>
              <a:t>You will need to have SPSS on your computer to open the file.  Remember that it is a portable (.por) file.  </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37</a:t>
            </a:fld>
            <a:endParaRPr lang="en-US" dirty="0"/>
          </a:p>
        </p:txBody>
      </p:sp>
    </p:spTree>
    <p:extLst>
      <p:ext uri="{BB962C8B-B14F-4D97-AF65-F5344CB8AC3E}">
        <p14:creationId xmlns:p14="http://schemas.microsoft.com/office/powerpoint/2010/main" val="498763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RoperExplorer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Now let’s use RoperExplorer to analyze some of the data contained in the dataset.</a:t>
            </a:r>
          </a:p>
          <a:p>
            <a:r>
              <a:rPr lang="en-US" dirty="0" smtClean="0"/>
              <a:t>You will need your own account to use RoperExplorer.  See the beginning of this PowerPoint for a description of how to get your account.</a:t>
            </a:r>
          </a:p>
          <a:p>
            <a:r>
              <a:rPr lang="en-US" dirty="0" smtClean="0"/>
              <a:t>Let’s take a look again at the Dataset Abstract page that we got when we clicked on the RoperExpress icon. This page appears on the next slide.</a:t>
            </a:r>
          </a:p>
        </p:txBody>
      </p:sp>
      <p:sp>
        <p:nvSpPr>
          <p:cNvPr id="5" name="Slide Number Placeholder 4"/>
          <p:cNvSpPr>
            <a:spLocks noGrp="1"/>
          </p:cNvSpPr>
          <p:nvPr>
            <p:ph type="sldNum" sz="quarter" idx="12"/>
          </p:nvPr>
        </p:nvSpPr>
        <p:spPr/>
        <p:txBody>
          <a:bodyPr/>
          <a:lstStyle/>
          <a:p>
            <a:fld id="{ACB29A0A-F2E5-418C-99CA-2DAE16A8AF57}" type="slidenum">
              <a:rPr lang="en-US" smtClean="0"/>
              <a:t>38</a:t>
            </a:fld>
            <a:endParaRPr lang="en-US" dirty="0"/>
          </a:p>
        </p:txBody>
      </p:sp>
    </p:spTree>
    <p:extLst>
      <p:ext uri="{BB962C8B-B14F-4D97-AF65-F5344CB8AC3E}">
        <p14:creationId xmlns:p14="http://schemas.microsoft.com/office/powerpoint/2010/main" val="2990647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Dataset Abstract for Data Set </a:t>
            </a:r>
            <a:br>
              <a:rPr lang="en-US" dirty="0"/>
            </a:br>
            <a:r>
              <a:rPr lang="en-US" dirty="0"/>
              <a:t>We Want to Analyze</a:t>
            </a:r>
          </a:p>
        </p:txBody>
      </p:sp>
      <p:sp>
        <p:nvSpPr>
          <p:cNvPr id="3" name="Slide Number Placeholder 2"/>
          <p:cNvSpPr>
            <a:spLocks noGrp="1"/>
          </p:cNvSpPr>
          <p:nvPr>
            <p:ph type="sldNum" sz="quarter" idx="12"/>
          </p:nvPr>
        </p:nvSpPr>
        <p:spPr/>
        <p:txBody>
          <a:bodyPr/>
          <a:lstStyle/>
          <a:p>
            <a:fld id="{ACB29A0A-F2E5-418C-99CA-2DAE16A8AF57}" type="slidenum">
              <a:rPr lang="en-US" smtClean="0"/>
              <a:t>39</a:t>
            </a:fld>
            <a:endParaRPr lang="en-US" dirty="0"/>
          </a:p>
        </p:txBody>
      </p:sp>
      <p:pic>
        <p:nvPicPr>
          <p:cNvPr id="8" name="Content Placeholder 7" descr="This is the dataset absract for the Pew Research Center's survey on reliigion." title="Dataset Abstrac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1462" y="1600200"/>
            <a:ext cx="6881076" cy="4525963"/>
          </a:xfrm>
        </p:spPr>
      </p:pic>
    </p:spTree>
    <p:extLst>
      <p:ext uri="{BB962C8B-B14F-4D97-AF65-F5344CB8AC3E}">
        <p14:creationId xmlns:p14="http://schemas.microsoft.com/office/powerpoint/2010/main" val="2718119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get access to the Roper Center for Public Opinion Research?</a:t>
            </a:r>
            <a:endParaRPr lang="en-US" dirty="0"/>
          </a:p>
        </p:txBody>
      </p:sp>
      <p:sp>
        <p:nvSpPr>
          <p:cNvPr id="3" name="Content Placeholder 2"/>
          <p:cNvSpPr>
            <a:spLocks noGrp="1"/>
          </p:cNvSpPr>
          <p:nvPr>
            <p:ph idx="1"/>
          </p:nvPr>
        </p:nvSpPr>
        <p:spPr/>
        <p:txBody>
          <a:bodyPr>
            <a:normAutofit lnSpcReduction="10000"/>
          </a:bodyPr>
          <a:lstStyle/>
          <a:p>
            <a:r>
              <a:rPr lang="en-US" dirty="0" smtClean="0"/>
              <a:t>CSU campuses subscribe yearly to the social science databases which include:</a:t>
            </a:r>
          </a:p>
          <a:p>
            <a:pPr lvl="1"/>
            <a:r>
              <a:rPr lang="en-US" dirty="0" smtClean="0"/>
              <a:t>The Roper Center for Public Opinion Research</a:t>
            </a:r>
          </a:p>
          <a:p>
            <a:pPr lvl="1"/>
            <a:r>
              <a:rPr lang="en-US" dirty="0"/>
              <a:t>The Field </a:t>
            </a:r>
            <a:r>
              <a:rPr lang="en-US" dirty="0" smtClean="0"/>
              <a:t>Poll</a:t>
            </a:r>
          </a:p>
          <a:p>
            <a:pPr lvl="1"/>
            <a:r>
              <a:rPr lang="en-US" dirty="0" smtClean="0"/>
              <a:t>The Inter-university Consortium for Political and Social Research</a:t>
            </a:r>
          </a:p>
          <a:p>
            <a:r>
              <a:rPr lang="en-US" dirty="0" smtClean="0"/>
              <a:t>Campuses that subscribe have free access to all these databases for their students, faculty and staff.</a:t>
            </a:r>
          </a:p>
          <a:p>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4</a:t>
            </a:fld>
            <a:endParaRPr lang="en-US" dirty="0"/>
          </a:p>
        </p:txBody>
      </p:sp>
    </p:spTree>
    <p:extLst>
      <p:ext uri="{BB962C8B-B14F-4D97-AF65-F5344CB8AC3E}">
        <p14:creationId xmlns:p14="http://schemas.microsoft.com/office/powerpoint/2010/main" val="11370401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RoperExplorer</a:t>
            </a:r>
            <a:endParaRPr lang="en-US" dirty="0"/>
          </a:p>
        </p:txBody>
      </p:sp>
      <p:sp>
        <p:nvSpPr>
          <p:cNvPr id="3" name="Content Placeholder 2"/>
          <p:cNvSpPr>
            <a:spLocks noGrp="1"/>
          </p:cNvSpPr>
          <p:nvPr>
            <p:ph idx="1"/>
          </p:nvPr>
        </p:nvSpPr>
        <p:spPr/>
        <p:txBody>
          <a:bodyPr/>
          <a:lstStyle/>
          <a:p>
            <a:r>
              <a:rPr lang="en-US" dirty="0" smtClean="0"/>
              <a:t>In the lower left there is a link that you can click to open RoperExplorer.  Click on it now.</a:t>
            </a:r>
          </a:p>
          <a:p>
            <a:r>
              <a:rPr lang="en-US" dirty="0" smtClean="0"/>
              <a:t>Remember that you could also get to RoperExplorer by clicking on the RoperExplorer icon on the search results page.</a:t>
            </a:r>
          </a:p>
          <a:p>
            <a:r>
              <a:rPr lang="en-US" dirty="0" smtClean="0"/>
              <a:t>You should see the page on the next slide.</a:t>
            </a:r>
            <a:endParaRPr lang="en-US" dirty="0"/>
          </a:p>
        </p:txBody>
      </p:sp>
      <p:sp>
        <p:nvSpPr>
          <p:cNvPr id="5" name="Slide Number Placeholder 4"/>
          <p:cNvSpPr>
            <a:spLocks noGrp="1"/>
          </p:cNvSpPr>
          <p:nvPr>
            <p:ph type="sldNum" sz="quarter" idx="12"/>
          </p:nvPr>
        </p:nvSpPr>
        <p:spPr/>
        <p:txBody>
          <a:bodyPr/>
          <a:lstStyle/>
          <a:p>
            <a:fld id="{ACB29A0A-F2E5-418C-99CA-2DAE16A8AF57}" type="slidenum">
              <a:rPr lang="en-US" smtClean="0"/>
              <a:t>40</a:t>
            </a:fld>
            <a:endParaRPr lang="en-US" dirty="0"/>
          </a:p>
        </p:txBody>
      </p:sp>
    </p:spTree>
    <p:extLst>
      <p:ext uri="{BB962C8B-B14F-4D97-AF65-F5344CB8AC3E}">
        <p14:creationId xmlns:p14="http://schemas.microsoft.com/office/powerpoint/2010/main" val="40780914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RoperExplorer Screen</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41</a:t>
            </a:fld>
            <a:endParaRPr lang="en-US" dirty="0"/>
          </a:p>
        </p:txBody>
      </p:sp>
      <p:pic>
        <p:nvPicPr>
          <p:cNvPr id="5" name="Content Placeholder 4" descr="This is the RoperExplore screen for the dataset we just downloaded.  Click on the RoperExplorer icon to get to this screen." title="RoperExplorer Scree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28800"/>
            <a:ext cx="8229600" cy="3867023"/>
          </a:xfrm>
        </p:spPr>
      </p:pic>
    </p:spTree>
    <p:extLst>
      <p:ext uri="{BB962C8B-B14F-4D97-AF65-F5344CB8AC3E}">
        <p14:creationId xmlns:p14="http://schemas.microsoft.com/office/powerpoint/2010/main" val="4184097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the Row Variable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first step is to choose your row variable.  This will be your dependent variable.</a:t>
            </a:r>
          </a:p>
          <a:p>
            <a:r>
              <a:rPr lang="en-US" dirty="0" smtClean="0"/>
              <a:t>Let’s look at the questions about their religion.  There are 24 questions in this category.  Click on that category.</a:t>
            </a:r>
          </a:p>
          <a:p>
            <a:r>
              <a:rPr lang="en-US" dirty="0" smtClean="0"/>
              <a:t>Some of these 24 questions are on the next page.</a:t>
            </a:r>
          </a:p>
          <a:p>
            <a:r>
              <a:rPr lang="en-US" dirty="0" smtClean="0"/>
              <a:t>Let’s use the question which asks their opinion on whether religion is increasing or losing influence on American life.  This variable is called “Q38” in the data set.  Click on that variable.</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42</a:t>
            </a:fld>
            <a:endParaRPr lang="en-US" dirty="0"/>
          </a:p>
        </p:txBody>
      </p:sp>
    </p:spTree>
    <p:extLst>
      <p:ext uri="{BB962C8B-B14F-4D97-AF65-F5344CB8AC3E}">
        <p14:creationId xmlns:p14="http://schemas.microsoft.com/office/powerpoint/2010/main" val="23543550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 Variable – Q38</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43</a:t>
            </a:fld>
            <a:endParaRPr lang="en-US" dirty="0"/>
          </a:p>
        </p:txBody>
      </p:sp>
      <p:pic>
        <p:nvPicPr>
          <p:cNvPr id="5" name="Content Placeholder 4" descr="This is the list of some of the variables in the religion category. We're interested in Q38." title="Row Variable -- Q3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00200"/>
            <a:ext cx="8229600" cy="1702510"/>
          </a:xfrm>
        </p:spPr>
      </p:pic>
    </p:spTree>
    <p:extLst>
      <p:ext uri="{BB962C8B-B14F-4D97-AF65-F5344CB8AC3E}">
        <p14:creationId xmlns:p14="http://schemas.microsoft.com/office/powerpoint/2010/main" val="33792621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the Column Variable</a:t>
            </a:r>
            <a:endParaRPr lang="en-US" dirty="0"/>
          </a:p>
        </p:txBody>
      </p:sp>
      <p:sp>
        <p:nvSpPr>
          <p:cNvPr id="3" name="Content Placeholder 2"/>
          <p:cNvSpPr>
            <a:spLocks noGrp="1"/>
          </p:cNvSpPr>
          <p:nvPr>
            <p:ph idx="1"/>
          </p:nvPr>
        </p:nvSpPr>
        <p:spPr/>
        <p:txBody>
          <a:bodyPr>
            <a:normAutofit lnSpcReduction="10000"/>
          </a:bodyPr>
          <a:lstStyle/>
          <a:p>
            <a:r>
              <a:rPr lang="en-US" dirty="0" smtClean="0"/>
              <a:t>Now we need to choose the column variable which will be your independent variable.</a:t>
            </a:r>
          </a:p>
          <a:p>
            <a:r>
              <a:rPr lang="en-US" dirty="0" smtClean="0"/>
              <a:t>Let’s select the category “demographics” which has 20 questions.</a:t>
            </a:r>
          </a:p>
          <a:p>
            <a:r>
              <a:rPr lang="en-US" dirty="0" smtClean="0"/>
              <a:t>The next slide shows the some of the questions in this category.</a:t>
            </a:r>
          </a:p>
          <a:p>
            <a:r>
              <a:rPr lang="en-US" dirty="0"/>
              <a:t>Let’s use the region of the country in which the respondent lives which is called “CREGION</a:t>
            </a:r>
            <a:r>
              <a:rPr lang="en-US" dirty="0" smtClean="0"/>
              <a:t>”. Click on that variable.</a:t>
            </a:r>
          </a:p>
        </p:txBody>
      </p:sp>
      <p:sp>
        <p:nvSpPr>
          <p:cNvPr id="4" name="Slide Number Placeholder 3"/>
          <p:cNvSpPr>
            <a:spLocks noGrp="1"/>
          </p:cNvSpPr>
          <p:nvPr>
            <p:ph type="sldNum" sz="quarter" idx="12"/>
          </p:nvPr>
        </p:nvSpPr>
        <p:spPr/>
        <p:txBody>
          <a:bodyPr/>
          <a:lstStyle/>
          <a:p>
            <a:fld id="{ACB29A0A-F2E5-418C-99CA-2DAE16A8AF57}" type="slidenum">
              <a:rPr lang="en-US" smtClean="0"/>
              <a:t>44</a:t>
            </a:fld>
            <a:endParaRPr lang="en-US" dirty="0"/>
          </a:p>
        </p:txBody>
      </p:sp>
    </p:spTree>
    <p:extLst>
      <p:ext uri="{BB962C8B-B14F-4D97-AF65-F5344CB8AC3E}">
        <p14:creationId xmlns:p14="http://schemas.microsoft.com/office/powerpoint/2010/main" val="2220983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Column Variable – CREGION</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45</a:t>
            </a:fld>
            <a:endParaRPr lang="en-US" dirty="0"/>
          </a:p>
        </p:txBody>
      </p:sp>
      <p:pic>
        <p:nvPicPr>
          <p:cNvPr id="5" name="Content Placeholder 4" descr="This is a list of some of the variables in the category &quot;demographics.&quot;  We're going to use CREGION." title="Column Variable -- CREG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3262" y="3105944"/>
            <a:ext cx="2657475" cy="1514475"/>
          </a:xfrm>
        </p:spPr>
      </p:pic>
    </p:spTree>
    <p:extLst>
      <p:ext uri="{BB962C8B-B14F-4D97-AF65-F5344CB8AC3E}">
        <p14:creationId xmlns:p14="http://schemas.microsoft.com/office/powerpoint/2010/main" val="1650079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Table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After you select both your row and column variables, you should see the crosstabulation which is on the next slide.</a:t>
            </a:r>
          </a:p>
          <a:p>
            <a:r>
              <a:rPr lang="en-US" dirty="0" smtClean="0"/>
              <a:t>Note that the percentages sum down to 100% which is what you want if the column variable is your independent variable.  So be sure to put the  independent variable in the column.  </a:t>
            </a:r>
          </a:p>
          <a:p>
            <a:r>
              <a:rPr lang="en-US" dirty="0" smtClean="0"/>
              <a:t>You have the option of printing the table, downloading it as an Excel file, or downloading it as a PDF file.</a:t>
            </a:r>
          </a:p>
          <a:p>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46</a:t>
            </a:fld>
            <a:endParaRPr lang="en-US" dirty="0"/>
          </a:p>
        </p:txBody>
      </p:sp>
    </p:spTree>
    <p:extLst>
      <p:ext uri="{BB962C8B-B14F-4D97-AF65-F5344CB8AC3E}">
        <p14:creationId xmlns:p14="http://schemas.microsoft.com/office/powerpoint/2010/main" val="36882360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47</a:t>
            </a:fld>
            <a:endParaRPr lang="en-US" dirty="0"/>
          </a:p>
        </p:txBody>
      </p:sp>
      <p:pic>
        <p:nvPicPr>
          <p:cNvPr id="5" name="Content Placeholder 4" descr="This is the crosstabulation of Q38 and CREGION that RoperExplorer created." title="Tab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2669" y="1600200"/>
            <a:ext cx="6138662" cy="4525963"/>
          </a:xfrm>
        </p:spPr>
      </p:pic>
    </p:spTree>
    <p:extLst>
      <p:ext uri="{BB962C8B-B14F-4D97-AF65-F5344CB8AC3E}">
        <p14:creationId xmlns:p14="http://schemas.microsoft.com/office/powerpoint/2010/main" val="4254796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Statistical Analysis</a:t>
            </a:r>
            <a:endParaRPr lang="en-US" dirty="0"/>
          </a:p>
        </p:txBody>
      </p:sp>
      <p:sp>
        <p:nvSpPr>
          <p:cNvPr id="3" name="Content Placeholder 2"/>
          <p:cNvSpPr>
            <a:spLocks noGrp="1"/>
          </p:cNvSpPr>
          <p:nvPr>
            <p:ph idx="1"/>
          </p:nvPr>
        </p:nvSpPr>
        <p:spPr/>
        <p:txBody>
          <a:bodyPr>
            <a:normAutofit/>
          </a:bodyPr>
          <a:lstStyle/>
          <a:p>
            <a:r>
              <a:rPr lang="en-US" dirty="0" smtClean="0"/>
              <a:t>RoperExplorer gives you a quick look at frequency distributions and crosstabulations.</a:t>
            </a:r>
          </a:p>
          <a:p>
            <a:r>
              <a:rPr lang="en-US" dirty="0" smtClean="0"/>
              <a:t>If you want a frequency distribution, chose the variable as the row variable in step 1, skip step 2 and click on step 3.  Your frequency distribution will appear.</a:t>
            </a:r>
          </a:p>
          <a:p>
            <a:r>
              <a:rPr lang="en-US" dirty="0" smtClean="0"/>
              <a:t>If you want to do further analysis, download the dataset as a SPSS file.</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48</a:t>
            </a:fld>
            <a:endParaRPr lang="en-US" dirty="0"/>
          </a:p>
        </p:txBody>
      </p:sp>
    </p:spTree>
    <p:extLst>
      <p:ext uri="{BB962C8B-B14F-4D97-AF65-F5344CB8AC3E}">
        <p14:creationId xmlns:p14="http://schemas.microsoft.com/office/powerpoint/2010/main" val="5251640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Roper has a number of teaching resources.</a:t>
            </a:r>
          </a:p>
          <a:p>
            <a:r>
              <a:rPr lang="en-US" dirty="0" smtClean="0"/>
              <a:t>Go back to the Roper home page.  You can do that easily by clicking on Roper logo on the top left of each screen.</a:t>
            </a:r>
          </a:p>
          <a:p>
            <a:r>
              <a:rPr lang="en-US" dirty="0" smtClean="0"/>
              <a:t>Roper has two excellent discussions of polling.  Point your mouse at “Support” on the home page and click on “Polling Concepts.”  You’ll see two documents on “Polling Fundamentals” and “Analyzing Polls.”</a:t>
            </a:r>
          </a:p>
          <a:p>
            <a:r>
              <a:rPr lang="en-US" dirty="0" smtClean="0"/>
              <a:t>You can also point your mouse to “Support” and click on “Classroom Materials.”</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49</a:t>
            </a:fld>
            <a:endParaRPr lang="en-US" dirty="0"/>
          </a:p>
        </p:txBody>
      </p:sp>
    </p:spTree>
    <p:extLst>
      <p:ext uri="{BB962C8B-B14F-4D97-AF65-F5344CB8AC3E}">
        <p14:creationId xmlns:p14="http://schemas.microsoft.com/office/powerpoint/2010/main" val="2942870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
            </a:r>
            <a:br>
              <a:rPr lang="en-US" dirty="0" smtClean="0">
                <a:hlinkClick r:id="rId2"/>
              </a:rPr>
            </a:br>
            <a:r>
              <a:rPr lang="en-US" dirty="0" smtClean="0">
                <a:hlinkClick r:id="rId2"/>
              </a:rPr>
              <a:t>The Roper </a:t>
            </a:r>
            <a:r>
              <a:rPr lang="en-US" dirty="0">
                <a:hlinkClick r:id="rId2"/>
              </a:rPr>
              <a:t>Center Website</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t>5</a:t>
            </a:fld>
            <a:endParaRPr lang="en-US" dirty="0"/>
          </a:p>
        </p:txBody>
      </p:sp>
      <p:pic>
        <p:nvPicPr>
          <p:cNvPr id="5" name="Content Placeholder 4" descr="This is the home page of the Roper Center for Public Opinion Research." title="The Roper Center Websit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1297" y="1600200"/>
            <a:ext cx="7281406" cy="4525963"/>
          </a:xfrm>
        </p:spPr>
      </p:pic>
    </p:spTree>
    <p:extLst>
      <p:ext uri="{BB962C8B-B14F-4D97-AF65-F5344CB8AC3E}">
        <p14:creationId xmlns:p14="http://schemas.microsoft.com/office/powerpoint/2010/main" val="555004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More about Roper</a:t>
            </a:r>
            <a:endParaRPr lang="en-US" dirty="0"/>
          </a:p>
        </p:txBody>
      </p:sp>
      <p:sp>
        <p:nvSpPr>
          <p:cNvPr id="3" name="Content Placeholder 2"/>
          <p:cNvSpPr>
            <a:spLocks noGrp="1"/>
          </p:cNvSpPr>
          <p:nvPr>
            <p:ph idx="1"/>
          </p:nvPr>
        </p:nvSpPr>
        <p:spPr/>
        <p:txBody>
          <a:bodyPr/>
          <a:lstStyle/>
          <a:p>
            <a:r>
              <a:rPr lang="en-US" dirty="0" smtClean="0"/>
              <a:t>There are a number of resources for learning more about Roper on their website.</a:t>
            </a:r>
            <a:endParaRPr lang="en-US" dirty="0"/>
          </a:p>
          <a:p>
            <a:r>
              <a:rPr lang="en-US" dirty="0" smtClean="0"/>
              <a:t>On the Roper home page point your mouse at “Support” and then click on “Roper Center Tools.”  You’ll find a number of resources that will help you use the Roper website.</a:t>
            </a:r>
          </a:p>
        </p:txBody>
      </p:sp>
      <p:sp>
        <p:nvSpPr>
          <p:cNvPr id="4" name="Slide Number Placeholder 3"/>
          <p:cNvSpPr>
            <a:spLocks noGrp="1"/>
          </p:cNvSpPr>
          <p:nvPr>
            <p:ph type="sldNum" sz="quarter" idx="12"/>
          </p:nvPr>
        </p:nvSpPr>
        <p:spPr/>
        <p:txBody>
          <a:bodyPr/>
          <a:lstStyle/>
          <a:p>
            <a:fld id="{ACB29A0A-F2E5-418C-99CA-2DAE16A8AF57}" type="slidenum">
              <a:rPr lang="en-US" smtClean="0"/>
              <a:t>50</a:t>
            </a:fld>
            <a:endParaRPr lang="en-US" dirty="0"/>
          </a:p>
        </p:txBody>
      </p:sp>
    </p:spTree>
    <p:extLst>
      <p:ext uri="{BB962C8B-B14F-4D97-AF65-F5344CB8AC3E}">
        <p14:creationId xmlns:p14="http://schemas.microsoft.com/office/powerpoint/2010/main" val="18384602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Science Research and Instructional Council (SSRIC)</a:t>
            </a:r>
            <a:endParaRPr lang="en-US" dirty="0"/>
          </a:p>
        </p:txBody>
      </p:sp>
      <p:sp>
        <p:nvSpPr>
          <p:cNvPr id="3" name="Content Placeholder 2"/>
          <p:cNvSpPr>
            <a:spLocks noGrp="1"/>
          </p:cNvSpPr>
          <p:nvPr>
            <p:ph idx="1"/>
          </p:nvPr>
        </p:nvSpPr>
        <p:spPr/>
        <p:txBody>
          <a:bodyPr>
            <a:normAutofit lnSpcReduction="10000"/>
          </a:bodyPr>
          <a:lstStyle/>
          <a:p>
            <a:r>
              <a:rPr lang="en-US" dirty="0" smtClean="0"/>
              <a:t>Another way to learn more about the Roper Center is by going to the </a:t>
            </a:r>
            <a:r>
              <a:rPr lang="en-US" dirty="0" smtClean="0">
                <a:hlinkClick r:id="rId2"/>
              </a:rPr>
              <a:t>SSRIC’s web site</a:t>
            </a:r>
            <a:r>
              <a:rPr lang="en-US" dirty="0" smtClean="0"/>
              <a:t>.</a:t>
            </a:r>
          </a:p>
          <a:p>
            <a:r>
              <a:rPr lang="en-US" dirty="0" smtClean="0"/>
              <a:t>The home page is on the next slide.</a:t>
            </a:r>
          </a:p>
          <a:p>
            <a:r>
              <a:rPr lang="en-US" dirty="0" smtClean="0"/>
              <a:t>Click on “Roper” under “Data” in the upper left.</a:t>
            </a:r>
          </a:p>
          <a:p>
            <a:r>
              <a:rPr lang="en-US" dirty="0" smtClean="0"/>
              <a:t>Explore the SSRIC web site while you are there.  There is lots of information about other data archives (e.g., Field and ICPSR) and teaching resources.</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51</a:t>
            </a:fld>
            <a:endParaRPr lang="en-US" dirty="0"/>
          </a:p>
        </p:txBody>
      </p:sp>
    </p:spTree>
    <p:extLst>
      <p:ext uri="{BB962C8B-B14F-4D97-AF65-F5344CB8AC3E}">
        <p14:creationId xmlns:p14="http://schemas.microsoft.com/office/powerpoint/2010/main" val="2049980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SSRIC</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52</a:t>
            </a:fld>
            <a:endParaRPr lang="en-US" dirty="0"/>
          </a:p>
        </p:txBody>
      </p:sp>
      <p:pic>
        <p:nvPicPr>
          <p:cNvPr id="6" name="Content Placeholder 5" descr="The is the Social Science Research and Instructional Council's home page." title="SSRIC"/>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52601"/>
            <a:ext cx="8229600" cy="4343400"/>
          </a:xfrm>
        </p:spPr>
      </p:pic>
    </p:spTree>
    <p:extLst>
      <p:ext uri="{BB962C8B-B14F-4D97-AF65-F5344CB8AC3E}">
        <p14:creationId xmlns:p14="http://schemas.microsoft.com/office/powerpoint/2010/main" val="42617449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 Resources</a:t>
            </a:r>
            <a:endParaRPr lang="en-US" dirty="0"/>
          </a:p>
        </p:txBody>
      </p:sp>
      <p:sp>
        <p:nvSpPr>
          <p:cNvPr id="3" name="Content Placeholder 2"/>
          <p:cNvSpPr>
            <a:spLocks noGrp="1"/>
          </p:cNvSpPr>
          <p:nvPr>
            <p:ph idx="1"/>
          </p:nvPr>
        </p:nvSpPr>
        <p:spPr/>
        <p:txBody>
          <a:bodyPr>
            <a:normAutofit fontScale="92500"/>
          </a:bodyPr>
          <a:lstStyle/>
          <a:p>
            <a:r>
              <a:rPr lang="en-US" dirty="0"/>
              <a:t>Here are some of the resources you will find on the SSRIC web site.  Some of these resources are available only to faculty and students in the CSU.</a:t>
            </a:r>
          </a:p>
          <a:p>
            <a:pPr lvl="1"/>
            <a:r>
              <a:rPr lang="en-US" dirty="0" smtClean="0"/>
              <a:t>Under “Data” on the left you can get information about ICPSR, Field, Roper and instructional data sets.</a:t>
            </a:r>
          </a:p>
          <a:p>
            <a:pPr lvl="1"/>
            <a:r>
              <a:rPr lang="en-US" dirty="0" smtClean="0"/>
              <a:t>Under “Participate” there is information about the Field Faculty Fellow, the ICPSR Summer Program, the SSRIC’s Social Science Student Symposium, and workshops that the SSRIC will come to your CSU campus and offer.</a:t>
            </a:r>
          </a:p>
          <a:p>
            <a:endParaRPr lang="en-US" dirty="0" smtClean="0"/>
          </a:p>
        </p:txBody>
      </p:sp>
      <p:sp>
        <p:nvSpPr>
          <p:cNvPr id="4" name="Slide Number Placeholder 3"/>
          <p:cNvSpPr>
            <a:spLocks noGrp="1"/>
          </p:cNvSpPr>
          <p:nvPr>
            <p:ph type="sldNum" sz="quarter" idx="12"/>
          </p:nvPr>
        </p:nvSpPr>
        <p:spPr/>
        <p:txBody>
          <a:bodyPr/>
          <a:lstStyle/>
          <a:p>
            <a:fld id="{ACB29A0A-F2E5-418C-99CA-2DAE16A8AF57}" type="slidenum">
              <a:rPr lang="en-US" smtClean="0"/>
              <a:t>53</a:t>
            </a:fld>
            <a:endParaRPr lang="en-US" dirty="0"/>
          </a:p>
        </p:txBody>
      </p:sp>
    </p:spTree>
    <p:extLst>
      <p:ext uri="{BB962C8B-B14F-4D97-AF65-F5344CB8AC3E}">
        <p14:creationId xmlns:p14="http://schemas.microsoft.com/office/powerpoint/2010/main" val="38402772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 Resources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Under “Teaching Resources” there are exercises and data sets that you could use in your classes.  There is also an extensive set of links to other sites  of methodological and statistical relevance.  These resources are typically available to everyone regardless of whether you are part of the CSU or not.</a:t>
            </a:r>
          </a:p>
          <a:p>
            <a:r>
              <a:rPr lang="en-US" dirty="0" smtClean="0"/>
              <a:t>Under “Council” you can look up the SSRIC campus representative on your campus and learn more about the SSRIC Council.</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54</a:t>
            </a:fld>
            <a:endParaRPr lang="en-US" dirty="0"/>
          </a:p>
        </p:txBody>
      </p:sp>
    </p:spTree>
    <p:extLst>
      <p:ext uri="{BB962C8B-B14F-4D97-AF65-F5344CB8AC3E}">
        <p14:creationId xmlns:p14="http://schemas.microsoft.com/office/powerpoint/2010/main" val="2321515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Getting an Account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first thing you need to do is to create your own personal account at the Roper Center.</a:t>
            </a:r>
          </a:p>
          <a:p>
            <a:r>
              <a:rPr lang="en-US" dirty="0" smtClean="0"/>
              <a:t>You’ll need this account to search the archive of data sets and questions, download data sets and analyze data online.</a:t>
            </a:r>
          </a:p>
          <a:p>
            <a:r>
              <a:rPr lang="en-US" dirty="0" smtClean="0"/>
              <a:t>These accounts are free.</a:t>
            </a:r>
          </a:p>
          <a:p>
            <a:r>
              <a:rPr lang="en-US" dirty="0" smtClean="0"/>
              <a:t>To create your own account, you’ll need be on a computer on a CSU campus that has subscribed to the social science data bases.  </a:t>
            </a:r>
          </a:p>
          <a:p>
            <a:r>
              <a:rPr lang="en-US" dirty="0" smtClean="0"/>
              <a:t>Click on “Search iPOLL” </a:t>
            </a:r>
            <a:r>
              <a:rPr lang="en-US" dirty="0"/>
              <a:t>in the upper </a:t>
            </a:r>
            <a:r>
              <a:rPr lang="en-US" dirty="0" smtClean="0"/>
              <a:t>right of </a:t>
            </a:r>
            <a:r>
              <a:rPr lang="en-US" dirty="0"/>
              <a:t>the Roper  home </a:t>
            </a:r>
            <a:r>
              <a:rPr lang="en-US" dirty="0" smtClean="0"/>
              <a:t>page.</a:t>
            </a:r>
            <a:endParaRPr lang="en-US" b="1" dirty="0"/>
          </a:p>
        </p:txBody>
      </p:sp>
      <p:sp>
        <p:nvSpPr>
          <p:cNvPr id="4" name="Slide Number Placeholder 3"/>
          <p:cNvSpPr>
            <a:spLocks noGrp="1"/>
          </p:cNvSpPr>
          <p:nvPr>
            <p:ph type="sldNum" sz="quarter" idx="12"/>
          </p:nvPr>
        </p:nvSpPr>
        <p:spPr/>
        <p:txBody>
          <a:bodyPr/>
          <a:lstStyle/>
          <a:p>
            <a:fld id="{ACB29A0A-F2E5-418C-99CA-2DAE16A8AF57}" type="slidenum">
              <a:rPr lang="en-US" smtClean="0"/>
              <a:t>6</a:t>
            </a:fld>
            <a:endParaRPr lang="en-US" dirty="0"/>
          </a:p>
        </p:txBody>
      </p:sp>
    </p:spTree>
    <p:extLst>
      <p:ext uri="{BB962C8B-B14F-4D97-AF65-F5344CB8AC3E}">
        <p14:creationId xmlns:p14="http://schemas.microsoft.com/office/powerpoint/2010/main" val="2193909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the iPOLL sign in page.  If you have an account already enter your email address and password that you created and click on Sign In.  If you don't have account, click on Sign In.  You should see the screen on the next slide." title="Signing Into your Account"/>
          <p:cNvSpPr>
            <a:spLocks noGrp="1"/>
          </p:cNvSpPr>
          <p:nvPr>
            <p:ph type="title"/>
          </p:nvPr>
        </p:nvSpPr>
        <p:spPr/>
        <p:txBody>
          <a:bodyPr/>
          <a:lstStyle/>
          <a:p>
            <a:r>
              <a:rPr lang="en-US" dirty="0" smtClean="0"/>
              <a:t>Signing Into your Account</a:t>
            </a:r>
            <a:endParaRPr lang="en-US" dirty="0"/>
          </a:p>
        </p:txBody>
      </p:sp>
      <p:sp>
        <p:nvSpPr>
          <p:cNvPr id="3" name="Content Placeholder 2"/>
          <p:cNvSpPr>
            <a:spLocks noGrp="1"/>
          </p:cNvSpPr>
          <p:nvPr>
            <p:ph sz="half" idx="1"/>
          </p:nvPr>
        </p:nvSpPr>
        <p:spPr>
          <a:xfrm>
            <a:off x="457200" y="1600200"/>
            <a:ext cx="3429000" cy="4525963"/>
          </a:xfrm>
        </p:spPr>
        <p:txBody>
          <a:bodyPr>
            <a:normAutofit fontScale="92500" lnSpcReduction="20000"/>
          </a:bodyPr>
          <a:lstStyle/>
          <a:p>
            <a:r>
              <a:rPr lang="en-US" dirty="0" smtClean="0"/>
              <a:t>If you have an account already, click on “Sign In” in the upper left of the screen and then log into your account.</a:t>
            </a:r>
            <a:endParaRPr lang="en-US" dirty="0"/>
          </a:p>
          <a:p>
            <a:r>
              <a:rPr lang="en-US" dirty="0" smtClean="0"/>
              <a:t>If you don’t have an account, click on “Register” in the upper right.  You should see the screen on the next slide.</a:t>
            </a:r>
            <a:endParaRPr lang="en-US" dirty="0"/>
          </a:p>
        </p:txBody>
      </p:sp>
      <p:sp>
        <p:nvSpPr>
          <p:cNvPr id="6" name="Slide Number Placeholder 5"/>
          <p:cNvSpPr>
            <a:spLocks noGrp="1"/>
          </p:cNvSpPr>
          <p:nvPr>
            <p:ph type="sldNum" sz="quarter" idx="12"/>
          </p:nvPr>
        </p:nvSpPr>
        <p:spPr/>
        <p:txBody>
          <a:bodyPr/>
          <a:lstStyle/>
          <a:p>
            <a:fld id="{8DCE7DD9-B798-4010-908C-748089CB6D72}" type="slidenum">
              <a:rPr lang="en-US" smtClean="0"/>
              <a:t>7</a:t>
            </a:fld>
            <a:endParaRPr lang="en-US" dirty="0"/>
          </a:p>
        </p:txBody>
      </p:sp>
      <p:pic>
        <p:nvPicPr>
          <p:cNvPr id="7" name="Content Placeholder 6" descr="When you click on &quot;Search iPOLL&quot; you will see the log in screen in the upper left.  If you don't have an account, click on &quot;Register&quot; in the upper right.  This is what your screen will look like." title="Signing Into your Account"/>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62400" y="1981200"/>
            <a:ext cx="4800600" cy="2971800"/>
          </a:xfrm>
        </p:spPr>
      </p:pic>
    </p:spTree>
    <p:extLst>
      <p:ext uri="{BB962C8B-B14F-4D97-AF65-F5344CB8AC3E}">
        <p14:creationId xmlns:p14="http://schemas.microsoft.com/office/powerpoint/2010/main" val="3234948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your Own Account</a:t>
            </a:r>
            <a:endParaRPr lang="en-US" dirty="0"/>
          </a:p>
        </p:txBody>
      </p:sp>
      <p:sp>
        <p:nvSpPr>
          <p:cNvPr id="3" name="Content Placeholder 2"/>
          <p:cNvSpPr>
            <a:spLocks noGrp="1"/>
          </p:cNvSpPr>
          <p:nvPr>
            <p:ph sz="half" idx="1"/>
          </p:nvPr>
        </p:nvSpPr>
        <p:spPr>
          <a:xfrm>
            <a:off x="457200" y="1600200"/>
            <a:ext cx="3048000" cy="4525963"/>
          </a:xfrm>
        </p:spPr>
        <p:txBody>
          <a:bodyPr/>
          <a:lstStyle/>
          <a:p>
            <a:r>
              <a:rPr lang="en-US" dirty="0" smtClean="0"/>
              <a:t>Fill in the form to create your account.</a:t>
            </a:r>
          </a:p>
          <a:p>
            <a:r>
              <a:rPr lang="en-US" dirty="0" smtClean="0"/>
              <a:t>Click “Submit” and your account will be created.  </a:t>
            </a:r>
            <a:endParaRPr lang="en-US" dirty="0"/>
          </a:p>
        </p:txBody>
      </p:sp>
      <p:sp>
        <p:nvSpPr>
          <p:cNvPr id="6" name="Slide Number Placeholder 5"/>
          <p:cNvSpPr>
            <a:spLocks noGrp="1"/>
          </p:cNvSpPr>
          <p:nvPr>
            <p:ph type="sldNum" sz="quarter" idx="12"/>
          </p:nvPr>
        </p:nvSpPr>
        <p:spPr/>
        <p:txBody>
          <a:bodyPr/>
          <a:lstStyle/>
          <a:p>
            <a:fld id="{8DCE7DD9-B798-4010-908C-748089CB6D72}" type="slidenum">
              <a:rPr lang="en-US" smtClean="0"/>
              <a:t>8</a:t>
            </a:fld>
            <a:endParaRPr lang="en-US" dirty="0"/>
          </a:p>
        </p:txBody>
      </p:sp>
      <p:pic>
        <p:nvPicPr>
          <p:cNvPr id="5" name="Content Placeholder 4" descr="This is the registration page where you create your account." title="Registratio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62400" y="1828800"/>
            <a:ext cx="4648200" cy="4179432"/>
          </a:xfrm>
        </p:spPr>
      </p:pic>
    </p:spTree>
    <p:extLst>
      <p:ext uri="{BB962C8B-B14F-4D97-AF65-F5344CB8AC3E}">
        <p14:creationId xmlns:p14="http://schemas.microsoft.com/office/powerpoint/2010/main" val="2089975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onto your Account</a:t>
            </a:r>
            <a:endParaRPr lang="en-US" dirty="0"/>
          </a:p>
        </p:txBody>
      </p:sp>
      <p:sp>
        <p:nvSpPr>
          <p:cNvPr id="3" name="Content Placeholder 2"/>
          <p:cNvSpPr>
            <a:spLocks noGrp="1"/>
          </p:cNvSpPr>
          <p:nvPr>
            <p:ph idx="1"/>
          </p:nvPr>
        </p:nvSpPr>
        <p:spPr/>
        <p:txBody>
          <a:bodyPr>
            <a:normAutofit/>
          </a:bodyPr>
          <a:lstStyle/>
          <a:p>
            <a:r>
              <a:rPr lang="en-US" dirty="0" smtClean="0"/>
              <a:t>From now on, </a:t>
            </a:r>
            <a:r>
              <a:rPr lang="en-US" dirty="0"/>
              <a:t>w</a:t>
            </a:r>
            <a:r>
              <a:rPr lang="en-US" dirty="0" smtClean="0"/>
              <a:t>hen you want to use the Roper Center and it asks you to sign into your account, use your email address as your user name and the password you just created.</a:t>
            </a:r>
          </a:p>
          <a:p>
            <a:r>
              <a:rPr lang="en-US" dirty="0" smtClean="0"/>
              <a:t>Now that you have your account, you can access the Roper Center from off campus.</a:t>
            </a:r>
          </a:p>
          <a:p>
            <a:r>
              <a:rPr lang="en-US" dirty="0" smtClean="0"/>
              <a:t>When you need to sign into your account, it will ask you to do so.</a:t>
            </a:r>
          </a:p>
        </p:txBody>
      </p:sp>
      <p:sp>
        <p:nvSpPr>
          <p:cNvPr id="4" name="Slide Number Placeholder 3"/>
          <p:cNvSpPr>
            <a:spLocks noGrp="1"/>
          </p:cNvSpPr>
          <p:nvPr>
            <p:ph type="sldNum" sz="quarter" idx="12"/>
          </p:nvPr>
        </p:nvSpPr>
        <p:spPr/>
        <p:txBody>
          <a:bodyPr/>
          <a:lstStyle/>
          <a:p>
            <a:fld id="{ACB29A0A-F2E5-418C-99CA-2DAE16A8AF57}" type="slidenum">
              <a:rPr lang="en-US" smtClean="0"/>
              <a:t>9</a:t>
            </a:fld>
            <a:endParaRPr lang="en-US" dirty="0"/>
          </a:p>
        </p:txBody>
      </p:sp>
    </p:spTree>
    <p:extLst>
      <p:ext uri="{BB962C8B-B14F-4D97-AF65-F5344CB8AC3E}">
        <p14:creationId xmlns:p14="http://schemas.microsoft.com/office/powerpoint/2010/main" val="3091073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1221</TotalTime>
  <Words>2651</Words>
  <Application>Microsoft Office PowerPoint</Application>
  <PresentationFormat>On-screen Show (4:3)</PresentationFormat>
  <Paragraphs>233</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Roper Center for Public Opinion Research</vt:lpstr>
      <vt:lpstr>Getting More Information about the Screen Captures</vt:lpstr>
      <vt:lpstr>What is the Roper Center?</vt:lpstr>
      <vt:lpstr>How do we get access to the Roper Center for Public Opinion Research?</vt:lpstr>
      <vt:lpstr> The Roper Center Website </vt:lpstr>
      <vt:lpstr> Getting an Account </vt:lpstr>
      <vt:lpstr>Signing Into your Account</vt:lpstr>
      <vt:lpstr>Creating your Own Account</vt:lpstr>
      <vt:lpstr>Logging onto your Account</vt:lpstr>
      <vt:lpstr>iPOLL</vt:lpstr>
      <vt:lpstr>iPOLL Search Page</vt:lpstr>
      <vt:lpstr>Doing an iPOLL Search</vt:lpstr>
      <vt:lpstr>Example of an iPOLL Search</vt:lpstr>
      <vt:lpstr>Example of iPOLL Search Results (your results may differ)</vt:lpstr>
      <vt:lpstr>What’s in the Search Results?</vt:lpstr>
      <vt:lpstr>Viewing the Question Details</vt:lpstr>
      <vt:lpstr>Question Details</vt:lpstr>
      <vt:lpstr>RoperExpress and RoperExplorer</vt:lpstr>
      <vt:lpstr>Example of a Question that has both the RoperExpress and RoperExplorer Icons</vt:lpstr>
      <vt:lpstr>Using RoperExpress and RoperExplorer</vt:lpstr>
      <vt:lpstr>Click on the RoperExpress and RoperExplorer Icons</vt:lpstr>
      <vt:lpstr>Searching Within a Search</vt:lpstr>
      <vt:lpstr>Searching Within a Search Continued</vt:lpstr>
      <vt:lpstr>Searching Within a Search Results (your results may differ)</vt:lpstr>
      <vt:lpstr>Searching Within a Search Results Continued</vt:lpstr>
      <vt:lpstr> Downloading Data Using RoperExpress </vt:lpstr>
      <vt:lpstr>Search for Datasets</vt:lpstr>
      <vt:lpstr>Search for Datasets Instructions</vt:lpstr>
      <vt:lpstr>Example of Searching for Datasets</vt:lpstr>
      <vt:lpstr>Search for Datasets Results (your results may differ)</vt:lpstr>
      <vt:lpstr>Search Results</vt:lpstr>
      <vt:lpstr>Search Results Continued</vt:lpstr>
      <vt:lpstr> Downloading the Dataset </vt:lpstr>
      <vt:lpstr>Dataset Abstract</vt:lpstr>
      <vt:lpstr>Downloading the Dataset</vt:lpstr>
      <vt:lpstr> Downloading the Dataset Continued </vt:lpstr>
      <vt:lpstr>More on Downloading the Dataset</vt:lpstr>
      <vt:lpstr>Using RoperExplorer</vt:lpstr>
      <vt:lpstr>Dataset Abstract for Data Set  We Want to Analyze</vt:lpstr>
      <vt:lpstr>RoperExplorer</vt:lpstr>
      <vt:lpstr>RoperExplorer Screen</vt:lpstr>
      <vt:lpstr>Choosing the Row Variable</vt:lpstr>
      <vt:lpstr>Row Variable – Q38</vt:lpstr>
      <vt:lpstr>Choosing the Column Variable</vt:lpstr>
      <vt:lpstr>Column Variable – CREGION</vt:lpstr>
      <vt:lpstr>Viewing the Table</vt:lpstr>
      <vt:lpstr>Table</vt:lpstr>
      <vt:lpstr>Additional Statistical Analysis</vt:lpstr>
      <vt:lpstr>Teaching Resources</vt:lpstr>
      <vt:lpstr>Learning More about Roper</vt:lpstr>
      <vt:lpstr>Social Science Research and Instructional Council (SSRIC)</vt:lpstr>
      <vt:lpstr>SSRIC</vt:lpstr>
      <vt:lpstr>SSRIC Resources</vt:lpstr>
      <vt:lpstr>SSRIC Resources Continued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Roper Center for Public Opinion Research</dc:title>
  <dc:creator>ednelson</dc:creator>
  <cp:lastModifiedBy>ednelson</cp:lastModifiedBy>
  <cp:revision>65</cp:revision>
  <cp:lastPrinted>2016-01-16T23:07:26Z</cp:lastPrinted>
  <dcterms:created xsi:type="dcterms:W3CDTF">2014-04-17T21:02:18Z</dcterms:created>
  <dcterms:modified xsi:type="dcterms:W3CDTF">2016-01-18T06:33:34Z</dcterms:modified>
</cp:coreProperties>
</file>