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256" r:id="rId2"/>
    <p:sldId id="318" r:id="rId3"/>
    <p:sldId id="316" r:id="rId4"/>
    <p:sldId id="317" r:id="rId5"/>
    <p:sldId id="311" r:id="rId6"/>
    <p:sldId id="310" r:id="rId7"/>
    <p:sldId id="259" r:id="rId8"/>
    <p:sldId id="260" r:id="rId9"/>
    <p:sldId id="263" r:id="rId10"/>
    <p:sldId id="303" r:id="rId11"/>
    <p:sldId id="305" r:id="rId12"/>
    <p:sldId id="267" r:id="rId13"/>
    <p:sldId id="306" r:id="rId14"/>
    <p:sldId id="268" r:id="rId15"/>
    <p:sldId id="312" r:id="rId16"/>
    <p:sldId id="269" r:id="rId17"/>
    <p:sldId id="271" r:id="rId18"/>
    <p:sldId id="272" r:id="rId19"/>
    <p:sldId id="273" r:id="rId20"/>
    <p:sldId id="307" r:id="rId21"/>
    <p:sldId id="276" r:id="rId22"/>
    <p:sldId id="321" r:id="rId23"/>
    <p:sldId id="278" r:id="rId24"/>
    <p:sldId id="279" r:id="rId25"/>
    <p:sldId id="280" r:id="rId26"/>
    <p:sldId id="315" r:id="rId27"/>
    <p:sldId id="281" r:id="rId28"/>
    <p:sldId id="282" r:id="rId29"/>
    <p:sldId id="283" r:id="rId30"/>
    <p:sldId id="314" r:id="rId31"/>
    <p:sldId id="284" r:id="rId32"/>
    <p:sldId id="285" r:id="rId33"/>
    <p:sldId id="313" r:id="rId34"/>
    <p:sldId id="319" r:id="rId35"/>
    <p:sldId id="288" r:id="rId36"/>
    <p:sldId id="289" r:id="rId37"/>
    <p:sldId id="290" r:id="rId38"/>
    <p:sldId id="291" r:id="rId39"/>
    <p:sldId id="296" r:id="rId40"/>
    <p:sldId id="297" r:id="rId41"/>
    <p:sldId id="292" r:id="rId42"/>
    <p:sldId id="293" r:id="rId43"/>
    <p:sldId id="294" r:id="rId44"/>
    <p:sldId id="295" r:id="rId45"/>
    <p:sldId id="299" r:id="rId46"/>
    <p:sldId id="300" r:id="rId47"/>
    <p:sldId id="301" r:id="rId48"/>
    <p:sldId id="302"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D5A71E2-4582-4D9C-BC83-D30307E09ADC}" type="datetimeFigureOut">
              <a:rPr lang="en-US" smtClean="0"/>
              <a:t>6/14/2015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79B017-5196-43D7-88B1-7C2AA4742C1C}" type="slidenum">
              <a:rPr lang="en-US" smtClean="0"/>
              <a:t>‹#›</a:t>
            </a:fld>
            <a:endParaRPr lang="en-US"/>
          </a:p>
        </p:txBody>
      </p:sp>
    </p:spTree>
    <p:extLst>
      <p:ext uri="{BB962C8B-B14F-4D97-AF65-F5344CB8AC3E}">
        <p14:creationId xmlns:p14="http://schemas.microsoft.com/office/powerpoint/2010/main" val="3625501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B6412B8-3FF6-4931-B51D-48DEFFE35E61}" type="datetimeFigureOut">
              <a:rPr lang="en-US" smtClean="0"/>
              <a:t>6/14/2015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57479F-27CD-4FD1-9BA4-E858BF63C999}" type="slidenum">
              <a:rPr lang="en-US" smtClean="0"/>
              <a:t>‹#›</a:t>
            </a:fld>
            <a:endParaRPr lang="en-US"/>
          </a:p>
        </p:txBody>
      </p:sp>
    </p:spTree>
    <p:extLst>
      <p:ext uri="{BB962C8B-B14F-4D97-AF65-F5344CB8AC3E}">
        <p14:creationId xmlns:p14="http://schemas.microsoft.com/office/powerpoint/2010/main" val="2632742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4</a:t>
            </a:fld>
            <a:endParaRPr lang="en-US" dirty="0"/>
          </a:p>
        </p:txBody>
      </p:sp>
    </p:spTree>
    <p:extLst>
      <p:ext uri="{BB962C8B-B14F-4D97-AF65-F5344CB8AC3E}">
        <p14:creationId xmlns:p14="http://schemas.microsoft.com/office/powerpoint/2010/main" val="354052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28B0A0-015E-4312-BEAB-3A8B8E7D40FE}" type="datetime1">
              <a:rPr lang="en-US" smtClean="0"/>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23374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1D1354-D7B8-4D2C-9CF5-2FACEAF332DC}" type="datetime1">
              <a:rPr lang="en-US" smtClean="0"/>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248329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77D8F-025A-4727-B0D8-D609D849F58C}" type="datetime1">
              <a:rPr lang="en-US" smtClean="0"/>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136270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69ECDC-24C5-4BA1-849E-635BEB90952F}" type="datetime1">
              <a:rPr lang="en-US" smtClean="0"/>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2974740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C46A3-215A-4924-BCCD-7FA7A320628C}" type="datetime1">
              <a:rPr lang="en-US" smtClean="0"/>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234776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1021E0-9CFA-4B80-9FC2-66D21B3C3663}" type="datetime1">
              <a:rPr lang="en-US" smtClean="0"/>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354195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B2E264-89CD-447F-9198-D5DE4BCC3B50}" type="datetime1">
              <a:rPr lang="en-US" smtClean="0"/>
              <a:t>6/14/2015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421117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A424D5-E878-4B4F-A558-2588DF20E285}" type="datetime1">
              <a:rPr lang="en-US" smtClean="0"/>
              <a:t>6/14/2015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80858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312E2-5FD1-4B93-924D-5995A4C83670}" type="datetime1">
              <a:rPr lang="en-US" smtClean="0"/>
              <a:t>6/14/2015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118269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2A28F-823F-4C40-B157-32C2ACA48AC8}" type="datetime1">
              <a:rPr lang="en-US" smtClean="0"/>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321976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E5EA4-E27A-4C16-91CB-6BE44D7DDCFD}" type="datetime1">
              <a:rPr lang="en-US" smtClean="0"/>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403460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90777-B971-4166-9AF6-D64472E4E399}" type="datetime1">
              <a:rPr lang="en-US" smtClean="0"/>
              <a:t>6/14/2015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475FA-C9C5-44E1-A564-4E2C5C1A4C1B}" type="slidenum">
              <a:rPr lang="en-US" smtClean="0"/>
              <a:t>‹#›</a:t>
            </a:fld>
            <a:endParaRPr lang="en-US"/>
          </a:p>
        </p:txBody>
      </p:sp>
    </p:spTree>
    <p:extLst>
      <p:ext uri="{BB962C8B-B14F-4D97-AF65-F5344CB8AC3E}">
        <p14:creationId xmlns:p14="http://schemas.microsoft.com/office/powerpoint/2010/main" val="1324224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ssric.org/trd/spss1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ssric.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sric.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icpsr.umich.edu/"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Inter-University Consortium for Political and Social Research</a:t>
            </a:r>
            <a:endParaRPr lang="en-US" dirty="0"/>
          </a:p>
        </p:txBody>
      </p:sp>
      <p:sp>
        <p:nvSpPr>
          <p:cNvPr id="3" name="Subtitle 2"/>
          <p:cNvSpPr>
            <a:spLocks noGrp="1"/>
          </p:cNvSpPr>
          <p:nvPr>
            <p:ph type="subTitle" idx="1"/>
          </p:nvPr>
        </p:nvSpPr>
        <p:spPr/>
        <p:txBody>
          <a:bodyPr/>
          <a:lstStyle/>
          <a:p>
            <a:r>
              <a:rPr lang="en-US" dirty="0" smtClean="0"/>
              <a:t>Social Science Research and Instructional Council</a:t>
            </a:r>
          </a:p>
          <a:p>
            <a:r>
              <a:rPr lang="en-US" dirty="0" smtClean="0"/>
              <a:t>June, 2015</a:t>
            </a:r>
            <a:endParaRPr lang="en-US" dirty="0"/>
          </a:p>
        </p:txBody>
      </p:sp>
    </p:spTree>
    <p:extLst>
      <p:ext uri="{BB962C8B-B14F-4D97-AF65-F5344CB8AC3E}">
        <p14:creationId xmlns:p14="http://schemas.microsoft.com/office/powerpoint/2010/main" val="4047093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of the People (ICPSR 33504)</a:t>
            </a:r>
          </a:p>
        </p:txBody>
      </p:sp>
      <p:sp>
        <p:nvSpPr>
          <p:cNvPr id="3" name="Content Placeholder 2"/>
          <p:cNvSpPr>
            <a:spLocks noGrp="1"/>
          </p:cNvSpPr>
          <p:nvPr>
            <p:ph sz="half" idx="1"/>
          </p:nvPr>
        </p:nvSpPr>
        <p:spPr>
          <a:xfrm>
            <a:off x="457200" y="1600200"/>
            <a:ext cx="3124200" cy="4525963"/>
          </a:xfrm>
        </p:spPr>
        <p:txBody>
          <a:bodyPr>
            <a:normAutofit fontScale="85000" lnSpcReduction="20000"/>
          </a:bodyPr>
          <a:lstStyle/>
          <a:p>
            <a:r>
              <a:rPr lang="en-US" dirty="0" smtClean="0"/>
              <a:t>We’re going to use the Voice of the People 2011 survey.</a:t>
            </a:r>
          </a:p>
          <a:p>
            <a:r>
              <a:rPr lang="en-US" dirty="0" smtClean="0"/>
              <a:t>The easiest way to find this study is to search by the ICSPR study number.</a:t>
            </a:r>
          </a:p>
          <a:p>
            <a:r>
              <a:rPr lang="en-US" dirty="0" smtClean="0"/>
              <a:t>Enter 33504 in the search box and click Go.</a:t>
            </a:r>
          </a:p>
          <a:p>
            <a:r>
              <a:rPr lang="en-US" dirty="0" smtClean="0"/>
              <a:t>Click on the link to the survey in the search results.</a:t>
            </a:r>
            <a:endParaRPr lang="en-US" dirty="0"/>
          </a:p>
        </p:txBody>
      </p:sp>
      <p:sp>
        <p:nvSpPr>
          <p:cNvPr id="5" name="Slide Number Placeholder 4"/>
          <p:cNvSpPr>
            <a:spLocks noGrp="1"/>
          </p:cNvSpPr>
          <p:nvPr>
            <p:ph type="sldNum" sz="quarter" idx="12"/>
          </p:nvPr>
        </p:nvSpPr>
        <p:spPr/>
        <p:txBody>
          <a:bodyPr/>
          <a:lstStyle/>
          <a:p>
            <a:fld id="{B3C475FA-C9C5-44E1-A564-4E2C5C1A4C1B}" type="slidenum">
              <a:rPr lang="en-US" smtClean="0"/>
              <a:t>10</a:t>
            </a:fld>
            <a:endParaRPr lang="en-US"/>
          </a:p>
        </p:txBody>
      </p:sp>
      <p:pic>
        <p:nvPicPr>
          <p:cNvPr id="8" name="Content Placeholder 5" descr="This is the description of the survey -- Voice of the People.  The study number for this data set is 33504." title="Voice of the Peopl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05200" y="1717964"/>
            <a:ext cx="5181600" cy="3768436"/>
          </a:xfrm>
        </p:spPr>
      </p:pic>
    </p:spTree>
    <p:extLst>
      <p:ext uri="{BB962C8B-B14F-4D97-AF65-F5344CB8AC3E}">
        <p14:creationId xmlns:p14="http://schemas.microsoft.com/office/powerpoint/2010/main" val="1392625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More Information About the</a:t>
            </a:r>
            <a:br>
              <a:rPr lang="en-US" dirty="0" smtClean="0"/>
            </a:br>
            <a:r>
              <a:rPr lang="en-US" dirty="0" smtClean="0"/>
              <a:t>Variables in the Data Set</a:t>
            </a:r>
            <a:endParaRPr lang="en-US" dirty="0"/>
          </a:p>
        </p:txBody>
      </p:sp>
      <p:sp>
        <p:nvSpPr>
          <p:cNvPr id="3" name="Content Placeholder 2"/>
          <p:cNvSpPr>
            <a:spLocks noGrp="1"/>
          </p:cNvSpPr>
          <p:nvPr>
            <p:ph sz="half" idx="1"/>
          </p:nvPr>
        </p:nvSpPr>
        <p:spPr>
          <a:xfrm>
            <a:off x="457200" y="1600200"/>
            <a:ext cx="2590800" cy="4525963"/>
          </a:xfrm>
        </p:spPr>
        <p:txBody>
          <a:bodyPr>
            <a:normAutofit/>
          </a:bodyPr>
          <a:lstStyle/>
          <a:p>
            <a:r>
              <a:rPr lang="en-US" dirty="0" smtClean="0"/>
              <a:t>Search for variables that include immigration in the text.</a:t>
            </a:r>
          </a:p>
          <a:p>
            <a:r>
              <a:rPr lang="en-US" dirty="0" smtClean="0"/>
              <a:t>Click on Go.</a:t>
            </a:r>
          </a:p>
          <a:p>
            <a:r>
              <a:rPr lang="en-US" dirty="0" smtClean="0"/>
              <a:t>Then click on the variable it finds – Q4.</a:t>
            </a:r>
          </a:p>
          <a:p>
            <a:pPr marL="0" indent="0">
              <a:buNone/>
            </a:pPr>
            <a:endParaRPr lang="en-US" dirty="0"/>
          </a:p>
        </p:txBody>
      </p:sp>
      <p:sp>
        <p:nvSpPr>
          <p:cNvPr id="5" name="Slide Number Placeholder 4"/>
          <p:cNvSpPr>
            <a:spLocks noGrp="1"/>
          </p:cNvSpPr>
          <p:nvPr>
            <p:ph type="sldNum" sz="quarter" idx="12"/>
          </p:nvPr>
        </p:nvSpPr>
        <p:spPr/>
        <p:txBody>
          <a:bodyPr/>
          <a:lstStyle/>
          <a:p>
            <a:fld id="{B3C475FA-C9C5-44E1-A564-4E2C5C1A4C1B}" type="slidenum">
              <a:rPr lang="en-US" smtClean="0"/>
              <a:t>11</a:t>
            </a:fld>
            <a:endParaRPr lang="en-US"/>
          </a:p>
        </p:txBody>
      </p:sp>
      <p:pic>
        <p:nvPicPr>
          <p:cNvPr id="7" name="Content Placeholder 6" descr="The Search Variables box is where you can search the questions in this study.  Here we are searching for questions that contain the word immigration." title="Getting More Information About the Variable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10000" y="1828800"/>
            <a:ext cx="4152900" cy="1676400"/>
          </a:xfrm>
        </p:spPr>
      </p:pic>
    </p:spTree>
    <p:extLst>
      <p:ext uri="{BB962C8B-B14F-4D97-AF65-F5344CB8AC3E}">
        <p14:creationId xmlns:p14="http://schemas.microsoft.com/office/powerpoint/2010/main" val="3912138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a Key Variable (Q4)</a:t>
            </a:r>
            <a:endParaRPr lang="en-US" dirty="0"/>
          </a:p>
        </p:txBody>
      </p:sp>
      <p:pic>
        <p:nvPicPr>
          <p:cNvPr id="4" name="Content Placeholder 3" descr="This is the frequency distribution for Q4.  Click on the link for Q4  shown in the previous slide." title="Looking at Q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24189"/>
            <a:ext cx="8229600" cy="3677984"/>
          </a:xfrm>
        </p:spPr>
      </p:pic>
      <p:sp>
        <p:nvSpPr>
          <p:cNvPr id="3" name="Slide Number Placeholder 2"/>
          <p:cNvSpPr>
            <a:spLocks noGrp="1"/>
          </p:cNvSpPr>
          <p:nvPr>
            <p:ph type="sldNum" sz="quarter" idx="12"/>
          </p:nvPr>
        </p:nvSpPr>
        <p:spPr/>
        <p:txBody>
          <a:bodyPr/>
          <a:lstStyle/>
          <a:p>
            <a:fld id="{B3C475FA-C9C5-44E1-A564-4E2C5C1A4C1B}" type="slidenum">
              <a:rPr lang="en-US" smtClean="0"/>
              <a:t>12</a:t>
            </a:fld>
            <a:endParaRPr lang="en-US"/>
          </a:p>
        </p:txBody>
      </p:sp>
    </p:spTree>
    <p:extLst>
      <p:ext uri="{BB962C8B-B14F-4D97-AF65-F5344CB8AC3E}">
        <p14:creationId xmlns:p14="http://schemas.microsoft.com/office/powerpoint/2010/main" val="2975324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the Data Set</a:t>
            </a:r>
            <a:endParaRPr lang="en-US" dirty="0"/>
          </a:p>
        </p:txBody>
      </p:sp>
      <p:sp>
        <p:nvSpPr>
          <p:cNvPr id="3" name="Content Placeholder 2"/>
          <p:cNvSpPr>
            <a:spLocks noGrp="1"/>
          </p:cNvSpPr>
          <p:nvPr>
            <p:ph sz="half" idx="1"/>
          </p:nvPr>
        </p:nvSpPr>
        <p:spPr>
          <a:xfrm>
            <a:off x="457200" y="1600200"/>
            <a:ext cx="2590800" cy="4525963"/>
          </a:xfrm>
        </p:spPr>
        <p:txBody>
          <a:bodyPr/>
          <a:lstStyle/>
          <a:p>
            <a:r>
              <a:rPr lang="en-US" dirty="0" smtClean="0"/>
              <a:t>Click on the file you want to download.</a:t>
            </a:r>
          </a:p>
          <a:p>
            <a:r>
              <a:rPr lang="en-US" dirty="0" smtClean="0"/>
              <a:t>In our case, click on the SPSS file.</a:t>
            </a:r>
            <a:endParaRPr lang="en-US" dirty="0"/>
          </a:p>
        </p:txBody>
      </p:sp>
      <p:sp>
        <p:nvSpPr>
          <p:cNvPr id="5" name="Slide Number Placeholder 4"/>
          <p:cNvSpPr>
            <a:spLocks noGrp="1"/>
          </p:cNvSpPr>
          <p:nvPr>
            <p:ph type="sldNum" sz="quarter" idx="12"/>
          </p:nvPr>
        </p:nvSpPr>
        <p:spPr/>
        <p:txBody>
          <a:bodyPr/>
          <a:lstStyle/>
          <a:p>
            <a:fld id="{B3C475FA-C9C5-44E1-A564-4E2C5C1A4C1B}" type="slidenum">
              <a:rPr lang="en-US" smtClean="0"/>
              <a:t>13</a:t>
            </a:fld>
            <a:endParaRPr lang="en-US"/>
          </a:p>
        </p:txBody>
      </p:sp>
      <p:pic>
        <p:nvPicPr>
          <p:cNvPr id="8" name="Content Placeholder 3" descr="This shows the various options for downloading different files including the codebook and the data set in different formats.  We're going to download the SPSS file." title="Downloading the Data Se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24200" y="1828800"/>
            <a:ext cx="5257800" cy="1676400"/>
          </a:xfrm>
          <a:prstGeom prst="rect">
            <a:avLst/>
          </a:prstGeom>
        </p:spPr>
      </p:pic>
    </p:spTree>
    <p:extLst>
      <p:ext uri="{BB962C8B-B14F-4D97-AF65-F5344CB8AC3E}">
        <p14:creationId xmlns:p14="http://schemas.microsoft.com/office/powerpoint/2010/main" val="2141450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dirty="0" smtClean="0"/>
              <a:t>Logging On to Your Account</a:t>
            </a:r>
            <a:br>
              <a:rPr lang="en-US" dirty="0" smtClean="0"/>
            </a:br>
            <a:r>
              <a:rPr lang="en-US" dirty="0" smtClean="0"/>
              <a:t>at ICPSR</a:t>
            </a:r>
          </a:p>
        </p:txBody>
      </p:sp>
      <p:sp>
        <p:nvSpPr>
          <p:cNvPr id="20484"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98F72F-3369-47D2-B56E-DBAA8212D222}" type="slidenum">
              <a:rPr lang="en-US" smtClean="0"/>
              <a:pPr eaLnBrk="1" hangingPunct="1"/>
              <a:t>14</a:t>
            </a:fld>
            <a:endParaRPr lang="en-US" smtClean="0"/>
          </a:p>
        </p:txBody>
      </p:sp>
      <p:pic>
        <p:nvPicPr>
          <p:cNvPr id="3" name="Content Placeholder 2" descr="To dowdload the data set, you must have an account at ICPSR.  Here is where you would log into to your account." title="Logging on to Your Account at ICPS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365411"/>
            <a:ext cx="8229600" cy="3235289"/>
          </a:xfrm>
        </p:spPr>
      </p:pic>
    </p:spTree>
    <p:extLst>
      <p:ext uri="{BB962C8B-B14F-4D97-AF65-F5344CB8AC3E}">
        <p14:creationId xmlns:p14="http://schemas.microsoft.com/office/powerpoint/2010/main" val="2037468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t>
            </a:r>
            <a:r>
              <a:rPr lang="en-US" dirty="0" smtClean="0"/>
              <a:t>a MyData Account</a:t>
            </a:r>
            <a:endParaRPr lang="en-US" dirty="0"/>
          </a:p>
        </p:txBody>
      </p:sp>
      <p:sp>
        <p:nvSpPr>
          <p:cNvPr id="3" name="Content Placeholder 2"/>
          <p:cNvSpPr>
            <a:spLocks noGrp="1"/>
          </p:cNvSpPr>
          <p:nvPr>
            <p:ph sz="half" idx="1"/>
          </p:nvPr>
        </p:nvSpPr>
        <p:spPr>
          <a:xfrm>
            <a:off x="457200" y="1600200"/>
            <a:ext cx="2971800" cy="4525963"/>
          </a:xfrm>
        </p:spPr>
        <p:txBody>
          <a:bodyPr>
            <a:normAutofit fontScale="92500" lnSpcReduction="20000"/>
          </a:bodyPr>
          <a:lstStyle/>
          <a:p>
            <a:r>
              <a:rPr lang="en-US" dirty="0" smtClean="0"/>
              <a:t>Before you can download data you must create an account if you don’t already have one.</a:t>
            </a:r>
          </a:p>
          <a:p>
            <a:r>
              <a:rPr lang="en-US" dirty="0" smtClean="0"/>
              <a:t>We’re going to create a MyData account by clicking on “Create Account” under “New User.”</a:t>
            </a:r>
            <a:endParaRPr lang="en-US" dirty="0"/>
          </a:p>
        </p:txBody>
      </p:sp>
      <p:pic>
        <p:nvPicPr>
          <p:cNvPr id="6" name="Content Placeholder 5" descr="If you have a MyData account you can login here.  If you don't then click on New user." title="Creating a MyData Accoun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81400" y="1828800"/>
            <a:ext cx="5181600" cy="2589223"/>
          </a:xfrm>
        </p:spPr>
      </p:pic>
      <p:sp>
        <p:nvSpPr>
          <p:cNvPr id="5" name="Slide Number Placeholder 4"/>
          <p:cNvSpPr>
            <a:spLocks noGrp="1"/>
          </p:cNvSpPr>
          <p:nvPr>
            <p:ph type="sldNum" sz="quarter" idx="12"/>
          </p:nvPr>
        </p:nvSpPr>
        <p:spPr/>
        <p:txBody>
          <a:bodyPr/>
          <a:lstStyle/>
          <a:p>
            <a:fld id="{B3C475FA-C9C5-44E1-A564-4E2C5C1A4C1B}" type="slidenum">
              <a:rPr lang="en-US" smtClean="0"/>
              <a:t>15</a:t>
            </a:fld>
            <a:endParaRPr lang="en-US"/>
          </a:p>
        </p:txBody>
      </p:sp>
    </p:spTree>
    <p:extLst>
      <p:ext uri="{BB962C8B-B14F-4D97-AF65-F5344CB8AC3E}">
        <p14:creationId xmlns:p14="http://schemas.microsoft.com/office/powerpoint/2010/main" val="2247380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dirty="0" smtClean="0"/>
              <a:t>Filling Out the Form to </a:t>
            </a:r>
            <a:br>
              <a:rPr lang="en-US" dirty="0" smtClean="0"/>
            </a:br>
            <a:r>
              <a:rPr lang="en-US" dirty="0" smtClean="0"/>
              <a:t>Create Your MyData Account</a:t>
            </a:r>
          </a:p>
        </p:txBody>
      </p:sp>
      <p:sp>
        <p:nvSpPr>
          <p:cNvPr id="21508"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9AAB6E-015F-48AC-B8E7-AB77EB7FC2DD}" type="slidenum">
              <a:rPr lang="en-US" smtClean="0"/>
              <a:pPr eaLnBrk="1" hangingPunct="1"/>
              <a:t>16</a:t>
            </a:fld>
            <a:endParaRPr lang="en-US" smtClean="0"/>
          </a:p>
        </p:txBody>
      </p:sp>
      <p:pic>
        <p:nvPicPr>
          <p:cNvPr id="5" name="Content Placeholder 4" descr="This is the form that you fill out to create your MyData account." title="Filling out the For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0"/>
            <a:ext cx="8229600" cy="3818235"/>
          </a:xfrm>
        </p:spPr>
      </p:pic>
    </p:spTree>
    <p:extLst>
      <p:ext uri="{BB962C8B-B14F-4D97-AF65-F5344CB8AC3E}">
        <p14:creationId xmlns:p14="http://schemas.microsoft.com/office/powerpoint/2010/main" val="3307132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Downloading the Data File</a:t>
            </a:r>
          </a:p>
        </p:txBody>
      </p:sp>
      <p:pic>
        <p:nvPicPr>
          <p:cNvPr id="23555" name="Content Placeholder 4" descr="When you downlaod the file, you have the choice to open or save the file.  You want to save the file." title="Downloadi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2590800"/>
            <a:ext cx="4152900" cy="2990850"/>
          </a:xfrm>
        </p:spPr>
      </p:pic>
      <p:sp>
        <p:nvSpPr>
          <p:cNvPr id="23556"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230E29-D3E8-41EC-A57E-6FEE865440E2}" type="slidenum">
              <a:rPr lang="en-US" smtClean="0"/>
              <a:pPr eaLnBrk="1" hangingPunct="1"/>
              <a:t>17</a:t>
            </a:fld>
            <a:endParaRPr lang="en-US" smtClean="0"/>
          </a:p>
        </p:txBody>
      </p:sp>
    </p:spTree>
    <p:extLst>
      <p:ext uri="{BB962C8B-B14F-4D97-AF65-F5344CB8AC3E}">
        <p14:creationId xmlns:p14="http://schemas.microsoft.com/office/powerpoint/2010/main" val="3593119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Downloading Instructions</a:t>
            </a:r>
          </a:p>
        </p:txBody>
      </p:sp>
      <p:sp>
        <p:nvSpPr>
          <p:cNvPr id="24579" name="Content Placeholder 2"/>
          <p:cNvSpPr>
            <a:spLocks noGrp="1"/>
          </p:cNvSpPr>
          <p:nvPr>
            <p:ph idx="1"/>
          </p:nvPr>
        </p:nvSpPr>
        <p:spPr/>
        <p:txBody>
          <a:bodyPr/>
          <a:lstStyle/>
          <a:p>
            <a:r>
              <a:rPr lang="en-US" dirty="0" smtClean="0"/>
              <a:t>Select “Save File”.</a:t>
            </a:r>
          </a:p>
          <a:p>
            <a:r>
              <a:rPr lang="en-US" dirty="0" smtClean="0"/>
              <a:t>In Firefox the file will be saved to your download folder.</a:t>
            </a:r>
          </a:p>
          <a:p>
            <a:r>
              <a:rPr lang="en-US" dirty="0" smtClean="0"/>
              <a:t>File will be saved as a zip file.</a:t>
            </a:r>
          </a:p>
          <a:p>
            <a:r>
              <a:rPr lang="en-US" dirty="0" smtClean="0"/>
              <a:t>Open the zip file.</a:t>
            </a:r>
          </a:p>
          <a:p>
            <a:r>
              <a:rPr lang="en-US" dirty="0" smtClean="0"/>
              <a:t>Keep opening folders until you see codebook.pdf, questionnaire.pdf and </a:t>
            </a:r>
            <a:r>
              <a:rPr lang="en-US" dirty="0" err="1" smtClean="0"/>
              <a:t>data.sav</a:t>
            </a:r>
            <a:r>
              <a:rPr lang="en-US" dirty="0" smtClean="0"/>
              <a:t>.  </a:t>
            </a:r>
          </a:p>
        </p:txBody>
      </p:sp>
      <p:sp>
        <p:nvSpPr>
          <p:cNvPr id="24580"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21C02E-61DE-4706-AABE-C80B156EBAA4}" type="slidenum">
              <a:rPr lang="en-US" smtClean="0"/>
              <a:pPr eaLnBrk="1" hangingPunct="1"/>
              <a:t>18</a:t>
            </a:fld>
            <a:endParaRPr lang="en-US" smtClean="0"/>
          </a:p>
        </p:txBody>
      </p:sp>
    </p:spTree>
    <p:extLst>
      <p:ext uri="{BB962C8B-B14F-4D97-AF65-F5344CB8AC3E}">
        <p14:creationId xmlns:p14="http://schemas.microsoft.com/office/powerpoint/2010/main" val="3714381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Opening the .sav File</a:t>
            </a:r>
          </a:p>
        </p:txBody>
      </p:sp>
      <p:sp>
        <p:nvSpPr>
          <p:cNvPr id="25603" name="Content Placeholder 2"/>
          <p:cNvSpPr>
            <a:spLocks noGrp="1"/>
          </p:cNvSpPr>
          <p:nvPr>
            <p:ph idx="1"/>
          </p:nvPr>
        </p:nvSpPr>
        <p:spPr/>
        <p:txBody>
          <a:bodyPr/>
          <a:lstStyle/>
          <a:p>
            <a:r>
              <a:rPr lang="en-US" dirty="0" smtClean="0"/>
              <a:t>You can move the zip file from the download folder to wherever you want to keep it on your hard drive.</a:t>
            </a:r>
          </a:p>
          <a:p>
            <a:r>
              <a:rPr lang="en-US" dirty="0" smtClean="0"/>
              <a:t>Open SPSS and then open the .</a:t>
            </a:r>
            <a:r>
              <a:rPr lang="en-US" dirty="0" err="1" smtClean="0"/>
              <a:t>sav</a:t>
            </a:r>
            <a:r>
              <a:rPr lang="en-US" dirty="0" smtClean="0"/>
              <a:t> file.</a:t>
            </a:r>
          </a:p>
          <a:p>
            <a:r>
              <a:rPr lang="en-US" dirty="0" smtClean="0"/>
              <a:t>We’re not going to discuss SPSS in this PowerPoint.  If you’re not familiar with SPSS, you can look at a SPSS tutorial on the </a:t>
            </a:r>
            <a:r>
              <a:rPr lang="en-US" dirty="0" smtClean="0">
                <a:hlinkClick r:id="rId2"/>
              </a:rPr>
              <a:t>SSRIC Website</a:t>
            </a:r>
            <a:r>
              <a:rPr lang="en-US" dirty="0" smtClean="0"/>
              <a:t>.</a:t>
            </a:r>
          </a:p>
        </p:txBody>
      </p:sp>
      <p:sp>
        <p:nvSpPr>
          <p:cNvPr id="25604"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9C38A2-2F4C-4B95-809A-48E9722326AE}" type="slidenum">
              <a:rPr lang="en-US" smtClean="0"/>
              <a:pPr eaLnBrk="1" hangingPunct="1"/>
              <a:t>19</a:t>
            </a:fld>
            <a:endParaRPr lang="en-US" smtClean="0"/>
          </a:p>
        </p:txBody>
      </p:sp>
    </p:spTree>
    <p:extLst>
      <p:ext uri="{BB962C8B-B14F-4D97-AF65-F5344CB8AC3E}">
        <p14:creationId xmlns:p14="http://schemas.microsoft.com/office/powerpoint/2010/main" val="4080800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More Information about the Screen Captures</a:t>
            </a:r>
            <a:endParaRPr lang="en-US" dirty="0"/>
          </a:p>
        </p:txBody>
      </p:sp>
      <p:sp>
        <p:nvSpPr>
          <p:cNvPr id="3" name="Content Placeholder 2"/>
          <p:cNvSpPr>
            <a:spLocks noGrp="1"/>
          </p:cNvSpPr>
          <p:nvPr>
            <p:ph idx="1"/>
          </p:nvPr>
        </p:nvSpPr>
        <p:spPr/>
        <p:txBody>
          <a:bodyPr/>
          <a:lstStyle/>
          <a:p>
            <a:r>
              <a:rPr lang="en-US" dirty="0" smtClean="0"/>
              <a:t>The images in this PowerPoint are screen </a:t>
            </a:r>
            <a:r>
              <a:rPr lang="en-US" smtClean="0"/>
              <a:t>captures from various </a:t>
            </a:r>
            <a:r>
              <a:rPr lang="en-US" dirty="0" smtClean="0"/>
              <a:t>web sites.</a:t>
            </a:r>
          </a:p>
          <a:p>
            <a:r>
              <a:rPr lang="en-US" dirty="0" smtClean="0"/>
              <a:t>To see a description of the screen capture, right click on the image and then click on Format Picture.  Click on Alt Text and a description of the image will appear.</a:t>
            </a:r>
          </a:p>
          <a:p>
            <a:r>
              <a:rPr lang="en-US" dirty="0" smtClean="0"/>
              <a:t>To close the Alt Text box click on Close.</a:t>
            </a:r>
            <a:endParaRPr lang="en-US" dirty="0"/>
          </a:p>
        </p:txBody>
      </p:sp>
      <p:sp>
        <p:nvSpPr>
          <p:cNvPr id="4" name="Slide Number Placeholder 3"/>
          <p:cNvSpPr>
            <a:spLocks noGrp="1"/>
          </p:cNvSpPr>
          <p:nvPr>
            <p:ph type="sldNum" sz="quarter" idx="12"/>
          </p:nvPr>
        </p:nvSpPr>
        <p:spPr/>
        <p:txBody>
          <a:bodyPr/>
          <a:lstStyle/>
          <a:p>
            <a:fld id="{6C647285-A8DC-426C-B030-C03879B3021C}" type="slidenum">
              <a:rPr lang="en-US" smtClean="0"/>
              <a:t>2</a:t>
            </a:fld>
            <a:endParaRPr lang="en-US"/>
          </a:p>
        </p:txBody>
      </p:sp>
    </p:spTree>
    <p:extLst>
      <p:ext uri="{BB962C8B-B14F-4D97-AF65-F5344CB8AC3E}">
        <p14:creationId xmlns:p14="http://schemas.microsoft.com/office/powerpoint/2010/main" val="2624351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Mini Codebook</a:t>
            </a:r>
            <a:br>
              <a:rPr lang="en-US" dirty="0"/>
            </a:br>
            <a:r>
              <a:rPr lang="en-US" dirty="0"/>
              <a:t>Utilities/Variables</a:t>
            </a:r>
          </a:p>
        </p:txBody>
      </p:sp>
      <p:sp>
        <p:nvSpPr>
          <p:cNvPr id="6" name="Content Placeholder 5"/>
          <p:cNvSpPr>
            <a:spLocks noGrp="1"/>
          </p:cNvSpPr>
          <p:nvPr>
            <p:ph sz="half" idx="1"/>
          </p:nvPr>
        </p:nvSpPr>
        <p:spPr>
          <a:xfrm>
            <a:off x="457200" y="1600200"/>
            <a:ext cx="2895600" cy="4525963"/>
          </a:xfrm>
        </p:spPr>
        <p:txBody>
          <a:bodyPr/>
          <a:lstStyle/>
          <a:p>
            <a:r>
              <a:rPr lang="en-US" dirty="0" smtClean="0"/>
              <a:t>You can look at a mini-codebook by clicking on Utilities in the menu bar and then clicking on Variables.</a:t>
            </a:r>
            <a:endParaRPr lang="en-US" dirty="0"/>
          </a:p>
        </p:txBody>
      </p:sp>
      <p:sp>
        <p:nvSpPr>
          <p:cNvPr id="4" name="Slide Number Placeholder 3"/>
          <p:cNvSpPr>
            <a:spLocks noGrp="1"/>
          </p:cNvSpPr>
          <p:nvPr>
            <p:ph type="sldNum" sz="quarter" idx="12"/>
          </p:nvPr>
        </p:nvSpPr>
        <p:spPr/>
        <p:txBody>
          <a:bodyPr/>
          <a:lstStyle/>
          <a:p>
            <a:fld id="{B3C475FA-C9C5-44E1-A564-4E2C5C1A4C1B}" type="slidenum">
              <a:rPr lang="en-US" smtClean="0"/>
              <a:t>20</a:t>
            </a:fld>
            <a:endParaRPr lang="en-US"/>
          </a:p>
        </p:txBody>
      </p:sp>
      <p:pic>
        <p:nvPicPr>
          <p:cNvPr id="8" name="Content Placeholder 3" descr="This is part of the mini codebook you can access in SPSS by clicking on Utilties in the menu bar and then clicking on Variables." title="Mini Cocebook"/>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05200" y="1905000"/>
            <a:ext cx="5181600" cy="3263185"/>
          </a:xfrm>
        </p:spPr>
      </p:pic>
    </p:spTree>
    <p:extLst>
      <p:ext uri="{BB962C8B-B14F-4D97-AF65-F5344CB8AC3E}">
        <p14:creationId xmlns:p14="http://schemas.microsoft.com/office/powerpoint/2010/main" val="3726091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 Codebook</a:t>
            </a:r>
            <a:br>
              <a:rPr lang="en-US" dirty="0" smtClean="0"/>
            </a:br>
            <a:r>
              <a:rPr lang="en-US" dirty="0" smtClean="0"/>
              <a:t>Utilities/Variables Continued</a:t>
            </a:r>
            <a:endParaRPr lang="en-US" dirty="0"/>
          </a:p>
        </p:txBody>
      </p:sp>
      <p:pic>
        <p:nvPicPr>
          <p:cNvPr id="5" name="Content Placeholder 4" descr="This is more of the mini codebook avaliable in SPSS." title="Mini Codebook"/>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2625" y="2186781"/>
            <a:ext cx="5238750" cy="3352800"/>
          </a:xfrm>
        </p:spPr>
      </p:pic>
      <p:sp>
        <p:nvSpPr>
          <p:cNvPr id="3" name="Slide Number Placeholder 2"/>
          <p:cNvSpPr>
            <a:spLocks noGrp="1"/>
          </p:cNvSpPr>
          <p:nvPr>
            <p:ph type="sldNum" sz="quarter" idx="12"/>
          </p:nvPr>
        </p:nvSpPr>
        <p:spPr/>
        <p:txBody>
          <a:bodyPr/>
          <a:lstStyle/>
          <a:p>
            <a:fld id="{B3C475FA-C9C5-44E1-A564-4E2C5C1A4C1B}" type="slidenum">
              <a:rPr lang="en-US" smtClean="0"/>
              <a:t>21</a:t>
            </a:fld>
            <a:endParaRPr lang="en-US"/>
          </a:p>
        </p:txBody>
      </p:sp>
    </p:spTree>
    <p:extLst>
      <p:ext uri="{BB962C8B-B14F-4D97-AF65-F5344CB8AC3E}">
        <p14:creationId xmlns:p14="http://schemas.microsoft.com/office/powerpoint/2010/main" val="3407673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a Crosstab </a:t>
            </a:r>
            <a:br>
              <a:rPr lang="en-US" dirty="0" smtClean="0"/>
            </a:br>
            <a:r>
              <a:rPr lang="en-US" dirty="0" smtClean="0"/>
              <a:t>in SPSS</a:t>
            </a:r>
            <a:endParaRPr lang="en-US" dirty="0"/>
          </a:p>
        </p:txBody>
      </p:sp>
      <p:pic>
        <p:nvPicPr>
          <p:cNvPr id="5" name="Content Placeholder 4" descr="This is the Crosstabs box with Q4 as the column (independent) variable and COUNTRY_CODE as the row (dependent) variable." title="Getting a Crosstab in SPS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5500" y="1858169"/>
            <a:ext cx="4953000" cy="4010025"/>
          </a:xfrm>
        </p:spPr>
      </p:pic>
      <p:sp>
        <p:nvSpPr>
          <p:cNvPr id="4" name="Slide Number Placeholder 3"/>
          <p:cNvSpPr>
            <a:spLocks noGrp="1"/>
          </p:cNvSpPr>
          <p:nvPr>
            <p:ph type="sldNum" sz="quarter" idx="12"/>
          </p:nvPr>
        </p:nvSpPr>
        <p:spPr/>
        <p:txBody>
          <a:bodyPr/>
          <a:lstStyle/>
          <a:p>
            <a:fld id="{B3C475FA-C9C5-44E1-A564-4E2C5C1A4C1B}" type="slidenum">
              <a:rPr lang="en-US" smtClean="0"/>
              <a:t>22</a:t>
            </a:fld>
            <a:endParaRPr lang="en-US"/>
          </a:p>
        </p:txBody>
      </p:sp>
    </p:spTree>
    <p:extLst>
      <p:ext uri="{BB962C8B-B14F-4D97-AF65-F5344CB8AC3E}">
        <p14:creationId xmlns:p14="http://schemas.microsoft.com/office/powerpoint/2010/main" val="509697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Crosstabs: Cell Display box</a:t>
            </a:r>
            <a:endParaRPr lang="en-US" dirty="0"/>
          </a:p>
        </p:txBody>
      </p:sp>
      <p:pic>
        <p:nvPicPr>
          <p:cNvPr id="5" name="Content Placeholder 4" descr="This is the Crosstabs: Cell Display box in SPSS where you choose the percents you want SPSS to compute.  In ths example, we are asking for the row percents." title="Choosing your Percen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6087" y="2091531"/>
            <a:ext cx="3171825" cy="3543300"/>
          </a:xfrm>
        </p:spPr>
      </p:pic>
      <p:sp>
        <p:nvSpPr>
          <p:cNvPr id="4" name="Slide Number Placeholder 3"/>
          <p:cNvSpPr>
            <a:spLocks noGrp="1"/>
          </p:cNvSpPr>
          <p:nvPr>
            <p:ph type="sldNum" sz="quarter" idx="12"/>
          </p:nvPr>
        </p:nvSpPr>
        <p:spPr/>
        <p:txBody>
          <a:bodyPr/>
          <a:lstStyle/>
          <a:p>
            <a:fld id="{B3C475FA-C9C5-44E1-A564-4E2C5C1A4C1B}" type="slidenum">
              <a:rPr lang="en-US" smtClean="0"/>
              <a:t>23</a:t>
            </a:fld>
            <a:endParaRPr lang="en-US"/>
          </a:p>
        </p:txBody>
      </p:sp>
    </p:spTree>
    <p:extLst>
      <p:ext uri="{BB962C8B-B14F-4D97-AF65-F5344CB8AC3E}">
        <p14:creationId xmlns:p14="http://schemas.microsoft.com/office/powerpoint/2010/main" val="54449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Crosstabs Output</a:t>
            </a:r>
            <a:endParaRPr lang="en-US" dirty="0"/>
          </a:p>
        </p:txBody>
      </p:sp>
      <p:pic>
        <p:nvPicPr>
          <p:cNvPr id="5" name="Content Placeholder 4" descr="This is part of the crosstabs with row percents included." title="Corsstabs with Percen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45036"/>
            <a:ext cx="8229600" cy="4036290"/>
          </a:xfrm>
        </p:spPr>
      </p:pic>
      <p:sp>
        <p:nvSpPr>
          <p:cNvPr id="4" name="Slide Number Placeholder 3"/>
          <p:cNvSpPr>
            <a:spLocks noGrp="1"/>
          </p:cNvSpPr>
          <p:nvPr>
            <p:ph type="sldNum" sz="quarter" idx="12"/>
          </p:nvPr>
        </p:nvSpPr>
        <p:spPr/>
        <p:txBody>
          <a:bodyPr/>
          <a:lstStyle/>
          <a:p>
            <a:fld id="{B3C475FA-C9C5-44E1-A564-4E2C5C1A4C1B}" type="slidenum">
              <a:rPr lang="en-US" smtClean="0"/>
              <a:t>24</a:t>
            </a:fld>
            <a:endParaRPr lang="en-US"/>
          </a:p>
        </p:txBody>
      </p:sp>
    </p:spTree>
    <p:extLst>
      <p:ext uri="{BB962C8B-B14F-4D97-AF65-F5344CB8AC3E}">
        <p14:creationId xmlns:p14="http://schemas.microsoft.com/office/powerpoint/2010/main" val="2456159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the Variables Database</a:t>
            </a:r>
            <a:endParaRPr lang="en-US" dirty="0"/>
          </a:p>
        </p:txBody>
      </p:sp>
      <p:sp>
        <p:nvSpPr>
          <p:cNvPr id="3" name="Content Placeholder 2"/>
          <p:cNvSpPr>
            <a:spLocks noGrp="1"/>
          </p:cNvSpPr>
          <p:nvPr>
            <p:ph idx="1"/>
          </p:nvPr>
        </p:nvSpPr>
        <p:spPr/>
        <p:txBody>
          <a:bodyPr/>
          <a:lstStyle/>
          <a:p>
            <a:r>
              <a:rPr lang="en-US" dirty="0" smtClean="0"/>
              <a:t>“Search/Compare </a:t>
            </a:r>
            <a:r>
              <a:rPr lang="en-US" dirty="0"/>
              <a:t>V</a:t>
            </a:r>
            <a:r>
              <a:rPr lang="en-US" dirty="0" smtClean="0"/>
              <a:t>ariables” is found on the menu bar under Find &amp; Analyze Data.</a:t>
            </a:r>
          </a:p>
          <a:p>
            <a:r>
              <a:rPr lang="en-US" dirty="0" smtClean="0"/>
              <a:t>The Social Science Variables Database contains over 4 million questions.</a:t>
            </a:r>
          </a:p>
          <a:p>
            <a:r>
              <a:rPr lang="en-US" dirty="0" smtClean="0"/>
              <a:t>Represents about 76% of the ICPSR collection.</a:t>
            </a:r>
          </a:p>
          <a:p>
            <a:r>
              <a:rPr lang="en-US" dirty="0" smtClean="0"/>
              <a:t>Let’s search for questions on immigration.</a:t>
            </a:r>
            <a:endParaRPr lang="en-US" dirty="0"/>
          </a:p>
        </p:txBody>
      </p:sp>
      <p:sp>
        <p:nvSpPr>
          <p:cNvPr id="4" name="Slide Number Placeholder 3"/>
          <p:cNvSpPr>
            <a:spLocks noGrp="1"/>
          </p:cNvSpPr>
          <p:nvPr>
            <p:ph type="sldNum" sz="quarter" idx="12"/>
          </p:nvPr>
        </p:nvSpPr>
        <p:spPr/>
        <p:txBody>
          <a:bodyPr/>
          <a:lstStyle/>
          <a:p>
            <a:fld id="{B3C475FA-C9C5-44E1-A564-4E2C5C1A4C1B}" type="slidenum">
              <a:rPr lang="en-US" smtClean="0"/>
              <a:t>25</a:t>
            </a:fld>
            <a:endParaRPr lang="en-US"/>
          </a:p>
        </p:txBody>
      </p:sp>
    </p:spTree>
    <p:extLst>
      <p:ext uri="{BB962C8B-B14F-4D97-AF65-F5344CB8AC3E}">
        <p14:creationId xmlns:p14="http://schemas.microsoft.com/office/powerpoint/2010/main" val="1753687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Click on Search/Compare Variables </a:t>
            </a:r>
            <a:endParaRPr lang="en-US" dirty="0"/>
          </a:p>
        </p:txBody>
      </p:sp>
      <p:sp>
        <p:nvSpPr>
          <p:cNvPr id="5" name="Slide Number Placeholder 4"/>
          <p:cNvSpPr>
            <a:spLocks noGrp="1"/>
          </p:cNvSpPr>
          <p:nvPr>
            <p:ph type="sldNum" sz="quarter" idx="12"/>
          </p:nvPr>
        </p:nvSpPr>
        <p:spPr/>
        <p:txBody>
          <a:bodyPr/>
          <a:lstStyle/>
          <a:p>
            <a:fld id="{B3C475FA-C9C5-44E1-A564-4E2C5C1A4C1B}" type="slidenum">
              <a:rPr lang="en-US" smtClean="0"/>
              <a:t>26</a:t>
            </a:fld>
            <a:endParaRPr lang="en-US"/>
          </a:p>
        </p:txBody>
      </p:sp>
      <p:pic>
        <p:nvPicPr>
          <p:cNvPr id="3" name="Content Placeholder 2" descr="To find the Variables Database, click on Search/Compare Variables in the Find and Analyze Data page." title="Search/Compare Variabl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5811" y="1600200"/>
            <a:ext cx="6772378" cy="4525963"/>
          </a:xfrm>
        </p:spPr>
      </p:pic>
    </p:spTree>
    <p:extLst>
      <p:ext uri="{BB962C8B-B14F-4D97-AF65-F5344CB8AC3E}">
        <p14:creationId xmlns:p14="http://schemas.microsoft.com/office/powerpoint/2010/main" val="3241875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Variables</a:t>
            </a:r>
            <a:endParaRPr lang="en-US" dirty="0"/>
          </a:p>
        </p:txBody>
      </p:sp>
      <p:sp>
        <p:nvSpPr>
          <p:cNvPr id="4" name="Slide Number Placeholder 3"/>
          <p:cNvSpPr>
            <a:spLocks noGrp="1"/>
          </p:cNvSpPr>
          <p:nvPr>
            <p:ph type="sldNum" sz="quarter" idx="12"/>
          </p:nvPr>
        </p:nvSpPr>
        <p:spPr/>
        <p:txBody>
          <a:bodyPr/>
          <a:lstStyle/>
          <a:p>
            <a:fld id="{B3C475FA-C9C5-44E1-A564-4E2C5C1A4C1B}" type="slidenum">
              <a:rPr lang="en-US" smtClean="0"/>
              <a:t>27</a:t>
            </a:fld>
            <a:endParaRPr lang="en-US"/>
          </a:p>
        </p:txBody>
      </p:sp>
      <p:pic>
        <p:nvPicPr>
          <p:cNvPr id="6" name="Content Placeholder 5" descr="This is the Search/Compare Variables box.  We have entered immigration as the key word to search for." title="Searching Variabl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38400"/>
            <a:ext cx="8229600" cy="2553508"/>
          </a:xfrm>
        </p:spPr>
      </p:pic>
    </p:spTree>
    <p:extLst>
      <p:ext uri="{BB962C8B-B14F-4D97-AF65-F5344CB8AC3E}">
        <p14:creationId xmlns:p14="http://schemas.microsoft.com/office/powerpoint/2010/main" val="3869043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a:t>
            </a:r>
            <a:r>
              <a:rPr lang="en-US" dirty="0" smtClean="0"/>
              <a:t>Variables Results</a:t>
            </a:r>
            <a:endParaRPr lang="en-US" dirty="0"/>
          </a:p>
        </p:txBody>
      </p:sp>
      <p:sp>
        <p:nvSpPr>
          <p:cNvPr id="4" name="Slide Number Placeholder 3"/>
          <p:cNvSpPr>
            <a:spLocks noGrp="1"/>
          </p:cNvSpPr>
          <p:nvPr>
            <p:ph type="sldNum" sz="quarter" idx="12"/>
          </p:nvPr>
        </p:nvSpPr>
        <p:spPr/>
        <p:txBody>
          <a:bodyPr/>
          <a:lstStyle/>
          <a:p>
            <a:fld id="{B3C475FA-C9C5-44E1-A564-4E2C5C1A4C1B}" type="slidenum">
              <a:rPr lang="en-US" smtClean="0"/>
              <a:t>28</a:t>
            </a:fld>
            <a:endParaRPr lang="en-US"/>
          </a:p>
        </p:txBody>
      </p:sp>
      <p:pic>
        <p:nvPicPr>
          <p:cNvPr id="6" name="Content Placeholder 5" descr="This is an example of what the Searching Variable results look like." title="Search Variables Resul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021" y="1600200"/>
            <a:ext cx="6891958" cy="4525963"/>
          </a:xfrm>
        </p:spPr>
      </p:pic>
    </p:spTree>
    <p:extLst>
      <p:ext uri="{BB962C8B-B14F-4D97-AF65-F5344CB8AC3E}">
        <p14:creationId xmlns:p14="http://schemas.microsoft.com/office/powerpoint/2010/main" val="4219543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p:cNvSpPr>
            <a:spLocks noGrp="1"/>
          </p:cNvSpPr>
          <p:nvPr>
            <p:ph idx="1"/>
          </p:nvPr>
        </p:nvSpPr>
        <p:spPr/>
        <p:txBody>
          <a:bodyPr>
            <a:normAutofit/>
          </a:bodyPr>
          <a:lstStyle/>
          <a:p>
            <a:r>
              <a:rPr lang="en-US" dirty="0" smtClean="0"/>
              <a:t>You can also search the publications archive which includes articles and books that have used ICPSR data.</a:t>
            </a:r>
          </a:p>
          <a:p>
            <a:r>
              <a:rPr lang="en-US" dirty="0" smtClean="0"/>
              <a:t>“Find Publications” is </a:t>
            </a:r>
            <a:r>
              <a:rPr lang="en-US" dirty="0"/>
              <a:t>found on the menu bar under Find &amp; Analyze </a:t>
            </a:r>
            <a:r>
              <a:rPr lang="en-US" dirty="0" smtClean="0"/>
              <a:t>Data.</a:t>
            </a:r>
            <a:endParaRPr lang="en-US" dirty="0"/>
          </a:p>
          <a:p>
            <a:r>
              <a:rPr lang="en-US" dirty="0" smtClean="0"/>
              <a:t>Let’s search for articles and books on immigration.</a:t>
            </a:r>
            <a:endParaRPr lang="en-US" dirty="0"/>
          </a:p>
        </p:txBody>
      </p:sp>
      <p:sp>
        <p:nvSpPr>
          <p:cNvPr id="4" name="Slide Number Placeholder 3"/>
          <p:cNvSpPr>
            <a:spLocks noGrp="1"/>
          </p:cNvSpPr>
          <p:nvPr>
            <p:ph type="sldNum" sz="quarter" idx="12"/>
          </p:nvPr>
        </p:nvSpPr>
        <p:spPr/>
        <p:txBody>
          <a:bodyPr/>
          <a:lstStyle/>
          <a:p>
            <a:fld id="{B3C475FA-C9C5-44E1-A564-4E2C5C1A4C1B}" type="slidenum">
              <a:rPr lang="en-US" smtClean="0"/>
              <a:t>29</a:t>
            </a:fld>
            <a:endParaRPr lang="en-US"/>
          </a:p>
        </p:txBody>
      </p:sp>
    </p:spTree>
    <p:extLst>
      <p:ext uri="{BB962C8B-B14F-4D97-AF65-F5344CB8AC3E}">
        <p14:creationId xmlns:p14="http://schemas.microsoft.com/office/powerpoint/2010/main" val="1499951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ICPSR?</a:t>
            </a:r>
            <a:endParaRPr lang="en-US" dirty="0"/>
          </a:p>
        </p:txBody>
      </p:sp>
      <p:sp>
        <p:nvSpPr>
          <p:cNvPr id="3" name="Content Placeholder 2"/>
          <p:cNvSpPr>
            <a:spLocks noGrp="1"/>
          </p:cNvSpPr>
          <p:nvPr>
            <p:ph idx="1"/>
          </p:nvPr>
        </p:nvSpPr>
        <p:spPr/>
        <p:txBody>
          <a:bodyPr>
            <a:normAutofit/>
          </a:bodyPr>
          <a:lstStyle/>
          <a:p>
            <a:r>
              <a:rPr lang="en-US" dirty="0" smtClean="0"/>
              <a:t>Archive of social science data sets for all disciplines in the social sciences  which can be searched and downloaded. </a:t>
            </a:r>
          </a:p>
          <a:p>
            <a:r>
              <a:rPr lang="en-US" dirty="0" smtClean="0"/>
              <a:t>Includes an archive of over 4 million questions and an archive of publications that can both be searched.</a:t>
            </a:r>
          </a:p>
          <a:p>
            <a:r>
              <a:rPr lang="en-US" dirty="0" smtClean="0"/>
              <a:t>Contains exercises and modules that can be used in the classroom.</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3</a:t>
            </a:fld>
            <a:endParaRPr lang="en-US" dirty="0"/>
          </a:p>
        </p:txBody>
      </p:sp>
    </p:spTree>
    <p:extLst>
      <p:ext uri="{BB962C8B-B14F-4D97-AF65-F5344CB8AC3E}">
        <p14:creationId xmlns:p14="http://schemas.microsoft.com/office/powerpoint/2010/main" val="4219996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on Find Publications</a:t>
            </a:r>
            <a:endParaRPr lang="en-US" dirty="0"/>
          </a:p>
        </p:txBody>
      </p:sp>
      <p:sp>
        <p:nvSpPr>
          <p:cNvPr id="5" name="Slide Number Placeholder 4"/>
          <p:cNvSpPr>
            <a:spLocks noGrp="1"/>
          </p:cNvSpPr>
          <p:nvPr>
            <p:ph type="sldNum" sz="quarter" idx="12"/>
          </p:nvPr>
        </p:nvSpPr>
        <p:spPr/>
        <p:txBody>
          <a:bodyPr/>
          <a:lstStyle/>
          <a:p>
            <a:fld id="{B3C475FA-C9C5-44E1-A564-4E2C5C1A4C1B}" type="slidenum">
              <a:rPr lang="en-US" smtClean="0"/>
              <a:t>30</a:t>
            </a:fld>
            <a:endParaRPr lang="en-US"/>
          </a:p>
        </p:txBody>
      </p:sp>
      <p:pic>
        <p:nvPicPr>
          <p:cNvPr id="3" name="Content Placeholder 2" descr="This is the Find Publications page.  To get to the page, click on Find Publications on the Find and Analyze Data page." title="Find Publica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600200"/>
            <a:ext cx="5715000" cy="4525963"/>
          </a:xfrm>
        </p:spPr>
      </p:pic>
    </p:spTree>
    <p:extLst>
      <p:ext uri="{BB962C8B-B14F-4D97-AF65-F5344CB8AC3E}">
        <p14:creationId xmlns:p14="http://schemas.microsoft.com/office/powerpoint/2010/main" val="2544674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Publications</a:t>
            </a:r>
            <a:endParaRPr lang="en-US" dirty="0"/>
          </a:p>
        </p:txBody>
      </p:sp>
      <p:sp>
        <p:nvSpPr>
          <p:cNvPr id="4" name="Slide Number Placeholder 3"/>
          <p:cNvSpPr>
            <a:spLocks noGrp="1"/>
          </p:cNvSpPr>
          <p:nvPr>
            <p:ph type="sldNum" sz="quarter" idx="12"/>
          </p:nvPr>
        </p:nvSpPr>
        <p:spPr/>
        <p:txBody>
          <a:bodyPr/>
          <a:lstStyle/>
          <a:p>
            <a:fld id="{B3C475FA-C9C5-44E1-A564-4E2C5C1A4C1B}" type="slidenum">
              <a:rPr lang="en-US" smtClean="0"/>
              <a:t>31</a:t>
            </a:fld>
            <a:endParaRPr lang="en-US"/>
          </a:p>
        </p:txBody>
      </p:sp>
      <p:pic>
        <p:nvPicPr>
          <p:cNvPr id="5" name="Content Placeholder 4" descr="In this example we are searching for all publications that contain the keyword &quot;immigration&quot; in the publication description." title="Searching Publica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828800"/>
            <a:ext cx="5972175" cy="2905125"/>
          </a:xfrm>
        </p:spPr>
      </p:pic>
    </p:spTree>
    <p:extLst>
      <p:ext uri="{BB962C8B-B14F-4D97-AF65-F5344CB8AC3E}">
        <p14:creationId xmlns:p14="http://schemas.microsoft.com/office/powerpoint/2010/main" val="329016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Publications Results</a:t>
            </a:r>
            <a:br>
              <a:rPr lang="en-US" dirty="0" smtClean="0"/>
            </a:br>
            <a:r>
              <a:rPr lang="en-US" dirty="0" smtClean="0"/>
              <a:t>(your results may differ)</a:t>
            </a:r>
            <a:endParaRPr lang="en-US" dirty="0"/>
          </a:p>
        </p:txBody>
      </p:sp>
      <p:sp>
        <p:nvSpPr>
          <p:cNvPr id="4" name="Slide Number Placeholder 3"/>
          <p:cNvSpPr>
            <a:spLocks noGrp="1"/>
          </p:cNvSpPr>
          <p:nvPr>
            <p:ph type="sldNum" sz="quarter" idx="12"/>
          </p:nvPr>
        </p:nvSpPr>
        <p:spPr/>
        <p:txBody>
          <a:bodyPr/>
          <a:lstStyle/>
          <a:p>
            <a:fld id="{B3C475FA-C9C5-44E1-A564-4E2C5C1A4C1B}" type="slidenum">
              <a:rPr lang="en-US" smtClean="0"/>
              <a:t>32</a:t>
            </a:fld>
            <a:endParaRPr lang="en-US"/>
          </a:p>
        </p:txBody>
      </p:sp>
      <p:pic>
        <p:nvPicPr>
          <p:cNvPr id="5" name="Content Placeholder 4" descr="This is an example of what the Search Publications results might look like." title="Search Publications Resul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600200"/>
            <a:ext cx="6629400" cy="4525963"/>
          </a:xfrm>
        </p:spPr>
      </p:pic>
    </p:spTree>
    <p:extLst>
      <p:ext uri="{BB962C8B-B14F-4D97-AF65-F5344CB8AC3E}">
        <p14:creationId xmlns:p14="http://schemas.microsoft.com/office/powerpoint/2010/main" val="3405263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Instructors</a:t>
            </a:r>
            <a:endParaRPr lang="en-US" dirty="0"/>
          </a:p>
        </p:txBody>
      </p:sp>
      <p:sp>
        <p:nvSpPr>
          <p:cNvPr id="3" name="Content Placeholder 2"/>
          <p:cNvSpPr>
            <a:spLocks noGrp="1"/>
          </p:cNvSpPr>
          <p:nvPr>
            <p:ph sz="half" idx="1"/>
          </p:nvPr>
        </p:nvSpPr>
        <p:spPr>
          <a:xfrm>
            <a:off x="457200" y="1600200"/>
            <a:ext cx="2743200" cy="4525963"/>
          </a:xfrm>
        </p:spPr>
        <p:txBody>
          <a:bodyPr/>
          <a:lstStyle/>
          <a:p>
            <a:r>
              <a:rPr lang="en-US" dirty="0" smtClean="0"/>
              <a:t>Click on Resources for Instructors on the ICPSR home page.</a:t>
            </a:r>
            <a:endParaRPr lang="en-US" dirty="0"/>
          </a:p>
        </p:txBody>
      </p:sp>
      <p:sp>
        <p:nvSpPr>
          <p:cNvPr id="5" name="Slide Number Placeholder 4"/>
          <p:cNvSpPr>
            <a:spLocks noGrp="1"/>
          </p:cNvSpPr>
          <p:nvPr>
            <p:ph type="sldNum" sz="quarter" idx="12"/>
          </p:nvPr>
        </p:nvSpPr>
        <p:spPr/>
        <p:txBody>
          <a:bodyPr/>
          <a:lstStyle/>
          <a:p>
            <a:fld id="{B3C475FA-C9C5-44E1-A564-4E2C5C1A4C1B}" type="slidenum">
              <a:rPr lang="en-US" smtClean="0"/>
              <a:t>33</a:t>
            </a:fld>
            <a:endParaRPr lang="en-US"/>
          </a:p>
        </p:txBody>
      </p:sp>
      <p:pic>
        <p:nvPicPr>
          <p:cNvPr id="7" name="Content Placeholder 6" descr="Click on Resources for Instructors to see the available resources." title="ICPSR Home Page"/>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429000" y="1676400"/>
            <a:ext cx="5181600" cy="4442121"/>
          </a:xfrm>
        </p:spPr>
      </p:pic>
    </p:spTree>
    <p:extLst>
      <p:ext uri="{BB962C8B-B14F-4D97-AF65-F5344CB8AC3E}">
        <p14:creationId xmlns:p14="http://schemas.microsoft.com/office/powerpoint/2010/main" val="31937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Exercises</a:t>
            </a:r>
            <a:endParaRPr lang="en-US" dirty="0"/>
          </a:p>
        </p:txBody>
      </p:sp>
      <p:pic>
        <p:nvPicPr>
          <p:cNvPr id="5" name="Content Placeholder 4" descr="This is an overview of the student exercises available." title="Exercis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938" y="1600200"/>
            <a:ext cx="7644123" cy="4525963"/>
          </a:xfrm>
        </p:spPr>
      </p:pic>
      <p:sp>
        <p:nvSpPr>
          <p:cNvPr id="4" name="Slide Number Placeholder 3"/>
          <p:cNvSpPr>
            <a:spLocks noGrp="1"/>
          </p:cNvSpPr>
          <p:nvPr>
            <p:ph type="sldNum" sz="quarter" idx="12"/>
          </p:nvPr>
        </p:nvSpPr>
        <p:spPr/>
        <p:txBody>
          <a:bodyPr/>
          <a:lstStyle/>
          <a:p>
            <a:fld id="{B3C475FA-C9C5-44E1-A564-4E2C5C1A4C1B}" type="slidenum">
              <a:rPr lang="en-US" smtClean="0"/>
              <a:t>34</a:t>
            </a:fld>
            <a:endParaRPr lang="en-US"/>
          </a:p>
        </p:txBody>
      </p:sp>
    </p:spTree>
    <p:extLst>
      <p:ext uri="{BB962C8B-B14F-4D97-AF65-F5344CB8AC3E}">
        <p14:creationId xmlns:p14="http://schemas.microsoft.com/office/powerpoint/2010/main" val="3239225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Data-Driven Learning Guides</a:t>
            </a:r>
            <a:endParaRPr lang="en-US" dirty="0"/>
          </a:p>
        </p:txBody>
      </p:sp>
      <p:sp>
        <p:nvSpPr>
          <p:cNvPr id="4" name="Slide Number Placeholder 3"/>
          <p:cNvSpPr>
            <a:spLocks noGrp="1"/>
          </p:cNvSpPr>
          <p:nvPr>
            <p:ph type="sldNum" sz="quarter" idx="12"/>
          </p:nvPr>
        </p:nvSpPr>
        <p:spPr/>
        <p:txBody>
          <a:bodyPr/>
          <a:lstStyle/>
          <a:p>
            <a:fld id="{B3C475FA-C9C5-44E1-A564-4E2C5C1A4C1B}" type="slidenum">
              <a:rPr lang="en-US" smtClean="0"/>
              <a:t>35</a:t>
            </a:fld>
            <a:endParaRPr lang="en-US"/>
          </a:p>
        </p:txBody>
      </p:sp>
      <p:pic>
        <p:nvPicPr>
          <p:cNvPr id="6" name="Content Placeholder 5" descr="This is a portion of the Data-Driven Learning Guides available." title="Data-Driven Learning Guid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0"/>
            <a:ext cx="8229600" cy="2830597"/>
          </a:xfrm>
        </p:spPr>
      </p:pic>
    </p:spTree>
    <p:extLst>
      <p:ext uri="{BB962C8B-B14F-4D97-AF65-F5344CB8AC3E}">
        <p14:creationId xmlns:p14="http://schemas.microsoft.com/office/powerpoint/2010/main" val="31941235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Characteristics of Teen Substance Users</a:t>
            </a:r>
            <a:endParaRPr lang="en-US" sz="3600" dirty="0"/>
          </a:p>
        </p:txBody>
      </p:sp>
      <p:sp>
        <p:nvSpPr>
          <p:cNvPr id="4" name="Slide Number Placeholder 3"/>
          <p:cNvSpPr>
            <a:spLocks noGrp="1"/>
          </p:cNvSpPr>
          <p:nvPr>
            <p:ph type="sldNum" sz="quarter" idx="12"/>
          </p:nvPr>
        </p:nvSpPr>
        <p:spPr/>
        <p:txBody>
          <a:bodyPr/>
          <a:lstStyle/>
          <a:p>
            <a:fld id="{B3C475FA-C9C5-44E1-A564-4E2C5C1A4C1B}" type="slidenum">
              <a:rPr lang="en-US" smtClean="0"/>
              <a:t>36</a:t>
            </a:fld>
            <a:endParaRPr lang="en-US"/>
          </a:p>
        </p:txBody>
      </p:sp>
      <p:pic>
        <p:nvPicPr>
          <p:cNvPr id="6" name="Content Placeholder 5" descr="One of the Data-Driven Learning Guides is Characteristics of Teen Substance Users." title="Characeristics of Teen Substance User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38400"/>
            <a:ext cx="8229600" cy="2382750"/>
          </a:xfrm>
        </p:spPr>
      </p:pic>
    </p:spTree>
    <p:extLst>
      <p:ext uri="{BB962C8B-B14F-4D97-AF65-F5344CB8AC3E}">
        <p14:creationId xmlns:p14="http://schemas.microsoft.com/office/powerpoint/2010/main" val="35261103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Characteristics of Teen Substance </a:t>
            </a:r>
            <a:r>
              <a:rPr lang="en-US" sz="3600" dirty="0" smtClean="0"/>
              <a:t>Users</a:t>
            </a:r>
            <a:br>
              <a:rPr lang="en-US" sz="3600" dirty="0" smtClean="0"/>
            </a:br>
            <a:r>
              <a:rPr lang="en-US" sz="3600" dirty="0" smtClean="0"/>
              <a:t>Continued</a:t>
            </a:r>
            <a:endParaRPr lang="en-US" sz="3600" dirty="0"/>
          </a:p>
        </p:txBody>
      </p:sp>
      <p:sp>
        <p:nvSpPr>
          <p:cNvPr id="4" name="Slide Number Placeholder 3"/>
          <p:cNvSpPr>
            <a:spLocks noGrp="1"/>
          </p:cNvSpPr>
          <p:nvPr>
            <p:ph type="sldNum" sz="quarter" idx="12"/>
          </p:nvPr>
        </p:nvSpPr>
        <p:spPr/>
        <p:txBody>
          <a:bodyPr/>
          <a:lstStyle/>
          <a:p>
            <a:fld id="{B3C475FA-C9C5-44E1-A564-4E2C5C1A4C1B}" type="slidenum">
              <a:rPr lang="en-US" smtClean="0"/>
              <a:t>37</a:t>
            </a:fld>
            <a:endParaRPr lang="en-US"/>
          </a:p>
        </p:txBody>
      </p:sp>
      <p:pic>
        <p:nvPicPr>
          <p:cNvPr id="6" name="Content Placeholder 5" descr="Each guide is divided into goals, dataset, application, interpretation and summary, and bibliography." title="Structure of the Data-Driven Learning Guid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143919"/>
            <a:ext cx="4762500" cy="3438525"/>
          </a:xfrm>
        </p:spPr>
      </p:pic>
    </p:spTree>
    <p:extLst>
      <p:ext uri="{BB962C8B-B14F-4D97-AF65-F5344CB8AC3E}">
        <p14:creationId xmlns:p14="http://schemas.microsoft.com/office/powerpoint/2010/main" val="20660610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Characteristics of Teen Substance </a:t>
            </a:r>
            <a:r>
              <a:rPr lang="en-US" sz="3600" dirty="0" smtClean="0"/>
              <a:t>Users</a:t>
            </a:r>
            <a:br>
              <a:rPr lang="en-US" sz="3600" dirty="0" smtClean="0"/>
            </a:br>
            <a:r>
              <a:rPr lang="en-US" sz="3600" dirty="0" smtClean="0"/>
              <a:t>Goals &amp; Concepts</a:t>
            </a:r>
            <a:endParaRPr lang="en-US" sz="3600" dirty="0"/>
          </a:p>
        </p:txBody>
      </p:sp>
      <p:sp>
        <p:nvSpPr>
          <p:cNvPr id="4" name="Slide Number Placeholder 3"/>
          <p:cNvSpPr>
            <a:spLocks noGrp="1"/>
          </p:cNvSpPr>
          <p:nvPr>
            <p:ph type="sldNum" sz="quarter" idx="12"/>
          </p:nvPr>
        </p:nvSpPr>
        <p:spPr/>
        <p:txBody>
          <a:bodyPr/>
          <a:lstStyle/>
          <a:p>
            <a:fld id="{B3C475FA-C9C5-44E1-A564-4E2C5C1A4C1B}" type="slidenum">
              <a:rPr lang="en-US" smtClean="0"/>
              <a:t>38</a:t>
            </a:fld>
            <a:endParaRPr lang="en-US"/>
          </a:p>
        </p:txBody>
      </p:sp>
      <p:pic>
        <p:nvPicPr>
          <p:cNvPr id="6" name="Content Placeholder 5" descr="This shows the goal and concepts for Characteristics of Teen Substance Users." title="Goal and Concep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05001"/>
            <a:ext cx="8229600" cy="3582576"/>
          </a:xfrm>
        </p:spPr>
      </p:pic>
    </p:spTree>
    <p:extLst>
      <p:ext uri="{BB962C8B-B14F-4D97-AF65-F5344CB8AC3E}">
        <p14:creationId xmlns:p14="http://schemas.microsoft.com/office/powerpoint/2010/main" val="9978332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Characteristics of Teen Substance </a:t>
            </a:r>
            <a:r>
              <a:rPr lang="en-US" sz="3600" dirty="0" smtClean="0"/>
              <a:t>Users</a:t>
            </a:r>
            <a:br>
              <a:rPr lang="en-US" sz="3600" dirty="0" smtClean="0"/>
            </a:br>
            <a:r>
              <a:rPr lang="en-US" sz="3600" dirty="0" smtClean="0"/>
              <a:t>Dataset</a:t>
            </a:r>
            <a:endParaRPr lang="en-US" sz="3600" dirty="0"/>
          </a:p>
        </p:txBody>
      </p:sp>
      <p:pic>
        <p:nvPicPr>
          <p:cNvPr id="5" name="Content Placeholder 4" descr="This shows the dataset used for Characteristics of Teen Substance Users." title="Datase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57400"/>
            <a:ext cx="8229600" cy="3212267"/>
          </a:xfrm>
        </p:spPr>
      </p:pic>
      <p:sp>
        <p:nvSpPr>
          <p:cNvPr id="4" name="Slide Number Placeholder 3"/>
          <p:cNvSpPr>
            <a:spLocks noGrp="1"/>
          </p:cNvSpPr>
          <p:nvPr>
            <p:ph type="sldNum" sz="quarter" idx="12"/>
          </p:nvPr>
        </p:nvSpPr>
        <p:spPr/>
        <p:txBody>
          <a:bodyPr/>
          <a:lstStyle/>
          <a:p>
            <a:fld id="{B3C475FA-C9C5-44E1-A564-4E2C5C1A4C1B}" type="slidenum">
              <a:rPr lang="en-US" smtClean="0"/>
              <a:t>39</a:t>
            </a:fld>
            <a:endParaRPr lang="en-US"/>
          </a:p>
        </p:txBody>
      </p:sp>
    </p:spTree>
    <p:extLst>
      <p:ext uri="{BB962C8B-B14F-4D97-AF65-F5344CB8AC3E}">
        <p14:creationId xmlns:p14="http://schemas.microsoft.com/office/powerpoint/2010/main" val="2015483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get access to the ICPSR?</a:t>
            </a:r>
            <a:endParaRPr lang="en-US" dirty="0"/>
          </a:p>
        </p:txBody>
      </p:sp>
      <p:sp>
        <p:nvSpPr>
          <p:cNvPr id="3" name="Content Placeholder 2"/>
          <p:cNvSpPr>
            <a:spLocks noGrp="1"/>
          </p:cNvSpPr>
          <p:nvPr>
            <p:ph idx="1"/>
          </p:nvPr>
        </p:nvSpPr>
        <p:spPr/>
        <p:txBody>
          <a:bodyPr>
            <a:normAutofit lnSpcReduction="10000"/>
          </a:bodyPr>
          <a:lstStyle/>
          <a:p>
            <a:r>
              <a:rPr lang="en-US" dirty="0" smtClean="0"/>
              <a:t>CSU campuses subscribe yearly to the social science databases which include:</a:t>
            </a:r>
          </a:p>
          <a:p>
            <a:pPr lvl="1"/>
            <a:r>
              <a:rPr lang="en-US" dirty="0"/>
              <a:t>The Inter-university Consortium for Political and Social </a:t>
            </a:r>
            <a:r>
              <a:rPr lang="en-US" dirty="0" smtClean="0"/>
              <a:t>Research</a:t>
            </a:r>
          </a:p>
          <a:p>
            <a:pPr lvl="1"/>
            <a:r>
              <a:rPr lang="en-US" dirty="0" smtClean="0"/>
              <a:t>The Roper Center for Public Opinion Research</a:t>
            </a:r>
          </a:p>
          <a:p>
            <a:pPr lvl="1"/>
            <a:r>
              <a:rPr lang="en-US" dirty="0"/>
              <a:t>The Field </a:t>
            </a:r>
            <a:r>
              <a:rPr lang="en-US" dirty="0" smtClean="0"/>
              <a:t>Poll</a:t>
            </a:r>
          </a:p>
          <a:p>
            <a:r>
              <a:rPr lang="en-US" dirty="0" smtClean="0"/>
              <a:t>Campuses that subscribe have free access to all these databases for their students, faculty and staff.</a:t>
            </a:r>
          </a:p>
          <a:p>
            <a:endParaRPr lang="en-US" dirty="0"/>
          </a:p>
        </p:txBody>
      </p:sp>
      <p:sp>
        <p:nvSpPr>
          <p:cNvPr id="4" name="Slide Number Placeholder 3"/>
          <p:cNvSpPr>
            <a:spLocks noGrp="1"/>
          </p:cNvSpPr>
          <p:nvPr>
            <p:ph type="sldNum" sz="quarter" idx="12"/>
          </p:nvPr>
        </p:nvSpPr>
        <p:spPr/>
        <p:txBody>
          <a:bodyPr/>
          <a:lstStyle/>
          <a:p>
            <a:fld id="{01B28109-9244-4FC3-9D81-8C439D7C74E2}" type="slidenum">
              <a:rPr lang="en-US" smtClean="0"/>
              <a:t>4</a:t>
            </a:fld>
            <a:endParaRPr lang="en-US" dirty="0"/>
          </a:p>
        </p:txBody>
      </p:sp>
    </p:spTree>
    <p:extLst>
      <p:ext uri="{BB962C8B-B14F-4D97-AF65-F5344CB8AC3E}">
        <p14:creationId xmlns:p14="http://schemas.microsoft.com/office/powerpoint/2010/main" val="23442545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Characteristics of Teen Substance </a:t>
            </a:r>
            <a:r>
              <a:rPr lang="en-US" sz="3600" dirty="0" smtClean="0"/>
              <a:t>Users</a:t>
            </a:r>
            <a:br>
              <a:rPr lang="en-US" sz="3600" dirty="0" smtClean="0"/>
            </a:br>
            <a:r>
              <a:rPr lang="en-US" sz="3600" dirty="0" smtClean="0"/>
              <a:t>Application (Student Exercise)</a:t>
            </a:r>
            <a:endParaRPr lang="en-US" sz="3600" dirty="0"/>
          </a:p>
        </p:txBody>
      </p:sp>
      <p:pic>
        <p:nvPicPr>
          <p:cNvPr id="7" name="Content Placeholder 6" descr="This shows the student exercise or application for Characteristics of Teen Substance Users." title="Student Exercise (Applica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64662"/>
            <a:ext cx="8229600" cy="3197038"/>
          </a:xfrm>
        </p:spPr>
      </p:pic>
      <p:sp>
        <p:nvSpPr>
          <p:cNvPr id="4" name="Slide Number Placeholder 3"/>
          <p:cNvSpPr>
            <a:spLocks noGrp="1"/>
          </p:cNvSpPr>
          <p:nvPr>
            <p:ph type="sldNum" sz="quarter" idx="12"/>
          </p:nvPr>
        </p:nvSpPr>
        <p:spPr/>
        <p:txBody>
          <a:bodyPr/>
          <a:lstStyle/>
          <a:p>
            <a:fld id="{B3C475FA-C9C5-44E1-A564-4E2C5C1A4C1B}" type="slidenum">
              <a:rPr lang="en-US" smtClean="0"/>
              <a:t>40</a:t>
            </a:fld>
            <a:endParaRPr lang="en-US"/>
          </a:p>
        </p:txBody>
      </p:sp>
    </p:spTree>
    <p:extLst>
      <p:ext uri="{BB962C8B-B14F-4D97-AF65-F5344CB8AC3E}">
        <p14:creationId xmlns:p14="http://schemas.microsoft.com/office/powerpoint/2010/main" val="12330286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Characteristics of Teen Substance </a:t>
            </a:r>
            <a:r>
              <a:rPr lang="en-US" sz="3600" dirty="0" smtClean="0"/>
              <a:t>Users</a:t>
            </a:r>
            <a:br>
              <a:rPr lang="en-US" sz="3600" dirty="0" smtClean="0"/>
            </a:br>
            <a:r>
              <a:rPr lang="en-US" sz="3600" dirty="0" smtClean="0"/>
              <a:t>Crosstab from SDA</a:t>
            </a:r>
            <a:endParaRPr lang="en-US" sz="3600" dirty="0"/>
          </a:p>
        </p:txBody>
      </p:sp>
      <p:pic>
        <p:nvPicPr>
          <p:cNvPr id="5" name="Content Placeholder 4" descr="This shows a sample crosstab from Characteristics of Teen Substance Users.  SDA or Suvery Documentation and Analysis is the computer appication used in the Data-Driven Learning Guides.  SDA is an online statistical application." title="Sample Crosstab"/>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8814" y="1600200"/>
            <a:ext cx="4646372" cy="4525963"/>
          </a:xfrm>
        </p:spPr>
      </p:pic>
      <p:sp>
        <p:nvSpPr>
          <p:cNvPr id="4" name="Slide Number Placeholder 3"/>
          <p:cNvSpPr>
            <a:spLocks noGrp="1"/>
          </p:cNvSpPr>
          <p:nvPr>
            <p:ph type="sldNum" sz="quarter" idx="12"/>
          </p:nvPr>
        </p:nvSpPr>
        <p:spPr/>
        <p:txBody>
          <a:bodyPr/>
          <a:lstStyle/>
          <a:p>
            <a:fld id="{B3C475FA-C9C5-44E1-A564-4E2C5C1A4C1B}" type="slidenum">
              <a:rPr lang="en-US" smtClean="0"/>
              <a:t>41</a:t>
            </a:fld>
            <a:endParaRPr lang="en-US"/>
          </a:p>
        </p:txBody>
      </p:sp>
    </p:spTree>
    <p:extLst>
      <p:ext uri="{BB962C8B-B14F-4D97-AF65-F5344CB8AC3E}">
        <p14:creationId xmlns:p14="http://schemas.microsoft.com/office/powerpoint/2010/main" val="37498428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Characteristics of Teen Substance </a:t>
            </a:r>
            <a:r>
              <a:rPr lang="en-US" sz="3600" dirty="0" smtClean="0"/>
              <a:t>Users</a:t>
            </a:r>
            <a:br>
              <a:rPr lang="en-US" sz="3600" dirty="0" smtClean="0"/>
            </a:br>
            <a:r>
              <a:rPr lang="en-US" sz="3600" dirty="0" smtClean="0"/>
              <a:t>Bibliography</a:t>
            </a:r>
            <a:endParaRPr lang="en-US" sz="3600" dirty="0"/>
          </a:p>
        </p:txBody>
      </p:sp>
      <p:sp>
        <p:nvSpPr>
          <p:cNvPr id="4" name="Slide Number Placeholder 3"/>
          <p:cNvSpPr>
            <a:spLocks noGrp="1"/>
          </p:cNvSpPr>
          <p:nvPr>
            <p:ph type="sldNum" sz="quarter" idx="12"/>
          </p:nvPr>
        </p:nvSpPr>
        <p:spPr/>
        <p:txBody>
          <a:bodyPr/>
          <a:lstStyle/>
          <a:p>
            <a:fld id="{B3C475FA-C9C5-44E1-A564-4E2C5C1A4C1B}" type="slidenum">
              <a:rPr lang="en-US" smtClean="0"/>
              <a:t>42</a:t>
            </a:fld>
            <a:endParaRPr lang="en-US"/>
          </a:p>
        </p:txBody>
      </p:sp>
      <p:pic>
        <p:nvPicPr>
          <p:cNvPr id="6" name="Content Placeholder 5" descr="This shows the bibliography for Characteristics of Teen Substance Users." title="Bibliograph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1"/>
            <a:ext cx="8229600" cy="2541666"/>
          </a:xfrm>
        </p:spPr>
      </p:pic>
    </p:spTree>
    <p:extLst>
      <p:ext uri="{BB962C8B-B14F-4D97-AF65-F5344CB8AC3E}">
        <p14:creationId xmlns:p14="http://schemas.microsoft.com/office/powerpoint/2010/main" val="19958695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a:t>
            </a:r>
            <a:endParaRPr lang="en-US" dirty="0"/>
          </a:p>
        </p:txBody>
      </p:sp>
      <p:sp>
        <p:nvSpPr>
          <p:cNvPr id="4" name="Slide Number Placeholder 3"/>
          <p:cNvSpPr>
            <a:spLocks noGrp="1"/>
          </p:cNvSpPr>
          <p:nvPr>
            <p:ph type="sldNum" sz="quarter" idx="12"/>
          </p:nvPr>
        </p:nvSpPr>
        <p:spPr/>
        <p:txBody>
          <a:bodyPr/>
          <a:lstStyle/>
          <a:p>
            <a:fld id="{B3C475FA-C9C5-44E1-A564-4E2C5C1A4C1B}" type="slidenum">
              <a:rPr lang="en-US" smtClean="0"/>
              <a:t>43</a:t>
            </a:fld>
            <a:endParaRPr lang="en-US"/>
          </a:p>
        </p:txBody>
      </p:sp>
      <p:pic>
        <p:nvPicPr>
          <p:cNvPr id="7" name="Content Placeholder 6" descr="This shows the modules available on the ICPSR website.  Modules are more extensive resources including instructional material and exercises." title="Modul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38400"/>
            <a:ext cx="8229600" cy="2264169"/>
          </a:xfrm>
        </p:spPr>
      </p:pic>
    </p:spTree>
    <p:extLst>
      <p:ext uri="{BB962C8B-B14F-4D97-AF65-F5344CB8AC3E}">
        <p14:creationId xmlns:p14="http://schemas.microsoft.com/office/powerpoint/2010/main" val="20010499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Investigation Community and Social Capital – Lori Weber (Chico)</a:t>
            </a:r>
            <a:endParaRPr lang="en-US" dirty="0"/>
          </a:p>
        </p:txBody>
      </p:sp>
      <p:pic>
        <p:nvPicPr>
          <p:cNvPr id="5" name="Content Placeholder 4" descr="This one of the modules avaiable -- Investigating Community and Social Capital by Dr. Lori Weber (CSU Chico)." title="Investigating Community and Social Capita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664" y="1600200"/>
            <a:ext cx="8072672" cy="4525963"/>
          </a:xfrm>
        </p:spPr>
      </p:pic>
      <p:sp>
        <p:nvSpPr>
          <p:cNvPr id="4" name="Slide Number Placeholder 3"/>
          <p:cNvSpPr>
            <a:spLocks noGrp="1"/>
          </p:cNvSpPr>
          <p:nvPr>
            <p:ph type="sldNum" sz="quarter" idx="12"/>
          </p:nvPr>
        </p:nvSpPr>
        <p:spPr/>
        <p:txBody>
          <a:bodyPr/>
          <a:lstStyle/>
          <a:p>
            <a:fld id="{B3C475FA-C9C5-44E1-A564-4E2C5C1A4C1B}" type="slidenum">
              <a:rPr lang="en-US" smtClean="0"/>
              <a:t>44</a:t>
            </a:fld>
            <a:endParaRPr lang="en-US"/>
          </a:p>
        </p:txBody>
      </p:sp>
    </p:spTree>
    <p:extLst>
      <p:ext uri="{BB962C8B-B14F-4D97-AF65-F5344CB8AC3E}">
        <p14:creationId xmlns:p14="http://schemas.microsoft.com/office/powerpoint/2010/main" val="3871629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Science Research and Instructional Council (SSRIC)</a:t>
            </a:r>
            <a:endParaRPr lang="en-US" dirty="0"/>
          </a:p>
        </p:txBody>
      </p:sp>
      <p:sp>
        <p:nvSpPr>
          <p:cNvPr id="3" name="Content Placeholder 2"/>
          <p:cNvSpPr>
            <a:spLocks noGrp="1"/>
          </p:cNvSpPr>
          <p:nvPr>
            <p:ph idx="1"/>
          </p:nvPr>
        </p:nvSpPr>
        <p:spPr/>
        <p:txBody>
          <a:bodyPr>
            <a:normAutofit/>
          </a:bodyPr>
          <a:lstStyle/>
          <a:p>
            <a:r>
              <a:rPr lang="en-US" dirty="0" smtClean="0"/>
              <a:t>Another way to learn more about ICPSR is by going to the </a:t>
            </a:r>
            <a:r>
              <a:rPr lang="en-US" dirty="0" smtClean="0">
                <a:hlinkClick r:id="rId2"/>
              </a:rPr>
              <a:t>SSRIC’s web site</a:t>
            </a:r>
            <a:r>
              <a:rPr lang="en-US" dirty="0" smtClean="0"/>
              <a:t>.</a:t>
            </a:r>
          </a:p>
          <a:p>
            <a:r>
              <a:rPr lang="en-US" dirty="0" smtClean="0"/>
              <a:t>Click on “ICPSR” under “Data” in the upper left.</a:t>
            </a:r>
          </a:p>
          <a:p>
            <a:r>
              <a:rPr lang="en-US" dirty="0" smtClean="0"/>
              <a:t>Explore the SSRIC web site while you are there.  There is lots of information about other data archives (e.g., ICPSR, Field and Roper) and teaching resources.</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45</a:t>
            </a:fld>
            <a:endParaRPr lang="en-US" dirty="0"/>
          </a:p>
        </p:txBody>
      </p:sp>
    </p:spTree>
    <p:extLst>
      <p:ext uri="{BB962C8B-B14F-4D97-AF65-F5344CB8AC3E}">
        <p14:creationId xmlns:p14="http://schemas.microsoft.com/office/powerpoint/2010/main" val="36914741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Social Science Research and Instructional Center</a:t>
            </a:r>
            <a:r>
              <a:rPr lang="en-US" dirty="0" smtClean="0"/>
              <a:t> </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46</a:t>
            </a:fld>
            <a:endParaRPr lang="en-US" dirty="0"/>
          </a:p>
        </p:txBody>
      </p:sp>
      <p:pic>
        <p:nvPicPr>
          <p:cNvPr id="5" name="Content Placeholder 4" descr="This is the SSRIC's home page." title="Social Science Research and Instructional Cent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600200"/>
            <a:ext cx="6248400" cy="4525963"/>
          </a:xfrm>
        </p:spPr>
      </p:pic>
    </p:spTree>
    <p:extLst>
      <p:ext uri="{BB962C8B-B14F-4D97-AF65-F5344CB8AC3E}">
        <p14:creationId xmlns:p14="http://schemas.microsoft.com/office/powerpoint/2010/main" val="20520039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SSRIC Resources</a:t>
            </a:r>
            <a:endParaRPr lang="en-US" dirty="0"/>
          </a:p>
        </p:txBody>
      </p:sp>
      <p:sp>
        <p:nvSpPr>
          <p:cNvPr id="3" name="Content Placeholder 2"/>
          <p:cNvSpPr>
            <a:spLocks noGrp="1"/>
          </p:cNvSpPr>
          <p:nvPr>
            <p:ph idx="1"/>
          </p:nvPr>
        </p:nvSpPr>
        <p:spPr/>
        <p:txBody>
          <a:bodyPr>
            <a:normAutofit fontScale="92500"/>
          </a:bodyPr>
          <a:lstStyle/>
          <a:p>
            <a:r>
              <a:rPr lang="en-US" dirty="0"/>
              <a:t>Here are some of the resources you will find on the SSRIC web site.  Some of these resources are available only to faculty and students in the CSU.</a:t>
            </a:r>
          </a:p>
          <a:p>
            <a:pPr lvl="1"/>
            <a:r>
              <a:rPr lang="en-US" dirty="0" smtClean="0"/>
              <a:t>Under “Data” on the left you can get information about ICPSR, Field, Roper and instructional data sets.</a:t>
            </a:r>
          </a:p>
          <a:p>
            <a:pPr lvl="1"/>
            <a:r>
              <a:rPr lang="en-US" dirty="0" smtClean="0"/>
              <a:t>Under “Participate” there is information about the Field Faculty Fellow, the ICPSR Summer Program, the Social Science Student Symposium, and workshops that the SSRIC will come to your CSU campus and offer.</a:t>
            </a:r>
          </a:p>
          <a:p>
            <a:endParaRPr lang="en-US" dirty="0" smtClean="0"/>
          </a:p>
        </p:txBody>
      </p:sp>
      <p:sp>
        <p:nvSpPr>
          <p:cNvPr id="4" name="Slide Number Placeholder 3"/>
          <p:cNvSpPr>
            <a:spLocks noGrp="1"/>
          </p:cNvSpPr>
          <p:nvPr>
            <p:ph type="sldNum" sz="quarter" idx="12"/>
          </p:nvPr>
        </p:nvSpPr>
        <p:spPr/>
        <p:txBody>
          <a:bodyPr/>
          <a:lstStyle/>
          <a:p>
            <a:fld id="{ACB29A0A-F2E5-418C-99CA-2DAE16A8AF57}" type="slidenum">
              <a:rPr lang="en-US" smtClean="0"/>
              <a:t>47</a:t>
            </a:fld>
            <a:endParaRPr lang="en-US" dirty="0"/>
          </a:p>
        </p:txBody>
      </p:sp>
    </p:spTree>
    <p:extLst>
      <p:ext uri="{BB962C8B-B14F-4D97-AF65-F5344CB8AC3E}">
        <p14:creationId xmlns:p14="http://schemas.microsoft.com/office/powerpoint/2010/main" val="34982233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SSRIC </a:t>
            </a:r>
            <a:r>
              <a:rPr lang="en-US" dirty="0" smtClean="0"/>
              <a:t>Resources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Under “Teaching Resources” there are exercises and data sets that you could use in your classes.  There is also an extensive set of links to other sites  of methodological and statistical relevance.  These resources are typically available to everyone regardless of whether you are part of the CSU or not.</a:t>
            </a:r>
          </a:p>
          <a:p>
            <a:r>
              <a:rPr lang="en-US" dirty="0" smtClean="0"/>
              <a:t>Under “Council” you can look up the SSRIC campus representative on your campus and learn more about the SSRIC Council.</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48</a:t>
            </a:fld>
            <a:endParaRPr lang="en-US" dirty="0"/>
          </a:p>
        </p:txBody>
      </p:sp>
    </p:spTree>
    <p:extLst>
      <p:ext uri="{BB962C8B-B14F-4D97-AF65-F5344CB8AC3E}">
        <p14:creationId xmlns:p14="http://schemas.microsoft.com/office/powerpoint/2010/main" val="2044675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Inter-University Consortium for Political and Social Research</a:t>
            </a:r>
            <a:r>
              <a:rPr lang="en-US" dirty="0"/>
              <a:t> </a:t>
            </a:r>
          </a:p>
        </p:txBody>
      </p:sp>
      <p:sp>
        <p:nvSpPr>
          <p:cNvPr id="3" name="Content Placeholder 2"/>
          <p:cNvSpPr>
            <a:spLocks noGrp="1"/>
          </p:cNvSpPr>
          <p:nvPr>
            <p:ph sz="half" idx="1"/>
          </p:nvPr>
        </p:nvSpPr>
        <p:spPr>
          <a:xfrm>
            <a:off x="457200" y="1600200"/>
            <a:ext cx="2590800" cy="4525963"/>
          </a:xfrm>
        </p:spPr>
        <p:txBody>
          <a:bodyPr/>
          <a:lstStyle/>
          <a:p>
            <a:r>
              <a:rPr lang="en-US" dirty="0" smtClean="0"/>
              <a:t>Click on Find and Analyze Data to begin searching for data sets.</a:t>
            </a:r>
            <a:endParaRPr lang="en-US" dirty="0"/>
          </a:p>
        </p:txBody>
      </p:sp>
      <p:sp>
        <p:nvSpPr>
          <p:cNvPr id="5" name="Slide Number Placeholder 4"/>
          <p:cNvSpPr>
            <a:spLocks noGrp="1"/>
          </p:cNvSpPr>
          <p:nvPr>
            <p:ph type="sldNum" sz="quarter" idx="12"/>
          </p:nvPr>
        </p:nvSpPr>
        <p:spPr/>
        <p:txBody>
          <a:bodyPr/>
          <a:lstStyle/>
          <a:p>
            <a:fld id="{B3C475FA-C9C5-44E1-A564-4E2C5C1A4C1B}" type="slidenum">
              <a:rPr lang="en-US" smtClean="0"/>
              <a:t>5</a:t>
            </a:fld>
            <a:endParaRPr lang="en-US"/>
          </a:p>
        </p:txBody>
      </p:sp>
      <p:pic>
        <p:nvPicPr>
          <p:cNvPr id="7" name="Content Placeholder 6" descr="This is the ICPSR home page." title="ICPS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200400" y="1828800"/>
            <a:ext cx="4800600" cy="4115494"/>
          </a:xfrm>
        </p:spPr>
      </p:pic>
    </p:spTree>
    <p:extLst>
      <p:ext uri="{BB962C8B-B14F-4D97-AF65-F5344CB8AC3E}">
        <p14:creationId xmlns:p14="http://schemas.microsoft.com/office/powerpoint/2010/main" val="2930072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and Analyze Data</a:t>
            </a:r>
            <a:endParaRPr lang="en-US" dirty="0"/>
          </a:p>
        </p:txBody>
      </p:sp>
      <p:sp>
        <p:nvSpPr>
          <p:cNvPr id="3" name="Slide Number Placeholder 2"/>
          <p:cNvSpPr>
            <a:spLocks noGrp="1"/>
          </p:cNvSpPr>
          <p:nvPr>
            <p:ph type="sldNum" sz="quarter" idx="12"/>
          </p:nvPr>
        </p:nvSpPr>
        <p:spPr/>
        <p:txBody>
          <a:bodyPr/>
          <a:lstStyle/>
          <a:p>
            <a:fld id="{B3C475FA-C9C5-44E1-A564-4E2C5C1A4C1B}" type="slidenum">
              <a:rPr lang="en-US" smtClean="0"/>
              <a:t>6</a:t>
            </a:fld>
            <a:endParaRPr lang="en-US"/>
          </a:p>
        </p:txBody>
      </p:sp>
      <p:pic>
        <p:nvPicPr>
          <p:cNvPr id="6" name="Content Placeholder 5" descr="This is the Find and Analyze search page.  Click on Find and Analyze Data on the home page to get here." title="Find and Analyze D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6662" y="1600200"/>
            <a:ext cx="7090675" cy="4525963"/>
          </a:xfrm>
        </p:spPr>
      </p:pic>
    </p:spTree>
    <p:extLst>
      <p:ext uri="{BB962C8B-B14F-4D97-AF65-F5344CB8AC3E}">
        <p14:creationId xmlns:p14="http://schemas.microsoft.com/office/powerpoint/2010/main" val="1560737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Searching for Data from ICPSR</a:t>
            </a:r>
          </a:p>
        </p:txBody>
      </p:sp>
      <p:sp>
        <p:nvSpPr>
          <p:cNvPr id="13315" name="Content Placeholder 2"/>
          <p:cNvSpPr>
            <a:spLocks noGrp="1"/>
          </p:cNvSpPr>
          <p:nvPr>
            <p:ph idx="1"/>
          </p:nvPr>
        </p:nvSpPr>
        <p:spPr/>
        <p:txBody>
          <a:bodyPr/>
          <a:lstStyle/>
          <a:p>
            <a:r>
              <a:rPr lang="en-US" dirty="0" smtClean="0"/>
              <a:t>Enter “immigration” in the “Find Data” box.</a:t>
            </a:r>
          </a:p>
          <a:p>
            <a:r>
              <a:rPr lang="en-US" dirty="0" smtClean="0"/>
              <a:t>Explore the different ways of browsing. </a:t>
            </a:r>
          </a:p>
          <a:p>
            <a:r>
              <a:rPr lang="en-US" dirty="0" smtClean="0"/>
              <a:t>Click on “Go”.</a:t>
            </a:r>
          </a:p>
        </p:txBody>
      </p:sp>
      <p:sp>
        <p:nvSpPr>
          <p:cNvPr id="13316"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2ADBEF-03C8-4D8B-8649-8D29EBEF6F97}" type="slidenum">
              <a:rPr lang="en-US" smtClean="0"/>
              <a:pPr eaLnBrk="1" hangingPunct="1"/>
              <a:t>7</a:t>
            </a:fld>
            <a:endParaRPr lang="en-US" smtClean="0"/>
          </a:p>
        </p:txBody>
      </p:sp>
    </p:spTree>
    <p:extLst>
      <p:ext uri="{BB962C8B-B14F-4D97-AF65-F5344CB8AC3E}">
        <p14:creationId xmlns:p14="http://schemas.microsoft.com/office/powerpoint/2010/main" val="3272012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Find Data Box</a:t>
            </a:r>
          </a:p>
        </p:txBody>
      </p:sp>
      <p:sp>
        <p:nvSpPr>
          <p:cNvPr id="14340"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E3F835-C3BB-4784-AEC3-A3E0D9215122}" type="slidenum">
              <a:rPr lang="en-US" smtClean="0"/>
              <a:pPr eaLnBrk="1" hangingPunct="1"/>
              <a:t>8</a:t>
            </a:fld>
            <a:endParaRPr lang="en-US" smtClean="0"/>
          </a:p>
        </p:txBody>
      </p:sp>
      <p:pic>
        <p:nvPicPr>
          <p:cNvPr id="3" name="Content Placeholder 2" descr="This shows the search box with immigratoin entred as the search keyword.  This will find all data sets with immigration anywhere in the metadata." title="Find Data Box"/>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18321"/>
            <a:ext cx="8229600" cy="4289720"/>
          </a:xfrm>
        </p:spPr>
      </p:pic>
    </p:spTree>
    <p:extLst>
      <p:ext uri="{BB962C8B-B14F-4D97-AF65-F5344CB8AC3E}">
        <p14:creationId xmlns:p14="http://schemas.microsoft.com/office/powerpoint/2010/main" val="789471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Results (Your results may differ)</a:t>
            </a:r>
            <a:endParaRPr lang="en-US" dirty="0"/>
          </a:p>
        </p:txBody>
      </p:sp>
      <p:sp>
        <p:nvSpPr>
          <p:cNvPr id="3" name="Slide Number Placeholder 2"/>
          <p:cNvSpPr>
            <a:spLocks noGrp="1"/>
          </p:cNvSpPr>
          <p:nvPr>
            <p:ph type="sldNum" sz="quarter" idx="12"/>
          </p:nvPr>
        </p:nvSpPr>
        <p:spPr/>
        <p:txBody>
          <a:bodyPr/>
          <a:lstStyle/>
          <a:p>
            <a:fld id="{B3C475FA-C9C5-44E1-A564-4E2C5C1A4C1B}" type="slidenum">
              <a:rPr lang="en-US" smtClean="0"/>
              <a:t>9</a:t>
            </a:fld>
            <a:endParaRPr lang="en-US"/>
          </a:p>
        </p:txBody>
      </p:sp>
      <p:pic>
        <p:nvPicPr>
          <p:cNvPr id="6" name="Content Placeholder 5" descr="This is an example of what your search results might look like." title="Search Resul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2258" y="1600200"/>
            <a:ext cx="5919483" cy="4525963"/>
          </a:xfrm>
        </p:spPr>
      </p:pic>
    </p:spTree>
    <p:extLst>
      <p:ext uri="{BB962C8B-B14F-4D97-AF65-F5344CB8AC3E}">
        <p14:creationId xmlns:p14="http://schemas.microsoft.com/office/powerpoint/2010/main" val="1513080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TotalTime>
  <Words>1046</Words>
  <Application>Microsoft Office PowerPoint</Application>
  <PresentationFormat>On-screen Show (4:3)</PresentationFormat>
  <Paragraphs>149</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Inter-University Consortium for Political and Social Research</vt:lpstr>
      <vt:lpstr>Getting More Information about the Screen Captures</vt:lpstr>
      <vt:lpstr>What is the ICPSR?</vt:lpstr>
      <vt:lpstr>How do we get access to the ICPSR?</vt:lpstr>
      <vt:lpstr>Inter-University Consortium for Political and Social Research </vt:lpstr>
      <vt:lpstr>Find and Analyze Data</vt:lpstr>
      <vt:lpstr>Searching for Data from ICPSR</vt:lpstr>
      <vt:lpstr>Find Data Box</vt:lpstr>
      <vt:lpstr>Search Results (Your results may differ)</vt:lpstr>
      <vt:lpstr>Voice of the People (ICPSR 33504)</vt:lpstr>
      <vt:lpstr>Getting More Information About the Variables in the Data Set</vt:lpstr>
      <vt:lpstr>Looking at a Key Variable (Q4)</vt:lpstr>
      <vt:lpstr>Downloading the Data Set</vt:lpstr>
      <vt:lpstr>Logging On to Your Account at ICPSR</vt:lpstr>
      <vt:lpstr>Creating a MyData Account</vt:lpstr>
      <vt:lpstr>Filling Out the Form to  Create Your MyData Account</vt:lpstr>
      <vt:lpstr>Downloading the Data File</vt:lpstr>
      <vt:lpstr>Downloading Instructions</vt:lpstr>
      <vt:lpstr>Opening the .sav File</vt:lpstr>
      <vt:lpstr>Mini Codebook Utilities/Variables</vt:lpstr>
      <vt:lpstr>Mini Codebook Utilities/Variables Continued</vt:lpstr>
      <vt:lpstr>Getting a Crosstab  in SPSS</vt:lpstr>
      <vt:lpstr>Crosstabs: Cell Display box</vt:lpstr>
      <vt:lpstr>Crosstabs Output</vt:lpstr>
      <vt:lpstr>Searching the Variables Database</vt:lpstr>
      <vt:lpstr>Click on Search/Compare Variables </vt:lpstr>
      <vt:lpstr>Searching Variables</vt:lpstr>
      <vt:lpstr>Searching Variables Results</vt:lpstr>
      <vt:lpstr>Publications</vt:lpstr>
      <vt:lpstr>Click on Find Publications</vt:lpstr>
      <vt:lpstr>Searching Publications</vt:lpstr>
      <vt:lpstr>Search Publications Results (your results may differ)</vt:lpstr>
      <vt:lpstr>Resources for Instructors</vt:lpstr>
      <vt:lpstr>Exercises</vt:lpstr>
      <vt:lpstr>Data-Driven Learning Guides</vt:lpstr>
      <vt:lpstr>Characteristics of Teen Substance Users</vt:lpstr>
      <vt:lpstr>Characteristics of Teen Substance Users Continued</vt:lpstr>
      <vt:lpstr>Characteristics of Teen Substance Users Goals &amp; Concepts</vt:lpstr>
      <vt:lpstr>Characteristics of Teen Substance Users Dataset</vt:lpstr>
      <vt:lpstr>Characteristics of Teen Substance Users Application (Student Exercise)</vt:lpstr>
      <vt:lpstr>Characteristics of Teen Substance Users Crosstab from SDA</vt:lpstr>
      <vt:lpstr>Characteristics of Teen Substance Users Bibliography</vt:lpstr>
      <vt:lpstr>Modules</vt:lpstr>
      <vt:lpstr>Investigation Community and Social Capital – Lori Weber (Chico)</vt:lpstr>
      <vt:lpstr>Social Science Research and Instructional Council (SSRIC)</vt:lpstr>
      <vt:lpstr>Social Science Research and Instructional Center </vt:lpstr>
      <vt:lpstr>SSRIC Resources</vt:lpstr>
      <vt:lpstr>SSRIC Resources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Inter-University Consortium for Political and Social Research</dc:title>
  <dc:creator>ssdefault</dc:creator>
  <cp:lastModifiedBy>ednelson</cp:lastModifiedBy>
  <cp:revision>52</cp:revision>
  <cp:lastPrinted>2013-08-31T22:22:20Z</cp:lastPrinted>
  <dcterms:created xsi:type="dcterms:W3CDTF">2013-04-15T22:30:10Z</dcterms:created>
  <dcterms:modified xsi:type="dcterms:W3CDTF">2015-06-14T22:24:01Z</dcterms:modified>
</cp:coreProperties>
</file>