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17" r:id="rId4"/>
    <p:sldId id="258" r:id="rId5"/>
    <p:sldId id="259" r:id="rId6"/>
    <p:sldId id="263" r:id="rId7"/>
    <p:sldId id="264" r:id="rId8"/>
    <p:sldId id="265" r:id="rId9"/>
    <p:sldId id="266" r:id="rId10"/>
    <p:sldId id="269" r:id="rId11"/>
    <p:sldId id="267" r:id="rId12"/>
    <p:sldId id="268" r:id="rId13"/>
    <p:sldId id="305" r:id="rId14"/>
    <p:sldId id="306" r:id="rId15"/>
    <p:sldId id="270" r:id="rId16"/>
    <p:sldId id="271" r:id="rId17"/>
    <p:sldId id="272" r:id="rId18"/>
    <p:sldId id="273" r:id="rId19"/>
    <p:sldId id="274" r:id="rId20"/>
    <p:sldId id="275" r:id="rId21"/>
    <p:sldId id="276" r:id="rId22"/>
    <p:sldId id="307" r:id="rId23"/>
    <p:sldId id="308" r:id="rId24"/>
    <p:sldId id="309" r:id="rId25"/>
    <p:sldId id="310" r:id="rId26"/>
    <p:sldId id="311" r:id="rId27"/>
    <p:sldId id="312" r:id="rId28"/>
    <p:sldId id="279" r:id="rId29"/>
    <p:sldId id="280" r:id="rId30"/>
    <p:sldId id="281" r:id="rId31"/>
    <p:sldId id="282" r:id="rId32"/>
    <p:sldId id="283" r:id="rId33"/>
    <p:sldId id="313" r:id="rId34"/>
    <p:sldId id="314" r:id="rId35"/>
    <p:sldId id="284" r:id="rId36"/>
    <p:sldId id="285" r:id="rId37"/>
    <p:sldId id="316" r:id="rId38"/>
    <p:sldId id="286" r:id="rId39"/>
    <p:sldId id="318" r:id="rId40"/>
    <p:sldId id="319" r:id="rId41"/>
    <p:sldId id="320" r:id="rId42"/>
    <p:sldId id="321" r:id="rId43"/>
    <p:sldId id="322" r:id="rId44"/>
    <p:sldId id="295" r:id="rId45"/>
    <p:sldId id="296" r:id="rId46"/>
    <p:sldId id="297" r:id="rId47"/>
    <p:sldId id="298" r:id="rId48"/>
    <p:sldId id="323" r:id="rId49"/>
    <p:sldId id="299" r:id="rId50"/>
    <p:sldId id="300" r:id="rId51"/>
    <p:sldId id="301" r:id="rId52"/>
    <p:sldId id="302" r:id="rId53"/>
    <p:sldId id="303" r:id="rId54"/>
    <p:sldId id="3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240"/>
      </p:cViewPr>
      <p:guideLst>
        <p:guide orient="horz" pos="2160"/>
        <p:guide pos="2880"/>
      </p:guideLst>
    </p:cSldViewPr>
  </p:slideViewPr>
  <p:notesTextViewPr>
    <p:cViewPr>
      <p:scale>
        <a:sx n="1" d="1"/>
        <a:sy n="1" d="1"/>
      </p:scale>
      <p:origin x="0" y="0"/>
    </p:cViewPr>
  </p:notesTextViewPr>
  <p:sorterViewPr>
    <p:cViewPr>
      <p:scale>
        <a:sx n="100" d="100"/>
        <a:sy n="100" d="100"/>
      </p:scale>
      <p:origin x="0" y="3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A8542-A13D-4C25-89A6-A5722261AF2E}"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A698C-61DF-487F-9E18-E225C2F9E11C}" type="slidenum">
              <a:rPr lang="en-US" smtClean="0"/>
              <a:t>‹#›</a:t>
            </a:fld>
            <a:endParaRPr lang="en-US"/>
          </a:p>
        </p:txBody>
      </p:sp>
    </p:spTree>
    <p:extLst>
      <p:ext uri="{BB962C8B-B14F-4D97-AF65-F5344CB8AC3E}">
        <p14:creationId xmlns:p14="http://schemas.microsoft.com/office/powerpoint/2010/main" val="190973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a:t>
            </a:fld>
            <a:endParaRPr lang="en-US"/>
          </a:p>
        </p:txBody>
      </p:sp>
    </p:spTree>
    <p:extLst>
      <p:ext uri="{BB962C8B-B14F-4D97-AF65-F5344CB8AC3E}">
        <p14:creationId xmlns:p14="http://schemas.microsoft.com/office/powerpoint/2010/main" val="187726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11</a:t>
            </a:fld>
            <a:endParaRPr lang="en-US"/>
          </a:p>
        </p:txBody>
      </p:sp>
    </p:spTree>
    <p:extLst>
      <p:ext uri="{BB962C8B-B14F-4D97-AF65-F5344CB8AC3E}">
        <p14:creationId xmlns:p14="http://schemas.microsoft.com/office/powerpoint/2010/main" val="327909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12</a:t>
            </a:fld>
            <a:endParaRPr lang="en-US"/>
          </a:p>
        </p:txBody>
      </p:sp>
    </p:spTree>
    <p:extLst>
      <p:ext uri="{BB962C8B-B14F-4D97-AF65-F5344CB8AC3E}">
        <p14:creationId xmlns:p14="http://schemas.microsoft.com/office/powerpoint/2010/main" val="359253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13</a:t>
            </a:fld>
            <a:endParaRPr lang="en-US"/>
          </a:p>
        </p:txBody>
      </p:sp>
    </p:spTree>
    <p:extLst>
      <p:ext uri="{BB962C8B-B14F-4D97-AF65-F5344CB8AC3E}">
        <p14:creationId xmlns:p14="http://schemas.microsoft.com/office/powerpoint/2010/main" val="376399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14</a:t>
            </a:fld>
            <a:endParaRPr lang="en-US"/>
          </a:p>
        </p:txBody>
      </p:sp>
    </p:spTree>
    <p:extLst>
      <p:ext uri="{BB962C8B-B14F-4D97-AF65-F5344CB8AC3E}">
        <p14:creationId xmlns:p14="http://schemas.microsoft.com/office/powerpoint/2010/main" val="355995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15</a:t>
            </a:fld>
            <a:endParaRPr lang="en-US"/>
          </a:p>
        </p:txBody>
      </p:sp>
    </p:spTree>
    <p:extLst>
      <p:ext uri="{BB962C8B-B14F-4D97-AF65-F5344CB8AC3E}">
        <p14:creationId xmlns:p14="http://schemas.microsoft.com/office/powerpoint/2010/main" val="231506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16</a:t>
            </a:fld>
            <a:endParaRPr lang="en-US"/>
          </a:p>
        </p:txBody>
      </p:sp>
    </p:spTree>
    <p:extLst>
      <p:ext uri="{BB962C8B-B14F-4D97-AF65-F5344CB8AC3E}">
        <p14:creationId xmlns:p14="http://schemas.microsoft.com/office/powerpoint/2010/main" val="285662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17</a:t>
            </a:fld>
            <a:endParaRPr lang="en-US"/>
          </a:p>
        </p:txBody>
      </p:sp>
    </p:spTree>
    <p:extLst>
      <p:ext uri="{BB962C8B-B14F-4D97-AF65-F5344CB8AC3E}">
        <p14:creationId xmlns:p14="http://schemas.microsoft.com/office/powerpoint/2010/main" val="92860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18</a:t>
            </a:fld>
            <a:endParaRPr lang="en-US"/>
          </a:p>
        </p:txBody>
      </p:sp>
    </p:spTree>
    <p:extLst>
      <p:ext uri="{BB962C8B-B14F-4D97-AF65-F5344CB8AC3E}">
        <p14:creationId xmlns:p14="http://schemas.microsoft.com/office/powerpoint/2010/main" val="1352749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19</a:t>
            </a:fld>
            <a:endParaRPr lang="en-US"/>
          </a:p>
        </p:txBody>
      </p:sp>
    </p:spTree>
    <p:extLst>
      <p:ext uri="{BB962C8B-B14F-4D97-AF65-F5344CB8AC3E}">
        <p14:creationId xmlns:p14="http://schemas.microsoft.com/office/powerpoint/2010/main" val="75877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20</a:t>
            </a:fld>
            <a:endParaRPr lang="en-US"/>
          </a:p>
        </p:txBody>
      </p:sp>
    </p:spTree>
    <p:extLst>
      <p:ext uri="{BB962C8B-B14F-4D97-AF65-F5344CB8AC3E}">
        <p14:creationId xmlns:p14="http://schemas.microsoft.com/office/powerpoint/2010/main" val="243799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a:t>
            </a:fld>
            <a:endParaRPr lang="en-US"/>
          </a:p>
        </p:txBody>
      </p:sp>
    </p:spTree>
    <p:extLst>
      <p:ext uri="{BB962C8B-B14F-4D97-AF65-F5344CB8AC3E}">
        <p14:creationId xmlns:p14="http://schemas.microsoft.com/office/powerpoint/2010/main" val="229458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21</a:t>
            </a:fld>
            <a:endParaRPr lang="en-US"/>
          </a:p>
        </p:txBody>
      </p:sp>
    </p:spTree>
    <p:extLst>
      <p:ext uri="{BB962C8B-B14F-4D97-AF65-F5344CB8AC3E}">
        <p14:creationId xmlns:p14="http://schemas.microsoft.com/office/powerpoint/2010/main" val="295417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22</a:t>
            </a:fld>
            <a:endParaRPr lang="en-US"/>
          </a:p>
        </p:txBody>
      </p:sp>
    </p:spTree>
    <p:extLst>
      <p:ext uri="{BB962C8B-B14F-4D97-AF65-F5344CB8AC3E}">
        <p14:creationId xmlns:p14="http://schemas.microsoft.com/office/powerpoint/2010/main" val="4288349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23</a:t>
            </a:fld>
            <a:endParaRPr lang="en-US"/>
          </a:p>
        </p:txBody>
      </p:sp>
    </p:spTree>
    <p:extLst>
      <p:ext uri="{BB962C8B-B14F-4D97-AF65-F5344CB8AC3E}">
        <p14:creationId xmlns:p14="http://schemas.microsoft.com/office/powerpoint/2010/main" val="2988111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24</a:t>
            </a:fld>
            <a:endParaRPr lang="en-US"/>
          </a:p>
        </p:txBody>
      </p:sp>
    </p:spTree>
    <p:extLst>
      <p:ext uri="{BB962C8B-B14F-4D97-AF65-F5344CB8AC3E}">
        <p14:creationId xmlns:p14="http://schemas.microsoft.com/office/powerpoint/2010/main" val="2156761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25</a:t>
            </a:fld>
            <a:endParaRPr lang="en-US"/>
          </a:p>
        </p:txBody>
      </p:sp>
    </p:spTree>
    <p:extLst>
      <p:ext uri="{BB962C8B-B14F-4D97-AF65-F5344CB8AC3E}">
        <p14:creationId xmlns:p14="http://schemas.microsoft.com/office/powerpoint/2010/main" val="414527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26</a:t>
            </a:fld>
            <a:endParaRPr lang="en-US"/>
          </a:p>
        </p:txBody>
      </p:sp>
    </p:spTree>
    <p:extLst>
      <p:ext uri="{BB962C8B-B14F-4D97-AF65-F5344CB8AC3E}">
        <p14:creationId xmlns:p14="http://schemas.microsoft.com/office/powerpoint/2010/main" val="32364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27</a:t>
            </a:fld>
            <a:endParaRPr lang="en-US"/>
          </a:p>
        </p:txBody>
      </p:sp>
    </p:spTree>
    <p:extLst>
      <p:ext uri="{BB962C8B-B14F-4D97-AF65-F5344CB8AC3E}">
        <p14:creationId xmlns:p14="http://schemas.microsoft.com/office/powerpoint/2010/main" val="48411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28</a:t>
            </a:fld>
            <a:endParaRPr lang="en-US"/>
          </a:p>
        </p:txBody>
      </p:sp>
    </p:spTree>
    <p:extLst>
      <p:ext uri="{BB962C8B-B14F-4D97-AF65-F5344CB8AC3E}">
        <p14:creationId xmlns:p14="http://schemas.microsoft.com/office/powerpoint/2010/main" val="1682739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29</a:t>
            </a:fld>
            <a:endParaRPr lang="en-US"/>
          </a:p>
        </p:txBody>
      </p:sp>
    </p:spTree>
    <p:extLst>
      <p:ext uri="{BB962C8B-B14F-4D97-AF65-F5344CB8AC3E}">
        <p14:creationId xmlns:p14="http://schemas.microsoft.com/office/powerpoint/2010/main" val="1142895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30</a:t>
            </a:fld>
            <a:endParaRPr lang="en-US"/>
          </a:p>
        </p:txBody>
      </p:sp>
    </p:spTree>
    <p:extLst>
      <p:ext uri="{BB962C8B-B14F-4D97-AF65-F5344CB8AC3E}">
        <p14:creationId xmlns:p14="http://schemas.microsoft.com/office/powerpoint/2010/main" val="375313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a:t>
            </a:fld>
            <a:endParaRPr lang="en-US"/>
          </a:p>
        </p:txBody>
      </p:sp>
    </p:spTree>
    <p:extLst>
      <p:ext uri="{BB962C8B-B14F-4D97-AF65-F5344CB8AC3E}">
        <p14:creationId xmlns:p14="http://schemas.microsoft.com/office/powerpoint/2010/main" val="113031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31</a:t>
            </a:fld>
            <a:endParaRPr lang="en-US"/>
          </a:p>
        </p:txBody>
      </p:sp>
    </p:spTree>
    <p:extLst>
      <p:ext uri="{BB962C8B-B14F-4D97-AF65-F5344CB8AC3E}">
        <p14:creationId xmlns:p14="http://schemas.microsoft.com/office/powerpoint/2010/main" val="148049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32</a:t>
            </a:fld>
            <a:endParaRPr lang="en-US"/>
          </a:p>
        </p:txBody>
      </p:sp>
    </p:spTree>
    <p:extLst>
      <p:ext uri="{BB962C8B-B14F-4D97-AF65-F5344CB8AC3E}">
        <p14:creationId xmlns:p14="http://schemas.microsoft.com/office/powerpoint/2010/main" val="235871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33</a:t>
            </a:fld>
            <a:endParaRPr lang="en-US"/>
          </a:p>
        </p:txBody>
      </p:sp>
    </p:spTree>
    <p:extLst>
      <p:ext uri="{BB962C8B-B14F-4D97-AF65-F5344CB8AC3E}">
        <p14:creationId xmlns:p14="http://schemas.microsoft.com/office/powerpoint/2010/main" val="2143017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34</a:t>
            </a:fld>
            <a:endParaRPr lang="en-US"/>
          </a:p>
        </p:txBody>
      </p:sp>
    </p:spTree>
    <p:extLst>
      <p:ext uri="{BB962C8B-B14F-4D97-AF65-F5344CB8AC3E}">
        <p14:creationId xmlns:p14="http://schemas.microsoft.com/office/powerpoint/2010/main" val="3201158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35</a:t>
            </a:fld>
            <a:endParaRPr lang="en-US"/>
          </a:p>
        </p:txBody>
      </p:sp>
    </p:spTree>
    <p:extLst>
      <p:ext uri="{BB962C8B-B14F-4D97-AF65-F5344CB8AC3E}">
        <p14:creationId xmlns:p14="http://schemas.microsoft.com/office/powerpoint/2010/main" val="2306907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36</a:t>
            </a:fld>
            <a:endParaRPr lang="en-US"/>
          </a:p>
        </p:txBody>
      </p:sp>
    </p:spTree>
    <p:extLst>
      <p:ext uri="{BB962C8B-B14F-4D97-AF65-F5344CB8AC3E}">
        <p14:creationId xmlns:p14="http://schemas.microsoft.com/office/powerpoint/2010/main" val="2956602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37</a:t>
            </a:fld>
            <a:endParaRPr lang="en-US"/>
          </a:p>
        </p:txBody>
      </p:sp>
    </p:spTree>
    <p:extLst>
      <p:ext uri="{BB962C8B-B14F-4D97-AF65-F5344CB8AC3E}">
        <p14:creationId xmlns:p14="http://schemas.microsoft.com/office/powerpoint/2010/main" val="3384310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38</a:t>
            </a:fld>
            <a:endParaRPr lang="en-US"/>
          </a:p>
        </p:txBody>
      </p:sp>
    </p:spTree>
    <p:extLst>
      <p:ext uri="{BB962C8B-B14F-4D97-AF65-F5344CB8AC3E}">
        <p14:creationId xmlns:p14="http://schemas.microsoft.com/office/powerpoint/2010/main" val="3566495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44</a:t>
            </a:fld>
            <a:endParaRPr lang="en-US"/>
          </a:p>
        </p:txBody>
      </p:sp>
    </p:spTree>
    <p:extLst>
      <p:ext uri="{BB962C8B-B14F-4D97-AF65-F5344CB8AC3E}">
        <p14:creationId xmlns:p14="http://schemas.microsoft.com/office/powerpoint/2010/main" val="166476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45</a:t>
            </a:fld>
            <a:endParaRPr lang="en-US"/>
          </a:p>
        </p:txBody>
      </p:sp>
    </p:spTree>
    <p:extLst>
      <p:ext uri="{BB962C8B-B14F-4D97-AF65-F5344CB8AC3E}">
        <p14:creationId xmlns:p14="http://schemas.microsoft.com/office/powerpoint/2010/main" val="41583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a:t>
            </a:fld>
            <a:endParaRPr lang="en-US"/>
          </a:p>
        </p:txBody>
      </p:sp>
    </p:spTree>
    <p:extLst>
      <p:ext uri="{BB962C8B-B14F-4D97-AF65-F5344CB8AC3E}">
        <p14:creationId xmlns:p14="http://schemas.microsoft.com/office/powerpoint/2010/main" val="4158294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46</a:t>
            </a:fld>
            <a:endParaRPr lang="en-US"/>
          </a:p>
        </p:txBody>
      </p:sp>
    </p:spTree>
    <p:extLst>
      <p:ext uri="{BB962C8B-B14F-4D97-AF65-F5344CB8AC3E}">
        <p14:creationId xmlns:p14="http://schemas.microsoft.com/office/powerpoint/2010/main" val="1246670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47</a:t>
            </a:fld>
            <a:endParaRPr lang="en-US"/>
          </a:p>
        </p:txBody>
      </p:sp>
    </p:spTree>
    <p:extLst>
      <p:ext uri="{BB962C8B-B14F-4D97-AF65-F5344CB8AC3E}">
        <p14:creationId xmlns:p14="http://schemas.microsoft.com/office/powerpoint/2010/main" val="3158398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49</a:t>
            </a:fld>
            <a:endParaRPr lang="en-US"/>
          </a:p>
        </p:txBody>
      </p:sp>
    </p:spTree>
    <p:extLst>
      <p:ext uri="{BB962C8B-B14F-4D97-AF65-F5344CB8AC3E}">
        <p14:creationId xmlns:p14="http://schemas.microsoft.com/office/powerpoint/2010/main" val="655059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50</a:t>
            </a:fld>
            <a:endParaRPr lang="en-US"/>
          </a:p>
        </p:txBody>
      </p:sp>
    </p:spTree>
    <p:extLst>
      <p:ext uri="{BB962C8B-B14F-4D97-AF65-F5344CB8AC3E}">
        <p14:creationId xmlns:p14="http://schemas.microsoft.com/office/powerpoint/2010/main" val="1606266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51</a:t>
            </a:fld>
            <a:endParaRPr lang="en-US"/>
          </a:p>
        </p:txBody>
      </p:sp>
    </p:spTree>
    <p:extLst>
      <p:ext uri="{BB962C8B-B14F-4D97-AF65-F5344CB8AC3E}">
        <p14:creationId xmlns:p14="http://schemas.microsoft.com/office/powerpoint/2010/main" val="3080699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52</a:t>
            </a:fld>
            <a:endParaRPr lang="en-US"/>
          </a:p>
        </p:txBody>
      </p:sp>
    </p:spTree>
    <p:extLst>
      <p:ext uri="{BB962C8B-B14F-4D97-AF65-F5344CB8AC3E}">
        <p14:creationId xmlns:p14="http://schemas.microsoft.com/office/powerpoint/2010/main" val="214417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53</a:t>
            </a:fld>
            <a:endParaRPr lang="en-US"/>
          </a:p>
        </p:txBody>
      </p:sp>
    </p:spTree>
    <p:extLst>
      <p:ext uri="{BB962C8B-B14F-4D97-AF65-F5344CB8AC3E}">
        <p14:creationId xmlns:p14="http://schemas.microsoft.com/office/powerpoint/2010/main" val="3266505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54</a:t>
            </a:fld>
            <a:endParaRPr lang="en-US"/>
          </a:p>
        </p:txBody>
      </p:sp>
    </p:spTree>
    <p:extLst>
      <p:ext uri="{BB962C8B-B14F-4D97-AF65-F5344CB8AC3E}">
        <p14:creationId xmlns:p14="http://schemas.microsoft.com/office/powerpoint/2010/main" val="350196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6</a:t>
            </a:fld>
            <a:endParaRPr lang="en-US"/>
          </a:p>
        </p:txBody>
      </p:sp>
    </p:spTree>
    <p:extLst>
      <p:ext uri="{BB962C8B-B14F-4D97-AF65-F5344CB8AC3E}">
        <p14:creationId xmlns:p14="http://schemas.microsoft.com/office/powerpoint/2010/main" val="303067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7</a:t>
            </a:fld>
            <a:endParaRPr lang="en-US"/>
          </a:p>
        </p:txBody>
      </p:sp>
    </p:spTree>
    <p:extLst>
      <p:ext uri="{BB962C8B-B14F-4D97-AF65-F5344CB8AC3E}">
        <p14:creationId xmlns:p14="http://schemas.microsoft.com/office/powerpoint/2010/main" val="233876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8</a:t>
            </a:fld>
            <a:endParaRPr lang="en-US"/>
          </a:p>
        </p:txBody>
      </p:sp>
    </p:spTree>
    <p:extLst>
      <p:ext uri="{BB962C8B-B14F-4D97-AF65-F5344CB8AC3E}">
        <p14:creationId xmlns:p14="http://schemas.microsoft.com/office/powerpoint/2010/main" val="94514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9</a:t>
            </a:fld>
            <a:endParaRPr lang="en-US"/>
          </a:p>
        </p:txBody>
      </p:sp>
    </p:spTree>
    <p:extLst>
      <p:ext uri="{BB962C8B-B14F-4D97-AF65-F5344CB8AC3E}">
        <p14:creationId xmlns:p14="http://schemas.microsoft.com/office/powerpoint/2010/main" val="33974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10</a:t>
            </a:fld>
            <a:endParaRPr lang="en-US"/>
          </a:p>
        </p:txBody>
      </p:sp>
    </p:spTree>
    <p:extLst>
      <p:ext uri="{BB962C8B-B14F-4D97-AF65-F5344CB8AC3E}">
        <p14:creationId xmlns:p14="http://schemas.microsoft.com/office/powerpoint/2010/main" val="140548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9EAF5-B752-428C-8117-CF92C91ADC45}"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167283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EAF5-B752-428C-8117-CF92C91ADC45}"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336823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EAF5-B752-428C-8117-CF92C91ADC45}"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154753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9EAF5-B752-428C-8117-CF92C91ADC45}"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325829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9EAF5-B752-428C-8117-CF92C91ADC45}"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51262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9EAF5-B752-428C-8117-CF92C91ADC45}"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24712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9EAF5-B752-428C-8117-CF92C91ADC45}"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300480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9EAF5-B752-428C-8117-CF92C91ADC45}"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156796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9EAF5-B752-428C-8117-CF92C91ADC45}"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425356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9EAF5-B752-428C-8117-CF92C91ADC45}"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405417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9EAF5-B752-428C-8117-CF92C91ADC45}"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4211-D001-4AAE-B432-2B0F2ABFE5DF}" type="slidenum">
              <a:rPr lang="en-US" smtClean="0"/>
              <a:t>‹#›</a:t>
            </a:fld>
            <a:endParaRPr lang="en-US"/>
          </a:p>
        </p:txBody>
      </p:sp>
    </p:spTree>
    <p:extLst>
      <p:ext uri="{BB962C8B-B14F-4D97-AF65-F5344CB8AC3E}">
        <p14:creationId xmlns:p14="http://schemas.microsoft.com/office/powerpoint/2010/main" val="192632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9EAF5-B752-428C-8117-CF92C91ADC45}" type="datetimeFigureOut">
              <a:rPr lang="en-US" smtClean="0"/>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64211-D001-4AAE-B432-2B0F2ABFE5DF}" type="slidenum">
              <a:rPr lang="en-US" smtClean="0"/>
              <a:t>‹#›</a:t>
            </a:fld>
            <a:endParaRPr lang="en-US"/>
          </a:p>
        </p:txBody>
      </p:sp>
    </p:spTree>
    <p:extLst>
      <p:ext uri="{BB962C8B-B14F-4D97-AF65-F5344CB8AC3E}">
        <p14:creationId xmlns:p14="http://schemas.microsoft.com/office/powerpoint/2010/main" val="270071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cpsr.umich.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eachingwithdat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dan.n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ssric.org/" TargetMode="External"/><Relationship Id="rId3" Type="http://schemas.openxmlformats.org/officeDocument/2006/relationships/hyperlink" Target="http://merlot.org/" TargetMode="External"/><Relationship Id="rId7" Type="http://schemas.openxmlformats.org/officeDocument/2006/relationships/hyperlink" Target="http://www.field.com/" TargetMode="External"/><Relationship Id="rId2" Type="http://schemas.openxmlformats.org/officeDocument/2006/relationships/hyperlink" Target="http://teachingwithdata.org/" TargetMode="External"/><Relationship Id="rId1" Type="http://schemas.openxmlformats.org/officeDocument/2006/relationships/slideLayout" Target="../slideLayouts/slideLayout2.xml"/><Relationship Id="rId6" Type="http://schemas.openxmlformats.org/officeDocument/2006/relationships/hyperlink" Target="http://www.ropercenter.uconn.edu/" TargetMode="External"/><Relationship Id="rId5" Type="http://schemas.openxmlformats.org/officeDocument/2006/relationships/hyperlink" Target="http://ssdan.net/" TargetMode="External"/><Relationship Id="rId4" Type="http://schemas.openxmlformats.org/officeDocument/2006/relationships/hyperlink" Target="http://icpsr.umich.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ropercenter.uconn.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ric.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rlot.org/merlot/index.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Teaching Resources</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August, 2014</a:t>
            </a:r>
            <a:endParaRPr lang="en-US" dirty="0"/>
          </a:p>
        </p:txBody>
      </p:sp>
    </p:spTree>
    <p:extLst>
      <p:ext uri="{BB962C8B-B14F-4D97-AF65-F5344CB8AC3E}">
        <p14:creationId xmlns:p14="http://schemas.microsoft.com/office/powerpoint/2010/main" val="369064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Detail</a:t>
            </a:r>
            <a:endParaRPr lang="en-US" dirty="0"/>
          </a:p>
        </p:txBody>
      </p:sp>
      <p:pic>
        <p:nvPicPr>
          <p:cNvPr id="5" name="Content Placeholder 4" descr="Ths is the &quot;Material Detail&quot; page in Merlot for Gapminder.  It gives you more information about Gapminder including peer reviews, keywords and the link that will take you to the Gapminder website (see &quot;location: Go to material&quot;)." title="Material Detai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085" y="1600200"/>
            <a:ext cx="5639829" cy="4525963"/>
          </a:xfrm>
        </p:spPr>
      </p:pic>
    </p:spTree>
    <p:extLst>
      <p:ext uri="{BB962C8B-B14F-4D97-AF65-F5344CB8AC3E}">
        <p14:creationId xmlns:p14="http://schemas.microsoft.com/office/powerpoint/2010/main" val="238698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Gapminder</a:t>
            </a:r>
            <a:r>
              <a:rPr lang="en-US" dirty="0" smtClean="0"/>
              <a:t> Website</a:t>
            </a:r>
            <a:endParaRPr lang="en-US" b="1" dirty="0"/>
          </a:p>
        </p:txBody>
      </p:sp>
      <p:pic>
        <p:nvPicPr>
          <p:cNvPr id="5" name="Content Placeholder 4" descr="This is the home page for Gapminder." title="Gapminder Websi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976" y="1600200"/>
            <a:ext cx="7152048" cy="4525963"/>
          </a:xfrm>
        </p:spPr>
      </p:pic>
    </p:spTree>
    <p:extLst>
      <p:ext uri="{BB962C8B-B14F-4D97-AF65-F5344CB8AC3E}">
        <p14:creationId xmlns:p14="http://schemas.microsoft.com/office/powerpoint/2010/main" val="74908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&amp; Health of Nations</a:t>
            </a:r>
            <a:endParaRPr lang="en-US" dirty="0"/>
          </a:p>
        </p:txBody>
      </p:sp>
      <p:pic>
        <p:nvPicPr>
          <p:cNvPr id="5" name="Content Placeholder 4" descr="In the upppe-left corner of the home page you can look at trrends for nations in various areas.  This is what you get when you click on &quot;Wealth &amp; Health of Nations.&quot;" title="Wealth &amp; Health of Na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137" y="1600200"/>
            <a:ext cx="7391725" cy="4525963"/>
          </a:xfrm>
        </p:spPr>
      </p:pic>
    </p:spTree>
    <p:extLst>
      <p:ext uri="{BB962C8B-B14F-4D97-AF65-F5344CB8AC3E}">
        <p14:creationId xmlns:p14="http://schemas.microsoft.com/office/powerpoint/2010/main" val="43452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Merlot Sociology Portal</a:t>
            </a:r>
            <a:endParaRPr lang="en-US" dirty="0"/>
          </a:p>
        </p:txBody>
      </p:sp>
      <p:pic>
        <p:nvPicPr>
          <p:cNvPr id="6" name="Content Placeholder 5" descr="When you go back to the Merlot home page (http://merlot.org) and click on Merlot Communities and then on Academic Communities you can visit the various academic communities.  This is the Sociology Portal." title="Merlot Sociology Port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6042" y="1600200"/>
            <a:ext cx="3831916" cy="4525963"/>
          </a:xfrm>
        </p:spPr>
      </p:pic>
    </p:spTree>
    <p:extLst>
      <p:ext uri="{BB962C8B-B14F-4D97-AF65-F5344CB8AC3E}">
        <p14:creationId xmlns:p14="http://schemas.microsoft.com/office/powerpoint/2010/main" val="2899815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Featured Websites</a:t>
            </a:r>
            <a:endParaRPr lang="en-US" dirty="0"/>
          </a:p>
        </p:txBody>
      </p:sp>
      <p:pic>
        <p:nvPicPr>
          <p:cNvPr id="4" name="Content Placeholder 3" descr="The Sociology Protal features various websites which will change over time.  This is the Sociology Cinema." title="Featured Websi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2331" y="1600200"/>
            <a:ext cx="4779337" cy="4525963"/>
          </a:xfrm>
        </p:spPr>
      </p:pic>
    </p:spTree>
    <p:extLst>
      <p:ext uri="{BB962C8B-B14F-4D97-AF65-F5344CB8AC3E}">
        <p14:creationId xmlns:p14="http://schemas.microsoft.com/office/powerpoint/2010/main" val="2796848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hlinkClick r:id="rId3"/>
              </a:rPr>
              <a:t>ICPSR</a:t>
            </a:r>
            <a:br>
              <a:rPr lang="en-US" dirty="0" smtClean="0">
                <a:hlinkClick r:id="rId3"/>
              </a:rPr>
            </a:br>
            <a:endParaRPr lang="en-US" dirty="0"/>
          </a:p>
        </p:txBody>
      </p:sp>
      <p:pic>
        <p:nvPicPr>
          <p:cNvPr id="5" name="Content Placeholder 4" descr="The is the ICPSR home page." title="ICPS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618" y="1600200"/>
            <a:ext cx="7174764" cy="4525963"/>
          </a:xfrm>
        </p:spPr>
      </p:pic>
    </p:spTree>
    <p:extLst>
      <p:ext uri="{BB962C8B-B14F-4D97-AF65-F5344CB8AC3E}">
        <p14:creationId xmlns:p14="http://schemas.microsoft.com/office/powerpoint/2010/main" val="43316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Exercises</a:t>
            </a:r>
            <a:endParaRPr lang="en-US" dirty="0"/>
          </a:p>
        </p:txBody>
      </p:sp>
      <p:pic>
        <p:nvPicPr>
          <p:cNvPr id="5" name="Content Placeholder 4" descr="On the ICPSR home page you will see several different buttons you can click on.  When you click on &quot;Resources for Instructors&quot; you will see a series of exercises called &quot;data-driven learning guides.&quot;  You can browse the various esxercies by clicking on &quot;view all.&quot;" title="Exerci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200"/>
            <a:ext cx="8229600" cy="2848250"/>
          </a:xfrm>
        </p:spPr>
      </p:pic>
    </p:spTree>
    <p:extLst>
      <p:ext uri="{BB962C8B-B14F-4D97-AF65-F5344CB8AC3E}">
        <p14:creationId xmlns:p14="http://schemas.microsoft.com/office/powerpoint/2010/main" val="2018352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Data-Driven Learning Guides</a:t>
            </a:r>
            <a:endParaRPr lang="en-US" dirty="0"/>
          </a:p>
        </p:txBody>
      </p:sp>
      <p:pic>
        <p:nvPicPr>
          <p:cNvPr id="5" name="Content Placeholder 4" descr="This slide lists the first 13 learning guides.  The one we're interested in is &quot;Characteristics of Teen Substance Users.&quot;&#10;Click on the link for this guide to see more about this exercise." title="Data-Driven Learning Guid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346" y="1600200"/>
            <a:ext cx="6413307" cy="4525963"/>
          </a:xfrm>
        </p:spPr>
      </p:pic>
    </p:spTree>
    <p:extLst>
      <p:ext uri="{BB962C8B-B14F-4D97-AF65-F5344CB8AC3E}">
        <p14:creationId xmlns:p14="http://schemas.microsoft.com/office/powerpoint/2010/main" val="848906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Teen </a:t>
            </a:r>
            <a:br>
              <a:rPr lang="en-US" dirty="0" smtClean="0"/>
            </a:br>
            <a:r>
              <a:rPr lang="en-US" dirty="0" smtClean="0"/>
              <a:t>Substance Users</a:t>
            </a:r>
            <a:endParaRPr lang="en-US" dirty="0"/>
          </a:p>
        </p:txBody>
      </p:sp>
      <p:pic>
        <p:nvPicPr>
          <p:cNvPr id="5" name="Content Placeholder 4" descr="This gives you more informaton about this exercise." title="Characteristics of Teen Substance Us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495800"/>
          </a:xfrm>
        </p:spPr>
      </p:pic>
    </p:spTree>
    <p:extLst>
      <p:ext uri="{BB962C8B-B14F-4D97-AF65-F5344CB8AC3E}">
        <p14:creationId xmlns:p14="http://schemas.microsoft.com/office/powerpoint/2010/main" val="77777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Sections of Each Data-Driven </a:t>
            </a:r>
            <a:br>
              <a:rPr lang="en-US" dirty="0" smtClean="0"/>
            </a:br>
            <a:r>
              <a:rPr lang="en-US" dirty="0" smtClean="0"/>
              <a:t>Learning Guide</a:t>
            </a:r>
            <a:endParaRPr lang="en-US" dirty="0"/>
          </a:p>
        </p:txBody>
      </p:sp>
      <p:pic>
        <p:nvPicPr>
          <p:cNvPr id="5" name="Content Placeholder 4" descr="Each data-driven learning guide has five sections -- goals and concept, dataset, application, intrpretation and summary, and bibliography." title="Sections of Each Data-Driven Learning Guid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2137" y="2139156"/>
            <a:ext cx="5419725" cy="3448050"/>
          </a:xfrm>
        </p:spPr>
      </p:pic>
    </p:spTree>
    <p:extLst>
      <p:ext uri="{BB962C8B-B14F-4D97-AF65-F5344CB8AC3E}">
        <p14:creationId xmlns:p14="http://schemas.microsoft.com/office/powerpoint/2010/main" val="72722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hlinkClick r:id="rId3"/>
              </a:rPr>
              <a:t>Teaching with Data</a:t>
            </a:r>
            <a:r>
              <a:rPr lang="en-US" dirty="0" smtClean="0"/>
              <a:t/>
            </a:r>
            <a:br>
              <a:rPr lang="en-US" dirty="0" smtClean="0"/>
            </a:br>
            <a:endParaRPr lang="en-US" dirty="0"/>
          </a:p>
        </p:txBody>
      </p:sp>
      <p:pic>
        <p:nvPicPr>
          <p:cNvPr id="7" name="Content Placeholder 6" descr="This is the home page of Teaching with Data, a joint venture of the Inter-university Consortiium for Political and Soical Research and the Social Science Data Analysis Network." title="Teaching with Dat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5152" y="1600200"/>
            <a:ext cx="6753695" cy="4525963"/>
          </a:xfrm>
        </p:spPr>
      </p:pic>
    </p:spTree>
    <p:extLst>
      <p:ext uri="{BB962C8B-B14F-4D97-AF65-F5344CB8AC3E}">
        <p14:creationId xmlns:p14="http://schemas.microsoft.com/office/powerpoint/2010/main" val="1426516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age describes the goals of this exercise and the main concept (e.g., deviant behavior) that is used.  " title="Goal &amp; Concept"/>
          <p:cNvSpPr>
            <a:spLocks noGrp="1"/>
          </p:cNvSpPr>
          <p:nvPr>
            <p:ph type="title"/>
          </p:nvPr>
        </p:nvSpPr>
        <p:spPr/>
        <p:txBody>
          <a:bodyPr/>
          <a:lstStyle/>
          <a:p>
            <a:r>
              <a:rPr lang="en-US" dirty="0" smtClean="0"/>
              <a:t>Goal &amp; Concept</a:t>
            </a:r>
            <a:endParaRPr lang="en-US" dirty="0"/>
          </a:p>
        </p:txBody>
      </p:sp>
      <p:pic>
        <p:nvPicPr>
          <p:cNvPr id="5" name="Content Placeholder 4" descr="This page lists the goals and concepts used in this exercise." title="Goal &amp; Concep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6400"/>
            <a:ext cx="8229600" cy="4114800"/>
          </a:xfrm>
        </p:spPr>
      </p:pic>
    </p:spTree>
    <p:extLst>
      <p:ext uri="{BB962C8B-B14F-4D97-AF65-F5344CB8AC3E}">
        <p14:creationId xmlns:p14="http://schemas.microsoft.com/office/powerpoint/2010/main" val="2395439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pic>
        <p:nvPicPr>
          <p:cNvPr id="7" name="Content Placeholder 6" descr="All data-driven user guides use a data set that is part of the ICPSR archive.  This page describes the dataset used in this exercise -- 2006 Monitoring the Future 12th Grade Survey." title="Datas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981200"/>
            <a:ext cx="8229600" cy="3657600"/>
          </a:xfrm>
        </p:spPr>
      </p:pic>
    </p:spTree>
    <p:extLst>
      <p:ext uri="{BB962C8B-B14F-4D97-AF65-F5344CB8AC3E}">
        <p14:creationId xmlns:p14="http://schemas.microsoft.com/office/powerpoint/2010/main" val="3326521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or Assignment</a:t>
            </a:r>
            <a:endParaRPr lang="en-US" dirty="0"/>
          </a:p>
        </p:txBody>
      </p:sp>
      <p:pic>
        <p:nvPicPr>
          <p:cNvPr id="4" name="Content Placeholder 3" descr="The application is the assignment that you could use in your class.  You are free to modify the assigment so it better fits your class." title="Application or Assign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229600" cy="4410423"/>
          </a:xfrm>
        </p:spPr>
      </p:pic>
    </p:spTree>
    <p:extLst>
      <p:ext uri="{BB962C8B-B14F-4D97-AF65-F5344CB8AC3E}">
        <p14:creationId xmlns:p14="http://schemas.microsoft.com/office/powerpoint/2010/main" val="303227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&amp; Summary</a:t>
            </a:r>
            <a:endParaRPr lang="en-US" dirty="0"/>
          </a:p>
        </p:txBody>
      </p:sp>
      <p:pic>
        <p:nvPicPr>
          <p:cNvPr id="4" name="Content Placeholder 3" descr="These are the questions that your students might answer in this assignment." title="Interpretation &amp; Summar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1"/>
            <a:ext cx="8229600" cy="4306368"/>
          </a:xfrm>
        </p:spPr>
      </p:pic>
    </p:spTree>
    <p:extLst>
      <p:ext uri="{BB962C8B-B14F-4D97-AF65-F5344CB8AC3E}">
        <p14:creationId xmlns:p14="http://schemas.microsoft.com/office/powerpoint/2010/main" val="104197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Guide</a:t>
            </a:r>
            <a:endParaRPr lang="en-US" dirty="0"/>
          </a:p>
        </p:txBody>
      </p:sp>
      <p:pic>
        <p:nvPicPr>
          <p:cNvPr id="4" name="Content Placeholder 3" descr="This is the interpretation guide for this exercise which summarizes the findings relevant to this exercise." title="Interpretation Guid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217447"/>
          </a:xfrm>
        </p:spPr>
      </p:pic>
    </p:spTree>
    <p:extLst>
      <p:ext uri="{BB962C8B-B14F-4D97-AF65-F5344CB8AC3E}">
        <p14:creationId xmlns:p14="http://schemas.microsoft.com/office/powerpoint/2010/main" val="1836603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odules</a:t>
            </a:r>
            <a:endParaRPr lang="en-US" dirty="0"/>
          </a:p>
        </p:txBody>
      </p:sp>
      <p:pic>
        <p:nvPicPr>
          <p:cNvPr id="4" name="Content Placeholder 3" descr="Below the Data-Driven Learning Guides is the list of modules.  A module is like a book with chapters on the topic of the exercises, the dataset being used, the methodology of the study and a series of exercises for students to complete.  A module is something that you would devote several weeks to in your class." title="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8862" y="2148681"/>
            <a:ext cx="4486275" cy="3429000"/>
          </a:xfrm>
        </p:spPr>
      </p:pic>
    </p:spTree>
    <p:extLst>
      <p:ext uri="{BB962C8B-B14F-4D97-AF65-F5344CB8AC3E}">
        <p14:creationId xmlns:p14="http://schemas.microsoft.com/office/powerpoint/2010/main" val="2808450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Investigating Community and </a:t>
            </a:r>
            <a:br>
              <a:rPr lang="en-US" dirty="0" smtClean="0"/>
            </a:br>
            <a:r>
              <a:rPr lang="en-US" dirty="0" smtClean="0"/>
              <a:t>Social Capital</a:t>
            </a:r>
            <a:endParaRPr lang="en-US" dirty="0"/>
          </a:p>
        </p:txBody>
      </p:sp>
      <p:pic>
        <p:nvPicPr>
          <p:cNvPr id="4" name="Content Placeholder 3" descr="This is one of the moduels avaiable thoruugh the ICPSR.  It's a series of essays and exercises to study social capital." title="Investigating Community and Social Capit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2600"/>
            <a:ext cx="8229600" cy="3886200"/>
          </a:xfrm>
        </p:spPr>
      </p:pic>
    </p:spTree>
    <p:extLst>
      <p:ext uri="{BB962C8B-B14F-4D97-AF65-F5344CB8AC3E}">
        <p14:creationId xmlns:p14="http://schemas.microsoft.com/office/powerpoint/2010/main" val="3337532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Behavior: The 2012 Election</a:t>
            </a:r>
            <a:endParaRPr lang="en-US" dirty="0"/>
          </a:p>
        </p:txBody>
      </p:sp>
      <p:pic>
        <p:nvPicPr>
          <p:cNvPr id="4" name="Content Placeholder 3" descr="Another of the modules available at the ICPSR is Voting Behavior: The 2012 Election.  This is a series of essays and exercises that can be used to study voting behavior." title="Voting Behavior: The 2012 E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5000"/>
            <a:ext cx="8229600" cy="3733800"/>
          </a:xfrm>
        </p:spPr>
      </p:pic>
    </p:spTree>
    <p:extLst>
      <p:ext uri="{BB962C8B-B14F-4D97-AF65-F5344CB8AC3E}">
        <p14:creationId xmlns:p14="http://schemas.microsoft.com/office/powerpoint/2010/main" val="403724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Social Science Data </a:t>
            </a:r>
            <a:r>
              <a:rPr lang="en-US" dirty="0">
                <a:hlinkClick r:id="rId3"/>
              </a:rPr>
              <a:t>Analysis Network</a:t>
            </a:r>
            <a:r>
              <a:rPr lang="en-US" dirty="0"/>
              <a:t/>
            </a:r>
            <a:br>
              <a:rPr lang="en-US" dirty="0"/>
            </a:br>
            <a:endParaRPr lang="en-US" dirty="0"/>
          </a:p>
        </p:txBody>
      </p:sp>
      <p:pic>
        <p:nvPicPr>
          <p:cNvPr id="5" name="Content Placeholder 4" descr="The is the home page of SSDAN." title="Social Science Data Analysis Network (SSDA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1556" y="1600200"/>
            <a:ext cx="7460887" cy="4525963"/>
          </a:xfrm>
        </p:spPr>
      </p:pic>
    </p:spTree>
    <p:extLst>
      <p:ext uri="{BB962C8B-B14F-4D97-AF65-F5344CB8AC3E}">
        <p14:creationId xmlns:p14="http://schemas.microsoft.com/office/powerpoint/2010/main" val="3878305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SSDAN – </a:t>
            </a:r>
            <a:r>
              <a:rPr lang="en-US" dirty="0" err="1" smtClean="0"/>
              <a:t>DataCounts</a:t>
            </a:r>
            <a:r>
              <a:rPr lang="en-US" dirty="0" smtClean="0"/>
              <a:t>!</a:t>
            </a:r>
            <a:endParaRPr lang="en-US" dirty="0"/>
          </a:p>
        </p:txBody>
      </p:sp>
      <p:pic>
        <p:nvPicPr>
          <p:cNvPr id="5" name="Content Placeholder 4" descr="DataCounts! is part of SSDAN.  The goal is to integrate  statistics into all classses, not just stastisics and methods classes.  The exercises make use of such data sets as the General Social Survey and the American Community Survey." title="SSDAN -- DataCou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806" y="1600200"/>
            <a:ext cx="5260387" cy="4525963"/>
          </a:xfrm>
        </p:spPr>
      </p:pic>
    </p:spTree>
    <p:extLst>
      <p:ext uri="{BB962C8B-B14F-4D97-AF65-F5344CB8AC3E}">
        <p14:creationId xmlns:p14="http://schemas.microsoft.com/office/powerpoint/2010/main" val="3892411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Resources Covered</a:t>
            </a:r>
            <a:endParaRPr lang="en-US" dirty="0"/>
          </a:p>
        </p:txBody>
      </p:sp>
      <p:sp>
        <p:nvSpPr>
          <p:cNvPr id="3" name="Content Placeholder 2" descr="Thsi is a list of the teaching resources covered -- Teaching with Data, Merlot, ICPSR, SSDAN, Roper Center, Field Poll and SSRIC." title="Teaching Resources Covered"/>
          <p:cNvSpPr>
            <a:spLocks noGrp="1"/>
          </p:cNvSpPr>
          <p:nvPr>
            <p:ph idx="1"/>
          </p:nvPr>
        </p:nvSpPr>
        <p:spPr/>
        <p:txBody>
          <a:bodyPr>
            <a:normAutofit/>
          </a:bodyPr>
          <a:lstStyle/>
          <a:p>
            <a:r>
              <a:rPr lang="en-US" dirty="0" smtClean="0">
                <a:hlinkClick r:id="rId2"/>
              </a:rPr>
              <a:t>Teaching with Data</a:t>
            </a:r>
            <a:endParaRPr lang="en-US" dirty="0" smtClean="0"/>
          </a:p>
          <a:p>
            <a:r>
              <a:rPr lang="en-US" dirty="0" smtClean="0">
                <a:hlinkClick r:id="rId3"/>
              </a:rPr>
              <a:t>Merlot</a:t>
            </a:r>
            <a:endParaRPr lang="en-US" dirty="0" smtClean="0"/>
          </a:p>
          <a:p>
            <a:r>
              <a:rPr lang="en-US" dirty="0" smtClean="0">
                <a:hlinkClick r:id="rId4"/>
              </a:rPr>
              <a:t>ICPSR</a:t>
            </a:r>
            <a:endParaRPr lang="en-US" dirty="0" smtClean="0"/>
          </a:p>
          <a:p>
            <a:r>
              <a:rPr lang="en-US" dirty="0" smtClean="0">
                <a:hlinkClick r:id="rId5"/>
              </a:rPr>
              <a:t>SSDAN</a:t>
            </a:r>
            <a:endParaRPr lang="en-US" dirty="0" smtClean="0"/>
          </a:p>
          <a:p>
            <a:r>
              <a:rPr lang="en-US" dirty="0" smtClean="0">
                <a:hlinkClick r:id="rId6"/>
              </a:rPr>
              <a:t>Roper Center</a:t>
            </a:r>
            <a:endParaRPr lang="en-US" dirty="0" smtClean="0"/>
          </a:p>
          <a:p>
            <a:r>
              <a:rPr lang="en-US" dirty="0" smtClean="0">
                <a:hlinkClick r:id="rId7"/>
              </a:rPr>
              <a:t>Field Poll</a:t>
            </a:r>
            <a:endParaRPr lang="en-US" dirty="0" smtClean="0"/>
          </a:p>
          <a:p>
            <a:r>
              <a:rPr lang="en-US" dirty="0" smtClean="0">
                <a:hlinkClick r:id="rId8"/>
              </a:rPr>
              <a:t>SSRIC</a:t>
            </a:r>
            <a:endParaRPr lang="en-US" dirty="0"/>
          </a:p>
        </p:txBody>
      </p:sp>
    </p:spTree>
    <p:extLst>
      <p:ext uri="{BB962C8B-B14F-4D97-AF65-F5344CB8AC3E}">
        <p14:creationId xmlns:p14="http://schemas.microsoft.com/office/powerpoint/2010/main" val="3453490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the Modules</a:t>
            </a:r>
            <a:endParaRPr lang="en-US" dirty="0"/>
          </a:p>
        </p:txBody>
      </p:sp>
      <p:pic>
        <p:nvPicPr>
          <p:cNvPr id="7" name="Content Placeholder 6" descr="These are examples of modules available through SSDAN." title="Browsing the 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2596823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Status in the United States</a:t>
            </a:r>
            <a:endParaRPr lang="en-US" dirty="0"/>
          </a:p>
        </p:txBody>
      </p:sp>
      <p:pic>
        <p:nvPicPr>
          <p:cNvPr id="4" name="Content Placeholder 3" descr="This is a look at one fo these modules -- Poverty Status in the United States." title="Poverty Status in the United Sta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2522" y="1600200"/>
            <a:ext cx="6718955" cy="4525963"/>
          </a:xfrm>
        </p:spPr>
      </p:pic>
    </p:spTree>
    <p:extLst>
      <p:ext uri="{BB962C8B-B14F-4D97-AF65-F5344CB8AC3E}">
        <p14:creationId xmlns:p14="http://schemas.microsoft.com/office/powerpoint/2010/main" val="1076758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from Poverty Status in the U.S.</a:t>
            </a:r>
            <a:endParaRPr lang="en-US" dirty="0"/>
          </a:p>
        </p:txBody>
      </p:sp>
      <p:pic>
        <p:nvPicPr>
          <p:cNvPr id="4" name="Content Placeholder 3" descr="This is an example of a table from Poverty Status in the U.S.  Students practice interpreting data in these modules." title="Table from .Poverty Status in the U.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063" y="1600200"/>
            <a:ext cx="5523874" cy="4525963"/>
          </a:xfrm>
        </p:spPr>
      </p:pic>
    </p:spTree>
    <p:extLst>
      <p:ext uri="{BB962C8B-B14F-4D97-AF65-F5344CB8AC3E}">
        <p14:creationId xmlns:p14="http://schemas.microsoft.com/office/powerpoint/2010/main" val="180519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in </a:t>
            </a:r>
            <a:r>
              <a:rPr lang="en-US" dirty="0" err="1" smtClean="0"/>
              <a:t>DataCounts</a:t>
            </a:r>
            <a:r>
              <a:rPr lang="en-US" dirty="0"/>
              <a:t>!</a:t>
            </a:r>
          </a:p>
        </p:txBody>
      </p:sp>
      <p:pic>
        <p:nvPicPr>
          <p:cNvPr id="6" name="Content Placeholder 5" descr="You can look at the various data sets used in the modules by clicking on &quot;Data Sets&quot; on the DataCounts! home page." title="Data Sets in DataCou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793" y="1600200"/>
            <a:ext cx="5356414" cy="4525963"/>
          </a:xfrm>
        </p:spPr>
      </p:pic>
    </p:spTree>
    <p:extLst>
      <p:ext uri="{BB962C8B-B14F-4D97-AF65-F5344CB8AC3E}">
        <p14:creationId xmlns:p14="http://schemas.microsoft.com/office/powerpoint/2010/main" val="3747142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Data Sets Used in </a:t>
            </a:r>
            <a:r>
              <a:rPr lang="en-US" dirty="0" err="1" smtClean="0"/>
              <a:t>DataCounts</a:t>
            </a:r>
            <a:r>
              <a:rPr lang="en-US" dirty="0" smtClean="0"/>
              <a:t>!</a:t>
            </a:r>
            <a:endParaRPr lang="en-US" dirty="0"/>
          </a:p>
        </p:txBody>
      </p:sp>
      <p:pic>
        <p:nvPicPr>
          <p:cNvPr id="5" name="Content Placeholder 4" descr="This is a partial list of the data sets used in DataCounts!" title="Examples of Data Sets Used in DataCou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1575" y="1824831"/>
            <a:ext cx="6800850" cy="4076700"/>
          </a:xfrm>
        </p:spPr>
      </p:pic>
    </p:spTree>
    <p:extLst>
      <p:ext uri="{BB962C8B-B14F-4D97-AF65-F5344CB8AC3E}">
        <p14:creationId xmlns:p14="http://schemas.microsoft.com/office/powerpoint/2010/main" val="2451865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SSDAN – </a:t>
            </a:r>
            <a:r>
              <a:rPr lang="en-US" dirty="0" err="1" smtClean="0"/>
              <a:t>CensusScope</a:t>
            </a:r>
            <a:endParaRPr lang="en-US" dirty="0"/>
          </a:p>
        </p:txBody>
      </p:sp>
      <p:pic>
        <p:nvPicPr>
          <p:cNvPr id="4" name="Content Placeholder 3" descr="CensusScope is also part of SSDAN.  It includes a series of exercises using Census data." title="CensusScop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9192" y="1600200"/>
            <a:ext cx="5005616" cy="4525963"/>
          </a:xfrm>
        </p:spPr>
      </p:pic>
    </p:spTree>
    <p:extLst>
      <p:ext uri="{BB962C8B-B14F-4D97-AF65-F5344CB8AC3E}">
        <p14:creationId xmlns:p14="http://schemas.microsoft.com/office/powerpoint/2010/main" val="3312765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Structure</a:t>
            </a:r>
            <a:endParaRPr lang="en-US" dirty="0"/>
          </a:p>
        </p:txBody>
      </p:sp>
      <p:pic>
        <p:nvPicPr>
          <p:cNvPr id="5" name="Content Placeholder 4" descr="Clicking on &quot;age structure&quot; will take you to charts showing the age structure in the U..S using Census data." title="Age Struct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9821" y="1600200"/>
            <a:ext cx="3624358" cy="4525963"/>
          </a:xfrm>
        </p:spPr>
      </p:pic>
    </p:spTree>
    <p:extLst>
      <p:ext uri="{BB962C8B-B14F-4D97-AF65-F5344CB8AC3E}">
        <p14:creationId xmlns:p14="http://schemas.microsoft.com/office/powerpoint/2010/main" val="1748830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a:t>
            </a:r>
            <a:endParaRPr lang="en-US" dirty="0"/>
          </a:p>
        </p:txBody>
      </p:sp>
      <p:pic>
        <p:nvPicPr>
          <p:cNvPr id="4" name="Content Placeholder 3" descr="This chart shows the age structure in the U..S using 2000 Census data." title="Age Distribu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673" y="1600200"/>
            <a:ext cx="4904653" cy="4525963"/>
          </a:xfrm>
        </p:spPr>
      </p:pic>
    </p:spTree>
    <p:extLst>
      <p:ext uri="{BB962C8B-B14F-4D97-AF65-F5344CB8AC3E}">
        <p14:creationId xmlns:p14="http://schemas.microsoft.com/office/powerpoint/2010/main" val="3491278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Roper Center</a:t>
            </a:r>
            <a:r>
              <a:rPr lang="en-US" dirty="0"/>
              <a:t/>
            </a:r>
            <a:br>
              <a:rPr lang="en-US" dirty="0"/>
            </a:br>
            <a:endParaRPr lang="en-US" dirty="0"/>
          </a:p>
        </p:txBody>
      </p:sp>
      <p:pic>
        <p:nvPicPr>
          <p:cNvPr id="5" name="Content Placeholder 4" descr="This is the homepage of the Roper Center." title="Roper Centerfor Public Opinion Research"/>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2810" y="1600200"/>
            <a:ext cx="4698380" cy="4525963"/>
          </a:xfrm>
        </p:spPr>
      </p:pic>
    </p:spTree>
    <p:extLst>
      <p:ext uri="{BB962C8B-B14F-4D97-AF65-F5344CB8AC3E}">
        <p14:creationId xmlns:p14="http://schemas.microsoft.com/office/powerpoint/2010/main" val="3836675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pic>
        <p:nvPicPr>
          <p:cNvPr id="4" name="Content Placeholder 3" descr="Clicking on &quot;Education&quot; in the menu bar at the top of the Roper Center's home page takes you to the Education page which lists the various teaching resources." title="Edu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487" y="1624806"/>
            <a:ext cx="7439025" cy="4476750"/>
          </a:xfrm>
        </p:spPr>
      </p:pic>
    </p:spTree>
    <p:extLst>
      <p:ext uri="{BB962C8B-B14F-4D97-AF65-F5344CB8AC3E}">
        <p14:creationId xmlns:p14="http://schemas.microsoft.com/office/powerpoint/2010/main" val="66172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Resources</a:t>
            </a:r>
            <a:endParaRPr lang="en-US" dirty="0"/>
          </a:p>
        </p:txBody>
      </p:sp>
      <p:pic>
        <p:nvPicPr>
          <p:cNvPr id="4" name="Content Placeholder 3" descr="The Find Resources box is located on the home page of Teaching with Data.  In this example we are looking for all resources that include the phrase &quot;social issues.&quot;  We are also looking for resources that are aimed at higher education." title="Find Resour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1934" y="2286000"/>
            <a:ext cx="5520132" cy="3154362"/>
          </a:xfrm>
        </p:spPr>
      </p:pic>
    </p:spTree>
    <p:extLst>
      <p:ext uri="{BB962C8B-B14F-4D97-AF65-F5344CB8AC3E}">
        <p14:creationId xmlns:p14="http://schemas.microsoft.com/office/powerpoint/2010/main" val="957463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of Polling</a:t>
            </a:r>
            <a:endParaRPr lang="en-US" dirty="0"/>
          </a:p>
        </p:txBody>
      </p:sp>
      <p:pic>
        <p:nvPicPr>
          <p:cNvPr id="4" name="Content Placeholder 3" descr="Fundamentals of Polling provides an introduction to survey research and considers such topics as sampling, survey error and  reading tables.  It aso provides a glossary of terms." title="Fundamentals of Poll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 y="1777206"/>
            <a:ext cx="7296150" cy="4171950"/>
          </a:xfrm>
        </p:spPr>
      </p:pic>
    </p:spTree>
    <p:extLst>
      <p:ext uri="{BB962C8B-B14F-4D97-AF65-F5344CB8AC3E}">
        <p14:creationId xmlns:p14="http://schemas.microsoft.com/office/powerpoint/2010/main" val="1774143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Polls</a:t>
            </a:r>
            <a:endParaRPr lang="en-US" dirty="0"/>
          </a:p>
        </p:txBody>
      </p:sp>
      <p:pic>
        <p:nvPicPr>
          <p:cNvPr id="4" name="Content Placeholder 3" descr="Analyzing Polls provides a brief introduction to computer data analysis and interpreting data." title="Analyzing Pol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772" y="1600200"/>
            <a:ext cx="6520455" cy="4525963"/>
          </a:xfrm>
        </p:spPr>
      </p:pic>
    </p:spTree>
    <p:extLst>
      <p:ext uri="{BB962C8B-B14F-4D97-AF65-F5344CB8AC3E}">
        <p14:creationId xmlns:p14="http://schemas.microsoft.com/office/powerpoint/2010/main" val="385784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Tools</a:t>
            </a:r>
            <a:endParaRPr lang="en-US" dirty="0"/>
          </a:p>
        </p:txBody>
      </p:sp>
      <p:pic>
        <p:nvPicPr>
          <p:cNvPr id="4" name="Content Placeholder 3" descr="Teaching Tools porovides a few assignemnts that you can use in your classes." title="Teaching Too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050" y="1600200"/>
            <a:ext cx="5979899" cy="4525963"/>
          </a:xfrm>
        </p:spPr>
      </p:pic>
    </p:spTree>
    <p:extLst>
      <p:ext uri="{BB962C8B-B14F-4D97-AF65-F5344CB8AC3E}">
        <p14:creationId xmlns:p14="http://schemas.microsoft.com/office/powerpoint/2010/main" val="2544244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Touring Roper Services</a:t>
            </a:r>
            <a:endParaRPr lang="en-US" dirty="0"/>
          </a:p>
        </p:txBody>
      </p:sp>
      <p:pic>
        <p:nvPicPr>
          <p:cNvPr id="4" name="Content Placeholder 3" descr="Touring Roper Services provides a quick introduction to using the Roper Center along with some brief tutorials." title="Touring Roper Servi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397" y="1600200"/>
            <a:ext cx="6257205" cy="4525963"/>
          </a:xfrm>
        </p:spPr>
      </p:pic>
    </p:spTree>
    <p:extLst>
      <p:ext uri="{BB962C8B-B14F-4D97-AF65-F5344CB8AC3E}">
        <p14:creationId xmlns:p14="http://schemas.microsoft.com/office/powerpoint/2010/main" val="414717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Field </a:t>
            </a:r>
            <a:r>
              <a:rPr lang="en-US" dirty="0">
                <a:hlinkClick r:id="rId3"/>
              </a:rPr>
              <a:t>Institute</a:t>
            </a:r>
            <a:r>
              <a:rPr lang="en-US" dirty="0"/>
              <a:t/>
            </a:r>
            <a:br>
              <a:rPr lang="en-US" dirty="0"/>
            </a:br>
            <a:endParaRPr lang="en-US" dirty="0"/>
          </a:p>
        </p:txBody>
      </p:sp>
      <p:pic>
        <p:nvPicPr>
          <p:cNvPr id="5" name="Content Placeholder 4" descr="This is the home page for the Field Institute.  in the lower left you can click on &quot;Field Poll Archives&quot; to get a list of the Field Poll reports." title="Field Institut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29505" y="1600200"/>
            <a:ext cx="6284989" cy="4525963"/>
          </a:xfrm>
        </p:spPr>
      </p:pic>
    </p:spTree>
    <p:extLst>
      <p:ext uri="{BB962C8B-B14F-4D97-AF65-F5344CB8AC3E}">
        <p14:creationId xmlns:p14="http://schemas.microsoft.com/office/powerpoint/2010/main" val="3558021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a:t>
            </a:r>
            <a:r>
              <a:rPr lang="en-US" dirty="0" smtClean="0"/>
              <a:t>Poll Archives</a:t>
            </a:r>
            <a:endParaRPr lang="en-US" dirty="0"/>
          </a:p>
        </p:txBody>
      </p:sp>
      <p:pic>
        <p:nvPicPr>
          <p:cNvPr id="5" name="Content Placeholder 4" descr="This is a list of some of the Field Poll Reports.  Click on the link to see the report.  Field Poll reports discuss the methodology of the survey, the questions used, and the findings.  They provide an excelent introducition to the process of doing and interpreting surveys." title="Field Poll Archi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48681"/>
            <a:ext cx="8229600" cy="3429000"/>
          </a:xfrm>
        </p:spPr>
      </p:pic>
    </p:spTree>
    <p:extLst>
      <p:ext uri="{BB962C8B-B14F-4D97-AF65-F5344CB8AC3E}">
        <p14:creationId xmlns:p14="http://schemas.microsoft.com/office/powerpoint/2010/main" val="660268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Field Poll Report</a:t>
            </a:r>
            <a:endParaRPr lang="en-US" dirty="0"/>
          </a:p>
        </p:txBody>
      </p:sp>
      <p:pic>
        <p:nvPicPr>
          <p:cNvPr id="5" name="Content Placeholder 4" descr="This is an example of a Field Poll Report." title="Example of a Field Poll Re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64218"/>
            <a:ext cx="8229600" cy="4197927"/>
          </a:xfrm>
        </p:spPr>
      </p:pic>
    </p:spTree>
    <p:extLst>
      <p:ext uri="{BB962C8B-B14F-4D97-AF65-F5344CB8AC3E}">
        <p14:creationId xmlns:p14="http://schemas.microsoft.com/office/powerpoint/2010/main" val="59978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from a Field Poll Report</a:t>
            </a:r>
            <a:endParaRPr lang="en-US" dirty="0"/>
          </a:p>
        </p:txBody>
      </p:sp>
      <p:pic>
        <p:nvPicPr>
          <p:cNvPr id="5" name="Content Placeholder 4" descr="This is an example of a table from a Field Poll Report." title="Table from a Field Poll Re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2335" y="1600200"/>
            <a:ext cx="6539330" cy="4525963"/>
          </a:xfrm>
        </p:spPr>
      </p:pic>
    </p:spTree>
    <p:extLst>
      <p:ext uri="{BB962C8B-B14F-4D97-AF65-F5344CB8AC3E}">
        <p14:creationId xmlns:p14="http://schemas.microsoft.com/office/powerpoint/2010/main" val="3944758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the Field Poll</a:t>
            </a:r>
            <a:endParaRPr lang="en-US" dirty="0"/>
          </a:p>
        </p:txBody>
      </p:sp>
      <p:pic>
        <p:nvPicPr>
          <p:cNvPr id="4" name="Content Placeholder 3" descr="At the bottom of the Field Poll home page (http://field.com) you casn click on &quot;Learning More about the Field Poll&quot;.  This will take you to a page where you get a more detailed discussion of the the Feild Poll's methodology." title="Learning More About the Field Po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704" y="1600200"/>
            <a:ext cx="4958591" cy="4525963"/>
          </a:xfrm>
        </p:spPr>
      </p:pic>
    </p:spTree>
    <p:extLst>
      <p:ext uri="{BB962C8B-B14F-4D97-AF65-F5344CB8AC3E}">
        <p14:creationId xmlns:p14="http://schemas.microsoft.com/office/powerpoint/2010/main" val="2680842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SSRIC</a:t>
            </a:r>
            <a:r>
              <a:rPr lang="en-US" dirty="0" smtClean="0"/>
              <a:t/>
            </a:r>
            <a:br>
              <a:rPr lang="en-US" dirty="0" smtClean="0"/>
            </a:br>
            <a:endParaRPr lang="en-US" dirty="0"/>
          </a:p>
        </p:txBody>
      </p:sp>
      <p:pic>
        <p:nvPicPr>
          <p:cNvPr id="5" name="Content Placeholder 4" descr="This is the home page for the Social Science Research and Instructional Council's home page." title="SSRIC"/>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4061" y="1600200"/>
            <a:ext cx="6175877" cy="4525963"/>
          </a:xfrm>
        </p:spPr>
      </p:pic>
    </p:spTree>
    <p:extLst>
      <p:ext uri="{BB962C8B-B14F-4D97-AF65-F5344CB8AC3E}">
        <p14:creationId xmlns:p14="http://schemas.microsoft.com/office/powerpoint/2010/main" val="3211517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pic>
        <p:nvPicPr>
          <p:cNvPr id="5" name="Content Placeholder 4" descr="The is what you get when you search for resources that incluce the phrase &quot;social issues.&quot;  The first resource listed is &quot;Is Love Really Blind?&quot; which is a data-driven learning guide at the Inter-university Consortium for Political and Social Research.  The order of resources on the search results will change as new resources are added or old resources deleted." title="Search Resul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2411" y="1600200"/>
            <a:ext cx="5759178" cy="4525963"/>
          </a:xfrm>
        </p:spPr>
      </p:pic>
    </p:spTree>
    <p:extLst>
      <p:ext uri="{BB962C8B-B14F-4D97-AF65-F5344CB8AC3E}">
        <p14:creationId xmlns:p14="http://schemas.microsoft.com/office/powerpoint/2010/main" val="3987692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Teaching Resources</a:t>
            </a:r>
            <a:endParaRPr lang="en-US" dirty="0"/>
          </a:p>
        </p:txBody>
      </p:sp>
      <p:pic>
        <p:nvPicPr>
          <p:cNvPr id="4" name="Content Placeholder 3" descr="Clicking on &quot;Teaching Resources&quot; on the left of the home page gives you the list of teaching Resources available.  We're gong to mention three of these resources -- modules, online textbooks, and links to other instructional sites." title="Teaching Resour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519" y="2057401"/>
            <a:ext cx="3962962" cy="3611562"/>
          </a:xfrm>
        </p:spPr>
      </p:pic>
    </p:spTree>
    <p:extLst>
      <p:ext uri="{BB962C8B-B14F-4D97-AF65-F5344CB8AC3E}">
        <p14:creationId xmlns:p14="http://schemas.microsoft.com/office/powerpoint/2010/main" val="2974965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Modules</a:t>
            </a:r>
            <a:endParaRPr lang="en-US" dirty="0"/>
          </a:p>
        </p:txBody>
      </p:sp>
      <p:pic>
        <p:nvPicPr>
          <p:cNvPr id="4" name="Content Placeholder 3" descr="This is a list of the modules available on the SSRIC's website.  A module is like a book with chapters on the topic, methodology, data analysis and a set of exercises.  Each module also comes with various datasets." title="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430" y="2514601"/>
            <a:ext cx="7875140" cy="2697162"/>
          </a:xfrm>
        </p:spPr>
      </p:pic>
    </p:spTree>
    <p:extLst>
      <p:ext uri="{BB962C8B-B14F-4D97-AF65-F5344CB8AC3E}">
        <p14:creationId xmlns:p14="http://schemas.microsoft.com/office/powerpoint/2010/main" val="4271471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Textbooks</a:t>
            </a:r>
            <a:endParaRPr lang="en-US" dirty="0"/>
          </a:p>
        </p:txBody>
      </p:sp>
      <p:pic>
        <p:nvPicPr>
          <p:cNvPr id="5" name="Content Placeholder 4" descr="There are two online textbooks available -- an introduction to SPSS (version 22) and an introduction to research methods in political science." title="Online Textbook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33364"/>
            <a:ext cx="8229600" cy="3059635"/>
          </a:xfrm>
        </p:spPr>
      </p:pic>
    </p:spTree>
    <p:extLst>
      <p:ext uri="{BB962C8B-B14F-4D97-AF65-F5344CB8AC3E}">
        <p14:creationId xmlns:p14="http://schemas.microsoft.com/office/powerpoint/2010/main" val="2925454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Other Instructional Sites</a:t>
            </a:r>
            <a:endParaRPr lang="en-US" dirty="0"/>
          </a:p>
        </p:txBody>
      </p:sp>
      <p:pic>
        <p:nvPicPr>
          <p:cNvPr id="5" name="Content Placeholder 4" descr="Here are links to other sites on the topics listed.  The topics will expand over time." title="Links to Other Instructional Si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341902"/>
            <a:ext cx="3962400" cy="3042558"/>
          </a:xfrm>
        </p:spPr>
      </p:pic>
    </p:spTree>
    <p:extLst>
      <p:ext uri="{BB962C8B-B14F-4D97-AF65-F5344CB8AC3E}">
        <p14:creationId xmlns:p14="http://schemas.microsoft.com/office/powerpoint/2010/main" val="1568477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Sites on Statistics</a:t>
            </a:r>
            <a:endParaRPr lang="en-US" dirty="0"/>
          </a:p>
        </p:txBody>
      </p:sp>
      <p:pic>
        <p:nvPicPr>
          <p:cNvPr id="5" name="Content Placeholder 4" descr="Tehse are the links for the topic &quot;statistics.&quot;" title="Links to Sites on Statis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267200"/>
          </a:xfrm>
        </p:spPr>
      </p:pic>
    </p:spTree>
    <p:extLst>
      <p:ext uri="{BB962C8B-B14F-4D97-AF65-F5344CB8AC3E}">
        <p14:creationId xmlns:p14="http://schemas.microsoft.com/office/powerpoint/2010/main" val="157651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News</a:t>
            </a:r>
            <a:endParaRPr lang="en-US" dirty="0"/>
          </a:p>
        </p:txBody>
      </p:sp>
      <p:pic>
        <p:nvPicPr>
          <p:cNvPr id="5" name="Content Placeholder 4" descr="Data in the News is found on the home page of Teaching with Data.  It incluides links to the use of data in the social sciences and to various teaching resources.  The contents of this box will change over time." title="Data in the New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769" y="1905000"/>
            <a:ext cx="7316462" cy="3429000"/>
          </a:xfrm>
        </p:spPr>
      </p:pic>
    </p:spTree>
    <p:extLst>
      <p:ext uri="{BB962C8B-B14F-4D97-AF65-F5344CB8AC3E}">
        <p14:creationId xmlns:p14="http://schemas.microsoft.com/office/powerpoint/2010/main" val="415033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Merlot</a:t>
            </a:r>
            <a:r>
              <a:rPr lang="en-US" dirty="0" smtClean="0"/>
              <a:t/>
            </a:r>
            <a:br>
              <a:rPr lang="en-US" dirty="0" smtClean="0"/>
            </a:br>
            <a:endParaRPr lang="en-US" dirty="0"/>
          </a:p>
        </p:txBody>
      </p:sp>
      <p:pic>
        <p:nvPicPr>
          <p:cNvPr id="5" name="Content Placeholder 4" descr="This is the Merlot home page.  Merlot is a collection of online teaching and learning resource materials.  It is an initiative of the California State University." title="Merlo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723" y="1600200"/>
            <a:ext cx="5942553" cy="4525963"/>
          </a:xfrm>
        </p:spPr>
      </p:pic>
    </p:spTree>
    <p:extLst>
      <p:ext uri="{BB962C8B-B14F-4D97-AF65-F5344CB8AC3E}">
        <p14:creationId xmlns:p14="http://schemas.microsoft.com/office/powerpoint/2010/main" val="393638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Merlot</a:t>
            </a:r>
            <a:endParaRPr lang="en-US" dirty="0"/>
          </a:p>
        </p:txBody>
      </p:sp>
      <p:pic>
        <p:nvPicPr>
          <p:cNvPr id="7" name="Content Placeholder 6" descr="When you click on &quot;Search Merlot&quot; (located on the home page) and then on &quot;Search Materials&quot; you will be taken to the Advanced Search page.  In this example we are searching for all materials that contain the words &quot;statistics&quot; in the Sociology community." title="Searching Merl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1665"/>
            <a:ext cx="8229600" cy="4443032"/>
          </a:xfrm>
        </p:spPr>
      </p:pic>
    </p:spTree>
    <p:extLst>
      <p:ext uri="{BB962C8B-B14F-4D97-AF65-F5344CB8AC3E}">
        <p14:creationId xmlns:p14="http://schemas.microsoft.com/office/powerpoint/2010/main" val="418868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Gapminder</a:t>
            </a:r>
            <a:endParaRPr lang="en-US" dirty="0"/>
          </a:p>
        </p:txBody>
      </p:sp>
      <p:pic>
        <p:nvPicPr>
          <p:cNvPr id="5" name="Content Placeholder 4" descr="One of the search results is Gapminder.  The search result gives you a brief descriptoin of the resource, the material type, the author, the date added and the date modified.  Clicking on the link (Gapminder) will take you to the &quot;Materials Details&quot; page in Merlot which will give you more information about this resource." title="Gapmin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6866" y="1600200"/>
            <a:ext cx="7210267" cy="4525963"/>
          </a:xfrm>
        </p:spPr>
      </p:pic>
    </p:spTree>
    <p:extLst>
      <p:ext uri="{BB962C8B-B14F-4D97-AF65-F5344CB8AC3E}">
        <p14:creationId xmlns:p14="http://schemas.microsoft.com/office/powerpoint/2010/main" val="3054927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220</Words>
  <Application>Microsoft Office PowerPoint</Application>
  <PresentationFormat>On-screen Show (4:3)</PresentationFormat>
  <Paragraphs>110</Paragraphs>
  <Slides>54</Slides>
  <Notes>47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Teaching Resources</vt:lpstr>
      <vt:lpstr> Teaching with Data </vt:lpstr>
      <vt:lpstr>Teaching Resources Covered</vt:lpstr>
      <vt:lpstr>Find Resources</vt:lpstr>
      <vt:lpstr>Search Results</vt:lpstr>
      <vt:lpstr>Data in the News</vt:lpstr>
      <vt:lpstr> Merlot </vt:lpstr>
      <vt:lpstr>Searching Merlot</vt:lpstr>
      <vt:lpstr>Gapminder</vt:lpstr>
      <vt:lpstr>Material Detail</vt:lpstr>
      <vt:lpstr>Gapminder Website</vt:lpstr>
      <vt:lpstr>Wealth &amp; Health of Nations</vt:lpstr>
      <vt:lpstr>Merlot Sociology Portal</vt:lpstr>
      <vt:lpstr>Featured Websites</vt:lpstr>
      <vt:lpstr> ICPSR </vt:lpstr>
      <vt:lpstr>Exercises</vt:lpstr>
      <vt:lpstr>Data-Driven Learning Guides</vt:lpstr>
      <vt:lpstr>Characteristics of Teen  Substance Users</vt:lpstr>
      <vt:lpstr>Sections of Each Data-Driven  Learning Guide</vt:lpstr>
      <vt:lpstr>Goal &amp; Concept</vt:lpstr>
      <vt:lpstr>Dataset</vt:lpstr>
      <vt:lpstr>Application or Assignment</vt:lpstr>
      <vt:lpstr>Interpretation &amp; Summary</vt:lpstr>
      <vt:lpstr>Interpretation Guide</vt:lpstr>
      <vt:lpstr>Modules</vt:lpstr>
      <vt:lpstr>Investigating Community and  Social Capital</vt:lpstr>
      <vt:lpstr>Voting Behavior: The 2012 Election</vt:lpstr>
      <vt:lpstr> Social Science Data Analysis Network </vt:lpstr>
      <vt:lpstr>SSDAN – DataCounts!</vt:lpstr>
      <vt:lpstr>Browsing the Modules</vt:lpstr>
      <vt:lpstr>Poverty Status in the United States</vt:lpstr>
      <vt:lpstr>Table from Poverty Status in the U.S.</vt:lpstr>
      <vt:lpstr>Data Sets in DataCounts!</vt:lpstr>
      <vt:lpstr>Examples of Data Sets Used in DataCounts!</vt:lpstr>
      <vt:lpstr>SSDAN – CensusScope</vt:lpstr>
      <vt:lpstr>Age Structure</vt:lpstr>
      <vt:lpstr>Age Distribution</vt:lpstr>
      <vt:lpstr> Roper Center </vt:lpstr>
      <vt:lpstr>Education</vt:lpstr>
      <vt:lpstr>Fundamentals of Polling</vt:lpstr>
      <vt:lpstr>Analyzing Polls</vt:lpstr>
      <vt:lpstr>Teaching Tools</vt:lpstr>
      <vt:lpstr>Touring Roper Services</vt:lpstr>
      <vt:lpstr> Field Institute </vt:lpstr>
      <vt:lpstr>Field Poll Archives</vt:lpstr>
      <vt:lpstr>Example of a Field Poll Report</vt:lpstr>
      <vt:lpstr>Table from a Field Poll Report</vt:lpstr>
      <vt:lpstr>Learning More About the Field Poll</vt:lpstr>
      <vt:lpstr> SSRIC </vt:lpstr>
      <vt:lpstr>SSRIC Teaching Resources</vt:lpstr>
      <vt:lpstr>SSRIC Modules</vt:lpstr>
      <vt:lpstr>Online Textbooks</vt:lpstr>
      <vt:lpstr>Links to Other Instructional Sites</vt:lpstr>
      <vt:lpstr>Links to Sites on Statistics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Resources</dc:title>
  <dc:creator>ssdefault</dc:creator>
  <cp:lastModifiedBy>ednelson</cp:lastModifiedBy>
  <cp:revision>55</cp:revision>
  <dcterms:created xsi:type="dcterms:W3CDTF">2013-02-26T20:41:06Z</dcterms:created>
  <dcterms:modified xsi:type="dcterms:W3CDTF">2014-08-21T16:42:11Z</dcterms:modified>
</cp:coreProperties>
</file>