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2"/>
  </p:notesMasterIdLst>
  <p:handoutMasterIdLst>
    <p:handoutMasterId r:id="rId83"/>
  </p:handoutMasterIdLst>
  <p:sldIdLst>
    <p:sldId id="559" r:id="rId2"/>
    <p:sldId id="358" r:id="rId3"/>
    <p:sldId id="437" r:id="rId4"/>
    <p:sldId id="588" r:id="rId5"/>
    <p:sldId id="589" r:id="rId6"/>
    <p:sldId id="556" r:id="rId7"/>
    <p:sldId id="551" r:id="rId8"/>
    <p:sldId id="552" r:id="rId9"/>
    <p:sldId id="553" r:id="rId10"/>
    <p:sldId id="590" r:id="rId11"/>
    <p:sldId id="364" r:id="rId12"/>
    <p:sldId id="366" r:id="rId13"/>
    <p:sldId id="557" r:id="rId14"/>
    <p:sldId id="368" r:id="rId15"/>
    <p:sldId id="372" r:id="rId16"/>
    <p:sldId id="592" r:id="rId17"/>
    <p:sldId id="445" r:id="rId18"/>
    <p:sldId id="593" r:id="rId19"/>
    <p:sldId id="594" r:id="rId20"/>
    <p:sldId id="595" r:id="rId21"/>
    <p:sldId id="596" r:id="rId22"/>
    <p:sldId id="597" r:id="rId23"/>
    <p:sldId id="568" r:id="rId24"/>
    <p:sldId id="567" r:id="rId25"/>
    <p:sldId id="523" r:id="rId26"/>
    <p:sldId id="511" r:id="rId27"/>
    <p:sldId id="569" r:id="rId28"/>
    <p:sldId id="570" r:id="rId29"/>
    <p:sldId id="452" r:id="rId30"/>
    <p:sldId id="572" r:id="rId31"/>
    <p:sldId id="599" r:id="rId32"/>
    <p:sldId id="591" r:id="rId33"/>
    <p:sldId id="458" r:id="rId34"/>
    <p:sldId id="460" r:id="rId35"/>
    <p:sldId id="461" r:id="rId36"/>
    <p:sldId id="462" r:id="rId37"/>
    <p:sldId id="609" r:id="rId38"/>
    <p:sldId id="579" r:id="rId39"/>
    <p:sldId id="526" r:id="rId40"/>
    <p:sldId id="600" r:id="rId41"/>
    <p:sldId id="527" r:id="rId42"/>
    <p:sldId id="528" r:id="rId43"/>
    <p:sldId id="529" r:id="rId44"/>
    <p:sldId id="626" r:id="rId45"/>
    <p:sldId id="627" r:id="rId46"/>
    <p:sldId id="628" r:id="rId47"/>
    <p:sldId id="607" r:id="rId48"/>
    <p:sldId id="608" r:id="rId49"/>
    <p:sldId id="601" r:id="rId50"/>
    <p:sldId id="610" r:id="rId51"/>
    <p:sldId id="611" r:id="rId52"/>
    <p:sldId id="612" r:id="rId53"/>
    <p:sldId id="613" r:id="rId54"/>
    <p:sldId id="614" r:id="rId55"/>
    <p:sldId id="615" r:id="rId56"/>
    <p:sldId id="616" r:id="rId57"/>
    <p:sldId id="617" r:id="rId58"/>
    <p:sldId id="618" r:id="rId59"/>
    <p:sldId id="619" r:id="rId60"/>
    <p:sldId id="620" r:id="rId61"/>
    <p:sldId id="625" r:id="rId62"/>
    <p:sldId id="622" r:id="rId63"/>
    <p:sldId id="623" r:id="rId64"/>
    <p:sldId id="441" r:id="rId65"/>
    <p:sldId id="439" r:id="rId66"/>
    <p:sldId id="440" r:id="rId67"/>
    <p:sldId id="580" r:id="rId68"/>
    <p:sldId id="583" r:id="rId69"/>
    <p:sldId id="517" r:id="rId70"/>
    <p:sldId id="518" r:id="rId71"/>
    <p:sldId id="519" r:id="rId72"/>
    <p:sldId id="520" r:id="rId73"/>
    <p:sldId id="521" r:id="rId74"/>
    <p:sldId id="582" r:id="rId75"/>
    <p:sldId id="581" r:id="rId76"/>
    <p:sldId id="565" r:id="rId77"/>
    <p:sldId id="546" r:id="rId78"/>
    <p:sldId id="547" r:id="rId79"/>
    <p:sldId id="548" r:id="rId80"/>
    <p:sldId id="549" r:id="rId8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89105" autoAdjust="0"/>
  </p:normalViewPr>
  <p:slideViewPr>
    <p:cSldViewPr>
      <p:cViewPr varScale="1">
        <p:scale>
          <a:sx n="79" d="100"/>
          <a:sy n="79" d="100"/>
        </p:scale>
        <p:origin x="-1536" y="-62"/>
      </p:cViewPr>
      <p:guideLst>
        <p:guide orient="horz" pos="2160"/>
        <p:guide pos="2880"/>
      </p:guideLst>
    </p:cSldViewPr>
  </p:slideViewPr>
  <p:outlineViewPr>
    <p:cViewPr>
      <p:scale>
        <a:sx n="33" d="100"/>
        <a:sy n="33" d="100"/>
      </p:scale>
      <p:origin x="3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1" d="100"/>
          <a:sy n="61" d="100"/>
        </p:scale>
        <p:origin x="-2669" y="-8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6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cs typeface="+mn-cs"/>
              </a:defRPr>
            </a:lvl1pPr>
          </a:lstStyle>
          <a:p>
            <a:pPr>
              <a:defRPr/>
            </a:pPr>
            <a:endParaRPr lang="en-US"/>
          </a:p>
        </p:txBody>
      </p:sp>
      <p:sp>
        <p:nvSpPr>
          <p:cNvPr id="194563"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cs typeface="+mn-cs"/>
              </a:defRPr>
            </a:lvl1pPr>
          </a:lstStyle>
          <a:p>
            <a:pPr>
              <a:defRPr/>
            </a:pPr>
            <a:endParaRPr lang="en-US"/>
          </a:p>
        </p:txBody>
      </p:sp>
      <p:sp>
        <p:nvSpPr>
          <p:cNvPr id="194564"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cs typeface="+mn-cs"/>
              </a:defRPr>
            </a:lvl1pPr>
          </a:lstStyle>
          <a:p>
            <a:pPr>
              <a:defRPr/>
            </a:pPr>
            <a:endParaRPr lang="en-US"/>
          </a:p>
        </p:txBody>
      </p:sp>
      <p:sp>
        <p:nvSpPr>
          <p:cNvPr id="194565"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cs typeface="+mn-cs"/>
              </a:defRPr>
            </a:lvl1pPr>
          </a:lstStyle>
          <a:p>
            <a:pPr>
              <a:defRPr/>
            </a:pPr>
            <a:fld id="{36E8E891-52A3-4A56-B523-09A375601820}" type="slidenum">
              <a:rPr lang="en-US"/>
              <a:pPr>
                <a:defRPr/>
              </a:pPr>
              <a:t>‹#›</a:t>
            </a:fld>
            <a:endParaRPr lang="en-US"/>
          </a:p>
        </p:txBody>
      </p:sp>
    </p:spTree>
    <p:extLst>
      <p:ext uri="{BB962C8B-B14F-4D97-AF65-F5344CB8AC3E}">
        <p14:creationId xmlns:p14="http://schemas.microsoft.com/office/powerpoint/2010/main" val="38638685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cs typeface="+mn-cs"/>
              </a:defRPr>
            </a:lvl1pPr>
          </a:lstStyle>
          <a:p>
            <a:pPr>
              <a:defRPr/>
            </a:pPr>
            <a:endParaRPr lang="en-US"/>
          </a:p>
        </p:txBody>
      </p:sp>
      <p:sp>
        <p:nvSpPr>
          <p:cNvPr id="3075"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cs typeface="+mn-cs"/>
              </a:defRPr>
            </a:lvl1pPr>
          </a:lstStyle>
          <a:p>
            <a:pPr>
              <a:defRPr/>
            </a:pPr>
            <a:endParaRPr lang="en-US"/>
          </a:p>
        </p:txBody>
      </p:sp>
      <p:sp>
        <p:nvSpPr>
          <p:cNvPr id="10138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cs typeface="+mn-cs"/>
              </a:defRPr>
            </a:lvl1pPr>
          </a:lstStyle>
          <a:p>
            <a:pPr>
              <a:defRPr/>
            </a:pPr>
            <a:endParaRPr lang="en-US"/>
          </a:p>
        </p:txBody>
      </p:sp>
      <p:sp>
        <p:nvSpPr>
          <p:cNvPr id="3079"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cs typeface="+mn-cs"/>
              </a:defRPr>
            </a:lvl1pPr>
          </a:lstStyle>
          <a:p>
            <a:pPr>
              <a:defRPr/>
            </a:pPr>
            <a:fld id="{541EBBD1-4887-4450-A0D3-77F1B971FCCC}" type="slidenum">
              <a:rPr lang="en-US"/>
              <a:pPr>
                <a:defRPr/>
              </a:pPr>
              <a:t>‹#›</a:t>
            </a:fld>
            <a:endParaRPr lang="en-US"/>
          </a:p>
        </p:txBody>
      </p:sp>
    </p:spTree>
    <p:extLst>
      <p:ext uri="{BB962C8B-B14F-4D97-AF65-F5344CB8AC3E}">
        <p14:creationId xmlns:p14="http://schemas.microsoft.com/office/powerpoint/2010/main" val="6892800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3" Type="http://schemas.openxmlformats.org/officeDocument/2006/relationships/hyperlink" Target="http://www.teachingwithdata.org/qssdl/welcome.action" TargetMode="External"/><Relationship Id="rId2" Type="http://schemas.openxmlformats.org/officeDocument/2006/relationships/slide" Target="../slides/slide73.xml"/><Relationship Id="rId1" Type="http://schemas.openxmlformats.org/officeDocument/2006/relationships/notesMaster" Target="../notesMasters/notesMaster1.xml"/><Relationship Id="rId4" Type="http://schemas.openxmlformats.org/officeDocument/2006/relationships/hyperlink" Target="http://www.ssric.org/tr/links" TargetMode="Externa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1</a:t>
            </a:fld>
            <a:endParaRPr lang="en-US"/>
          </a:p>
        </p:txBody>
      </p:sp>
    </p:spTree>
    <p:extLst>
      <p:ext uri="{BB962C8B-B14F-4D97-AF65-F5344CB8AC3E}">
        <p14:creationId xmlns:p14="http://schemas.microsoft.com/office/powerpoint/2010/main" val="3166840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10</a:t>
            </a:fld>
            <a:endParaRPr lang="en-US"/>
          </a:p>
        </p:txBody>
      </p:sp>
    </p:spTree>
    <p:extLst>
      <p:ext uri="{BB962C8B-B14F-4D97-AF65-F5344CB8AC3E}">
        <p14:creationId xmlns:p14="http://schemas.microsoft.com/office/powerpoint/2010/main" val="2851780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8BB6FB6-75D3-44F3-9DE5-ED48C6390B2B}" type="slidenum">
              <a:rPr lang="en-US" altLang="en-US" smtClean="0"/>
              <a:pPr eaLnBrk="1" hangingPunct="1"/>
              <a:t>11</a:t>
            </a:fld>
            <a:endParaRPr lang="en-US" altLang="en-US"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18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2A24218-EFC9-494A-8C89-ACDBE8D6FB0B}" type="slidenum">
              <a:rPr lang="en-US" altLang="en-US" smtClean="0"/>
              <a:pPr eaLnBrk="1" hangingPunct="1"/>
              <a:t>12</a:t>
            </a:fld>
            <a:endParaRPr lang="en-US" altLang="en-US"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18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13</a:t>
            </a:fld>
            <a:endParaRPr lang="en-US"/>
          </a:p>
        </p:txBody>
      </p:sp>
    </p:spTree>
    <p:extLst>
      <p:ext uri="{BB962C8B-B14F-4D97-AF65-F5344CB8AC3E}">
        <p14:creationId xmlns:p14="http://schemas.microsoft.com/office/powerpoint/2010/main" val="16991896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151E1B0-1B00-45D3-A193-067FADBD6AB1}" type="slidenum">
              <a:rPr lang="en-US" altLang="en-US" smtClean="0"/>
              <a:pPr eaLnBrk="1" hangingPunct="1"/>
              <a:t>14</a:t>
            </a:fld>
            <a:endParaRPr lang="en-US" alt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18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AE317E1-1621-4EA1-80B9-E5CB4A04493B}" type="slidenum">
              <a:rPr lang="en-US" altLang="en-US" smtClean="0"/>
              <a:pPr eaLnBrk="1" hangingPunct="1"/>
              <a:t>15</a:t>
            </a:fld>
            <a:endParaRPr lang="en-US" altLang="en-US"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18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Click on "Find and Analyze Data" (or any tab on right sidebar)</a:t>
            </a:r>
          </a:p>
          <a:p>
            <a:endParaRPr lang="en-US" dirty="0"/>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16</a:t>
            </a:fld>
            <a:endParaRPr lang="en-US"/>
          </a:p>
        </p:txBody>
      </p:sp>
    </p:spTree>
    <p:extLst>
      <p:ext uri="{BB962C8B-B14F-4D97-AF65-F5344CB8AC3E}">
        <p14:creationId xmlns:p14="http://schemas.microsoft.com/office/powerpoint/2010/main" val="4407510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on “Log In/Create Account”</a:t>
            </a:r>
            <a:endParaRPr lang="en-US" dirty="0"/>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17</a:t>
            </a:fld>
            <a:endParaRPr lang="en-US"/>
          </a:p>
        </p:txBody>
      </p:sp>
    </p:spTree>
    <p:extLst>
      <p:ext uri="{BB962C8B-B14F-4D97-AF65-F5344CB8AC3E}">
        <p14:creationId xmlns:p14="http://schemas.microsoft.com/office/powerpoint/2010/main" val="4033124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already have a MyData Account, log in as a returning user.  If not, create a MyData account, or log in via Facebook, Google, or LinkedIn – you can then create a MyData account. </a:t>
            </a:r>
            <a:endParaRPr lang="en-US" dirty="0"/>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18</a:t>
            </a:fld>
            <a:endParaRPr lang="en-US"/>
          </a:p>
        </p:txBody>
      </p:sp>
    </p:spTree>
    <p:extLst>
      <p:ext uri="{BB962C8B-B14F-4D97-AF65-F5344CB8AC3E}">
        <p14:creationId xmlns:p14="http://schemas.microsoft.com/office/powerpoint/2010/main" val="31153647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In the “Find Data” box, type in “DEATH AND TAXES” without the quotation marks (not case sensitive).  Leaving out “AND” or typing</a:t>
            </a:r>
            <a:r>
              <a:rPr lang="en-US" baseline="0" dirty="0" smtClean="0"/>
              <a:t> “OR” produces same results. Typing just one of the keywords produces more; putting term in quotes produces fewer.</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19</a:t>
            </a:fld>
            <a:endParaRPr lang="en-US"/>
          </a:p>
        </p:txBody>
      </p:sp>
    </p:spTree>
    <p:extLst>
      <p:ext uri="{BB962C8B-B14F-4D97-AF65-F5344CB8AC3E}">
        <p14:creationId xmlns:p14="http://schemas.microsoft.com/office/powerpoint/2010/main" val="1966905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7D3C004-FED0-4112-A5DC-6073F7F747AB}" type="slidenum">
              <a:rPr lang="en-US" altLang="en-US" smtClean="0"/>
              <a:pPr eaLnBrk="1" hangingPunct="1"/>
              <a:t>2</a:t>
            </a:fld>
            <a:endParaRPr lang="en-US" alt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18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20</a:t>
            </a:fld>
            <a:endParaRPr lang="en-US"/>
          </a:p>
        </p:txBody>
      </p:sp>
    </p:spTree>
    <p:extLst>
      <p:ext uri="{BB962C8B-B14F-4D97-AF65-F5344CB8AC3E}">
        <p14:creationId xmlns:p14="http://schemas.microsoft.com/office/powerpoint/2010/main" val="23488452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Under “Download,” near bottom of screen, click on “SPSS.”</a:t>
            </a:r>
          </a:p>
          <a:p>
            <a:endParaRPr lang="en-US" dirty="0"/>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21</a:t>
            </a:fld>
            <a:endParaRPr lang="en-US"/>
          </a:p>
        </p:txBody>
      </p:sp>
    </p:spTree>
    <p:extLst>
      <p:ext uri="{BB962C8B-B14F-4D97-AF65-F5344CB8AC3E}">
        <p14:creationId xmlns:p14="http://schemas.microsoft.com/office/powerpoint/2010/main" val="10641475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22</a:t>
            </a:fld>
            <a:endParaRPr lang="en-US"/>
          </a:p>
        </p:txBody>
      </p:sp>
    </p:spTree>
    <p:extLst>
      <p:ext uri="{BB962C8B-B14F-4D97-AF65-F5344CB8AC3E}">
        <p14:creationId xmlns:p14="http://schemas.microsoft.com/office/powerpoint/2010/main" val="6922522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Click on each of the files shown until you get to the bottom screen.  The first two of the files found there (the codebook in PDF format and the data in SPSS system file format) are</a:t>
            </a:r>
            <a:r>
              <a:rPr lang="en-US" baseline="0" dirty="0" smtClean="0"/>
              <a:t> the ones you want.</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23</a:t>
            </a:fld>
            <a:endParaRPr lang="en-US"/>
          </a:p>
        </p:txBody>
      </p:sp>
    </p:spTree>
    <p:extLst>
      <p:ext uri="{BB962C8B-B14F-4D97-AF65-F5344CB8AC3E}">
        <p14:creationId xmlns:p14="http://schemas.microsoft.com/office/powerpoint/2010/main" val="29745573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Some old dataset</a:t>
            </a:r>
            <a:r>
              <a:rPr lang="en-US" baseline="0" dirty="0" smtClean="0"/>
              <a:t>s come with only a raw data ASCII (American Standard Code for Information Interchange) file and an SPSS “syntax” file.  By running the data against the syntax file, you can create an SPSS system file.  You’ll need to made a few changes in the syntax file.  The handout linked to this page will show you how.</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24</a:t>
            </a:fld>
            <a:endParaRPr lang="en-US"/>
          </a:p>
        </p:txBody>
      </p:sp>
    </p:spTree>
    <p:extLst>
      <p:ext uri="{BB962C8B-B14F-4D97-AF65-F5344CB8AC3E}">
        <p14:creationId xmlns:p14="http://schemas.microsoft.com/office/powerpoint/2010/main" val="14485093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even rarer occasions, you won’t even gat a syntax</a:t>
            </a:r>
            <a:r>
              <a:rPr lang="en-US" baseline="0" dirty="0" smtClean="0"/>
              <a:t> file, and will have to create your own.  The book cited here will show you how.</a:t>
            </a:r>
            <a:endParaRPr lang="en-US" dirty="0"/>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25</a:t>
            </a:fld>
            <a:endParaRPr lang="en-US"/>
          </a:p>
        </p:txBody>
      </p:sp>
    </p:spTree>
    <p:extLst>
      <p:ext uri="{BB962C8B-B14F-4D97-AF65-F5344CB8AC3E}">
        <p14:creationId xmlns:p14="http://schemas.microsoft.com/office/powerpoint/2010/main" val="28703438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26</a:t>
            </a:fld>
            <a:endParaRPr lang="en-US"/>
          </a:p>
        </p:txBody>
      </p:sp>
    </p:spTree>
    <p:extLst>
      <p:ext uri="{BB962C8B-B14F-4D97-AF65-F5344CB8AC3E}">
        <p14:creationId xmlns:p14="http://schemas.microsoft.com/office/powerpoint/2010/main" val="34908197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This feature is useful if you plan to design your own questionnaire ad would like to see how others have dealt with making the same or similar measurements. </a:t>
            </a:r>
          </a:p>
          <a:p>
            <a:endParaRPr lang="en-US" dirty="0"/>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27</a:t>
            </a:fld>
            <a:endParaRPr lang="en-US"/>
          </a:p>
        </p:txBody>
      </p:sp>
    </p:spTree>
    <p:extLst>
      <p:ext uri="{BB962C8B-B14F-4D97-AF65-F5344CB8AC3E}">
        <p14:creationId xmlns:p14="http://schemas.microsoft.com/office/powerpoint/2010/main" val="39722369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This feature will let you know of works that have used</a:t>
            </a:r>
            <a:r>
              <a:rPr lang="en-US" baseline="0" dirty="0" smtClean="0"/>
              <a:t> a particular dataset in the ICPSR archives.</a:t>
            </a:r>
            <a:r>
              <a:rPr lang="en-US" dirty="0" smtClean="0"/>
              <a:t> </a:t>
            </a:r>
          </a:p>
          <a:p>
            <a:endParaRPr lang="en-US" dirty="0"/>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28</a:t>
            </a:fld>
            <a:endParaRPr lang="en-US"/>
          </a:p>
        </p:txBody>
      </p:sp>
    </p:spTree>
    <p:extLst>
      <p:ext uri="{BB962C8B-B14F-4D97-AF65-F5344CB8AC3E}">
        <p14:creationId xmlns:p14="http://schemas.microsoft.com/office/powerpoint/2010/main" val="38955990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29</a:t>
            </a:fld>
            <a:endParaRPr lang="en-US"/>
          </a:p>
        </p:txBody>
      </p:sp>
    </p:spTree>
    <p:extLst>
      <p:ext uri="{BB962C8B-B14F-4D97-AF65-F5344CB8AC3E}">
        <p14:creationId xmlns:p14="http://schemas.microsoft.com/office/powerpoint/2010/main" val="2786477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3</a:t>
            </a:fld>
            <a:endParaRPr lang="en-US"/>
          </a:p>
        </p:txBody>
      </p:sp>
    </p:spTree>
    <p:extLst>
      <p:ext uri="{BB962C8B-B14F-4D97-AF65-F5344CB8AC3E}">
        <p14:creationId xmlns:p14="http://schemas.microsoft.com/office/powerpoint/2010/main" val="38334440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bottom of this screen lists various organizations partnered with the ICPSR</a:t>
            </a:r>
            <a:endParaRPr lang="en-US" dirty="0"/>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30</a:t>
            </a:fld>
            <a:endParaRPr lang="en-US"/>
          </a:p>
        </p:txBody>
      </p:sp>
    </p:spTree>
    <p:extLst>
      <p:ext uri="{BB962C8B-B14F-4D97-AF65-F5344CB8AC3E}">
        <p14:creationId xmlns:p14="http://schemas.microsoft.com/office/powerpoint/2010/main" val="11689466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31</a:t>
            </a:fld>
            <a:endParaRPr lang="en-US"/>
          </a:p>
        </p:txBody>
      </p:sp>
    </p:spTree>
    <p:extLst>
      <p:ext uri="{BB962C8B-B14F-4D97-AF65-F5344CB8AC3E}">
        <p14:creationId xmlns:p14="http://schemas.microsoft.com/office/powerpoint/2010/main" val="33699673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32</a:t>
            </a:fld>
            <a:endParaRPr lang="en-US"/>
          </a:p>
        </p:txBody>
      </p:sp>
    </p:spTree>
    <p:extLst>
      <p:ext uri="{BB962C8B-B14F-4D97-AF65-F5344CB8AC3E}">
        <p14:creationId xmlns:p14="http://schemas.microsoft.com/office/powerpoint/2010/main" val="11173761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3E83BA-09BD-4CDF-BCFA-A1151E0E121F}" type="slidenum">
              <a:rPr lang="en-US" smtClean="0"/>
              <a:t>33</a:t>
            </a:fld>
            <a:endParaRPr lang="en-US"/>
          </a:p>
        </p:txBody>
      </p:sp>
    </p:spTree>
    <p:extLst>
      <p:ext uri="{BB962C8B-B14F-4D97-AF65-F5344CB8AC3E}">
        <p14:creationId xmlns:p14="http://schemas.microsoft.com/office/powerpoint/2010/main" val="17492460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on “Register” (near upper right)</a:t>
            </a:r>
            <a:endParaRPr lang="en-US" dirty="0"/>
          </a:p>
        </p:txBody>
      </p:sp>
      <p:sp>
        <p:nvSpPr>
          <p:cNvPr id="4" name="Slide Number Placeholder 3"/>
          <p:cNvSpPr>
            <a:spLocks noGrp="1"/>
          </p:cNvSpPr>
          <p:nvPr>
            <p:ph type="sldNum" sz="quarter" idx="10"/>
          </p:nvPr>
        </p:nvSpPr>
        <p:spPr/>
        <p:txBody>
          <a:bodyPr/>
          <a:lstStyle/>
          <a:p>
            <a:fld id="{DB3E83BA-09BD-4CDF-BCFA-A1151E0E121F}" type="slidenum">
              <a:rPr lang="en-US" smtClean="0"/>
              <a:t>34</a:t>
            </a:fld>
            <a:endParaRPr lang="en-US"/>
          </a:p>
        </p:txBody>
      </p:sp>
    </p:spTree>
    <p:extLst>
      <p:ext uri="{BB962C8B-B14F-4D97-AF65-F5344CB8AC3E}">
        <p14:creationId xmlns:p14="http://schemas.microsoft.com/office/powerpoint/2010/main" val="15859782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In the spaces provided, enter the information</a:t>
            </a:r>
            <a:r>
              <a:rPr lang="en-US" baseline="0" dirty="0" smtClean="0"/>
              <a:t> requested and create a password</a:t>
            </a:r>
            <a:endParaRPr lang="en-US" dirty="0"/>
          </a:p>
        </p:txBody>
      </p:sp>
      <p:sp>
        <p:nvSpPr>
          <p:cNvPr id="4" name="Slide Number Placeholder 3"/>
          <p:cNvSpPr>
            <a:spLocks noGrp="1"/>
          </p:cNvSpPr>
          <p:nvPr>
            <p:ph type="sldNum" sz="quarter" idx="10"/>
          </p:nvPr>
        </p:nvSpPr>
        <p:spPr/>
        <p:txBody>
          <a:bodyPr/>
          <a:lstStyle/>
          <a:p>
            <a:fld id="{DB3E83BA-09BD-4CDF-BCFA-A1151E0E121F}" type="slidenum">
              <a:rPr lang="en-US" smtClean="0"/>
              <a:t>35</a:t>
            </a:fld>
            <a:endParaRPr lang="en-US"/>
          </a:p>
        </p:txBody>
      </p:sp>
    </p:spTree>
    <p:extLst>
      <p:ext uri="{BB962C8B-B14F-4D97-AF65-F5344CB8AC3E}">
        <p14:creationId xmlns:p14="http://schemas.microsoft.com/office/powerpoint/2010/main" val="15922080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3E83BA-09BD-4CDF-BCFA-A1151E0E121F}" type="slidenum">
              <a:rPr lang="en-US" smtClean="0"/>
              <a:t>36</a:t>
            </a:fld>
            <a:endParaRPr lang="en-US"/>
          </a:p>
        </p:txBody>
      </p:sp>
    </p:spTree>
    <p:extLst>
      <p:ext uri="{BB962C8B-B14F-4D97-AF65-F5344CB8AC3E}">
        <p14:creationId xmlns:p14="http://schemas.microsoft.com/office/powerpoint/2010/main" val="4367585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37</a:t>
            </a:fld>
            <a:endParaRPr lang="en-US"/>
          </a:p>
        </p:txBody>
      </p:sp>
    </p:spTree>
    <p:extLst>
      <p:ext uri="{BB962C8B-B14F-4D97-AF65-F5344CB8AC3E}">
        <p14:creationId xmlns:p14="http://schemas.microsoft.com/office/powerpoint/2010/main" val="10703185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can narrow your</a:t>
            </a:r>
            <a:r>
              <a:rPr lang="en-US" dirty="0" smtClean="0"/>
              <a:t> search</a:t>
            </a:r>
            <a:r>
              <a:rPr lang="en-US" baseline="0" dirty="0" smtClean="0"/>
              <a:t> in several ways by using the left sidebar.</a:t>
            </a:r>
            <a:endParaRPr lang="en-US" dirty="0" smtClean="0"/>
          </a:p>
          <a:p>
            <a:r>
              <a:rPr lang="en-US" dirty="0" smtClean="0"/>
              <a:t>Also, to the right if each study description, there are three columns.  An icon in the first column indicates that the study is available for downloading (Roper Express); an icon in the second column means that question wordings are available online (iPOLL); an icon in the third</a:t>
            </a:r>
            <a:r>
              <a:rPr lang="en-US" baseline="0" dirty="0" smtClean="0"/>
              <a:t> column means that online analysis (</a:t>
            </a:r>
            <a:r>
              <a:rPr lang="en-US" dirty="0" smtClean="0"/>
              <a:t>Roper Explorer)</a:t>
            </a:r>
            <a:r>
              <a:rPr lang="en-US" baseline="0" dirty="0" smtClean="0"/>
              <a:t> is available.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38</a:t>
            </a:fld>
            <a:endParaRPr lang="en-US"/>
          </a:p>
        </p:txBody>
      </p:sp>
    </p:spTree>
    <p:extLst>
      <p:ext uri="{BB962C8B-B14F-4D97-AF65-F5344CB8AC3E}">
        <p14:creationId xmlns:p14="http://schemas.microsoft.com/office/powerpoint/2010/main" val="8462292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39</a:t>
            </a:fld>
            <a:endParaRPr lang="en-US"/>
          </a:p>
        </p:txBody>
      </p:sp>
    </p:spTree>
    <p:extLst>
      <p:ext uri="{BB962C8B-B14F-4D97-AF65-F5344CB8AC3E}">
        <p14:creationId xmlns:p14="http://schemas.microsoft.com/office/powerpoint/2010/main" val="3859814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4</a:t>
            </a:fld>
            <a:endParaRPr lang="en-US"/>
          </a:p>
        </p:txBody>
      </p:sp>
    </p:spTree>
    <p:extLst>
      <p:ext uri="{BB962C8B-B14F-4D97-AF65-F5344CB8AC3E}">
        <p14:creationId xmlns:p14="http://schemas.microsoft.com/office/powerpoint/2010/main" val="13506555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40</a:t>
            </a:fld>
            <a:endParaRPr lang="en-US"/>
          </a:p>
        </p:txBody>
      </p:sp>
    </p:spTree>
    <p:extLst>
      <p:ext uri="{BB962C8B-B14F-4D97-AF65-F5344CB8AC3E}">
        <p14:creationId xmlns:p14="http://schemas.microsoft.com/office/powerpoint/2010/main" val="10152469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41</a:t>
            </a:fld>
            <a:endParaRPr lang="en-US"/>
          </a:p>
        </p:txBody>
      </p:sp>
    </p:spTree>
    <p:extLst>
      <p:ext uri="{BB962C8B-B14F-4D97-AF65-F5344CB8AC3E}">
        <p14:creationId xmlns:p14="http://schemas.microsoft.com/office/powerpoint/2010/main" val="8585646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42</a:t>
            </a:fld>
            <a:endParaRPr lang="en-US"/>
          </a:p>
        </p:txBody>
      </p:sp>
    </p:spTree>
    <p:extLst>
      <p:ext uri="{BB962C8B-B14F-4D97-AF65-F5344CB8AC3E}">
        <p14:creationId xmlns:p14="http://schemas.microsoft.com/office/powerpoint/2010/main" val="7950153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43</a:t>
            </a:fld>
            <a:endParaRPr lang="en-US"/>
          </a:p>
        </p:txBody>
      </p:sp>
    </p:spTree>
    <p:extLst>
      <p:ext uri="{BB962C8B-B14F-4D97-AF65-F5344CB8AC3E}">
        <p14:creationId xmlns:p14="http://schemas.microsoft.com/office/powerpoint/2010/main" val="40891762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44</a:t>
            </a:fld>
            <a:endParaRPr lang="en-US"/>
          </a:p>
        </p:txBody>
      </p:sp>
    </p:spTree>
    <p:extLst>
      <p:ext uri="{BB962C8B-B14F-4D97-AF65-F5344CB8AC3E}">
        <p14:creationId xmlns:p14="http://schemas.microsoft.com/office/powerpoint/2010/main" val="10703185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An</a:t>
            </a:r>
            <a:r>
              <a:rPr lang="en-US" altLang="en-US" baseline="0" dirty="0" smtClean="0"/>
              <a:t> icon in the middle column on the right side of the slide indicates that question wordings are available for this poll.  Click on it.</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47</a:t>
            </a:fld>
            <a:endParaRPr lang="en-US"/>
          </a:p>
        </p:txBody>
      </p:sp>
    </p:spTree>
    <p:extLst>
      <p:ext uri="{BB962C8B-B14F-4D97-AF65-F5344CB8AC3E}">
        <p14:creationId xmlns:p14="http://schemas.microsoft.com/office/powerpoint/2010/main" val="32715381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An</a:t>
            </a:r>
            <a:r>
              <a:rPr lang="en-US" altLang="en-US" baseline="0" dirty="0" smtClean="0"/>
              <a:t> icon showing a magnifying glass below a question indicates that question details are available for this item.  Click on it.</a:t>
            </a:r>
            <a:endParaRPr lang="en-US" altLang="en-US" dirty="0" smtClean="0"/>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48</a:t>
            </a:fld>
            <a:endParaRPr lang="en-US"/>
          </a:p>
        </p:txBody>
      </p:sp>
    </p:spTree>
    <p:extLst>
      <p:ext uri="{BB962C8B-B14F-4D97-AF65-F5344CB8AC3E}">
        <p14:creationId xmlns:p14="http://schemas.microsoft.com/office/powerpoint/2010/main" val="21641620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49</a:t>
            </a:fld>
            <a:endParaRPr lang="en-US"/>
          </a:p>
        </p:txBody>
      </p:sp>
    </p:spTree>
    <p:extLst>
      <p:ext uri="{BB962C8B-B14F-4D97-AF65-F5344CB8AC3E}">
        <p14:creationId xmlns:p14="http://schemas.microsoft.com/office/powerpoint/2010/main" val="5914220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50</a:t>
            </a:fld>
            <a:endParaRPr lang="en-US"/>
          </a:p>
        </p:txBody>
      </p:sp>
    </p:spTree>
    <p:extLst>
      <p:ext uri="{BB962C8B-B14F-4D97-AF65-F5344CB8AC3E}">
        <p14:creationId xmlns:p14="http://schemas.microsoft.com/office/powerpoint/2010/main" val="6135503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51</a:t>
            </a:fld>
            <a:endParaRPr lang="en-US"/>
          </a:p>
        </p:txBody>
      </p:sp>
    </p:spTree>
    <p:extLst>
      <p:ext uri="{BB962C8B-B14F-4D97-AF65-F5344CB8AC3E}">
        <p14:creationId xmlns:p14="http://schemas.microsoft.com/office/powerpoint/2010/main" val="3509952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5</a:t>
            </a:fld>
            <a:endParaRPr lang="en-US"/>
          </a:p>
        </p:txBody>
      </p:sp>
    </p:spTree>
    <p:extLst>
      <p:ext uri="{BB962C8B-B14F-4D97-AF65-F5344CB8AC3E}">
        <p14:creationId xmlns:p14="http://schemas.microsoft.com/office/powerpoint/2010/main" val="29477618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82D7D07-438D-493C-9226-106AAD2CF345}" type="slidenum">
              <a:rPr lang="en-US" altLang="en-US" smtClean="0"/>
              <a:pPr eaLnBrk="1" hangingPunct="1"/>
              <a:t>52</a:t>
            </a:fld>
            <a:endParaRPr lang="en-US" altLang="en-US" smtClean="0"/>
          </a:p>
        </p:txBody>
      </p:sp>
      <p:sp>
        <p:nvSpPr>
          <p:cNvPr id="132099" name="Rectangle 2"/>
          <p:cNvSpPr>
            <a:spLocks noGrp="1" noRot="1" noChangeAspect="1" noChangeArrowheads="1" noTextEdit="1"/>
          </p:cNvSpPr>
          <p:nvPr>
            <p:ph type="sldImg"/>
          </p:nvPr>
        </p:nvSpPr>
        <p:spPr>
          <a:xfrm>
            <a:off x="1190625" y="703263"/>
            <a:ext cx="4630738" cy="3473450"/>
          </a:xfrm>
          <a:ln/>
        </p:spPr>
      </p:sp>
      <p:sp>
        <p:nvSpPr>
          <p:cNvPr id="132100" name="Rectangle 3"/>
          <p:cNvSpPr>
            <a:spLocks noGrp="1" noChangeArrowheads="1"/>
          </p:cNvSpPr>
          <p:nvPr>
            <p:ph type="body" idx="1"/>
          </p:nvPr>
        </p:nvSpPr>
        <p:spPr>
          <a:xfrm>
            <a:off x="934720" y="4415790"/>
            <a:ext cx="514096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180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F84041D-5B21-4952-84BD-C8249D4DECC2}" type="slidenum">
              <a:rPr lang="en-US" altLang="en-US" smtClean="0"/>
              <a:pPr eaLnBrk="1" hangingPunct="1"/>
              <a:t>53</a:t>
            </a:fld>
            <a:endParaRPr lang="en-US" altLang="en-US"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z="1800" dirty="0" smtClean="0"/>
              <a:t>These instructions apply to IE.  They don’t seem to be necessary for Mozilla Firefox or </a:t>
            </a:r>
            <a:r>
              <a:rPr lang="en-US" altLang="en-US" sz="1800" smtClean="0"/>
              <a:t>Google Chrome.</a:t>
            </a:r>
            <a:r>
              <a:rPr lang="en-US" altLang="en-US" sz="1800" baseline="0" smtClean="0"/>
              <a:t>.</a:t>
            </a:r>
            <a:endParaRPr lang="en-US" altLang="en-US" sz="1800"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82F2F63-E0E4-4AB6-9FE3-9031BA3490CF}" type="slidenum">
              <a:rPr lang="en-US" altLang="en-US" smtClean="0"/>
              <a:pPr eaLnBrk="1" hangingPunct="1"/>
              <a:t>54</a:t>
            </a:fld>
            <a:endParaRPr lang="en-US" altLang="en-US" smtClean="0"/>
          </a:p>
        </p:txBody>
      </p:sp>
      <p:sp>
        <p:nvSpPr>
          <p:cNvPr id="134147" name="Rectangle 2"/>
          <p:cNvSpPr>
            <a:spLocks noGrp="1" noRot="1" noChangeAspect="1" noChangeArrowheads="1" noTextEdit="1"/>
          </p:cNvSpPr>
          <p:nvPr>
            <p:ph type="sldImg"/>
          </p:nvPr>
        </p:nvSpPr>
        <p:spPr>
          <a:xfrm>
            <a:off x="1190625" y="703263"/>
            <a:ext cx="4630738" cy="3473450"/>
          </a:xfrm>
          <a:solidFill>
            <a:srgbClr val="FFFFFF"/>
          </a:solidFill>
          <a:ln/>
        </p:spPr>
      </p:sp>
      <p:sp>
        <p:nvSpPr>
          <p:cNvPr id="134148" name="Rectangle 3"/>
          <p:cNvSpPr>
            <a:spLocks noGrp="1" noChangeArrowheads="1"/>
          </p:cNvSpPr>
          <p:nvPr>
            <p:ph type="body" idx="1"/>
          </p:nvPr>
        </p:nvSpPr>
        <p:spPr>
          <a:xfrm>
            <a:off x="934720" y="4415790"/>
            <a:ext cx="5140960" cy="4183380"/>
          </a:xfrm>
          <a:solidFill>
            <a:srgbClr val="FFFFFF"/>
          </a:solidFill>
          <a:ln>
            <a:solidFill>
              <a:srgbClr val="000000"/>
            </a:solidFill>
          </a:ln>
        </p:spPr>
        <p:txBody>
          <a:bodyPr/>
          <a:lstStyle/>
          <a:p>
            <a:pPr eaLnBrk="1" hangingPunct="1"/>
            <a:r>
              <a:rPr lang="en-US" altLang="en-US" dirty="0" smtClean="0"/>
              <a:t>Poll numbers are in the form “</a:t>
            </a:r>
            <a:r>
              <a:rPr lang="en-US" altLang="en-US" dirty="0" err="1" smtClean="0"/>
              <a:t>calxxyy</a:t>
            </a:r>
            <a:r>
              <a:rPr lang="en-US" altLang="en-US" dirty="0" smtClean="0"/>
              <a:t>,” where xx is the first two digits of the year the survey was conducted, and </a:t>
            </a:r>
            <a:r>
              <a:rPr lang="en-US" altLang="en-US" dirty="0" err="1" smtClean="0"/>
              <a:t>yy</a:t>
            </a:r>
            <a:r>
              <a:rPr lang="en-US" altLang="en-US" dirty="0" smtClean="0"/>
              <a:t> is the number of the poll within that year.</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55</a:t>
            </a:fld>
            <a:endParaRPr lang="en-US"/>
          </a:p>
        </p:txBody>
      </p:sp>
    </p:spTree>
    <p:extLst>
      <p:ext uri="{BB962C8B-B14F-4D97-AF65-F5344CB8AC3E}">
        <p14:creationId xmlns:p14="http://schemas.microsoft.com/office/powerpoint/2010/main" val="114812122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56</a:t>
            </a:fld>
            <a:endParaRPr lang="en-US"/>
          </a:p>
        </p:txBody>
      </p:sp>
    </p:spTree>
    <p:extLst>
      <p:ext uri="{BB962C8B-B14F-4D97-AF65-F5344CB8AC3E}">
        <p14:creationId xmlns:p14="http://schemas.microsoft.com/office/powerpoint/2010/main" val="172851625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57</a:t>
            </a:fld>
            <a:endParaRPr lang="en-US"/>
          </a:p>
        </p:txBody>
      </p:sp>
    </p:spTree>
    <p:extLst>
      <p:ext uri="{BB962C8B-B14F-4D97-AF65-F5344CB8AC3E}">
        <p14:creationId xmlns:p14="http://schemas.microsoft.com/office/powerpoint/2010/main" val="287336000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58</a:t>
            </a:fld>
            <a:endParaRPr lang="en-US"/>
          </a:p>
        </p:txBody>
      </p:sp>
    </p:spTree>
    <p:extLst>
      <p:ext uri="{BB962C8B-B14F-4D97-AF65-F5344CB8AC3E}">
        <p14:creationId xmlns:p14="http://schemas.microsoft.com/office/powerpoint/2010/main" val="428959308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59</a:t>
            </a:fld>
            <a:endParaRPr lang="en-US"/>
          </a:p>
        </p:txBody>
      </p:sp>
    </p:spTree>
    <p:extLst>
      <p:ext uri="{BB962C8B-B14F-4D97-AF65-F5344CB8AC3E}">
        <p14:creationId xmlns:p14="http://schemas.microsoft.com/office/powerpoint/2010/main" val="74354995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selected “2010’s”</a:t>
            </a:r>
            <a:endParaRPr lang="en-US" dirty="0"/>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60</a:t>
            </a:fld>
            <a:endParaRPr lang="en-US"/>
          </a:p>
        </p:txBody>
      </p:sp>
    </p:spTree>
    <p:extLst>
      <p:ext uri="{BB962C8B-B14F-4D97-AF65-F5344CB8AC3E}">
        <p14:creationId xmlns:p14="http://schemas.microsoft.com/office/powerpoint/2010/main" val="324214189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62</a:t>
            </a:fld>
            <a:endParaRPr lang="en-US"/>
          </a:p>
        </p:txBody>
      </p:sp>
    </p:spTree>
    <p:extLst>
      <p:ext uri="{BB962C8B-B14F-4D97-AF65-F5344CB8AC3E}">
        <p14:creationId xmlns:p14="http://schemas.microsoft.com/office/powerpoint/2010/main" val="3082466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6</a:t>
            </a:fld>
            <a:endParaRPr lang="en-US"/>
          </a:p>
        </p:txBody>
      </p:sp>
    </p:spTree>
    <p:extLst>
      <p:ext uri="{BB962C8B-B14F-4D97-AF65-F5344CB8AC3E}">
        <p14:creationId xmlns:p14="http://schemas.microsoft.com/office/powerpoint/2010/main" val="339960415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63</a:t>
            </a:fld>
            <a:endParaRPr lang="en-US"/>
          </a:p>
        </p:txBody>
      </p:sp>
    </p:spTree>
    <p:extLst>
      <p:ext uri="{BB962C8B-B14F-4D97-AF65-F5344CB8AC3E}">
        <p14:creationId xmlns:p14="http://schemas.microsoft.com/office/powerpoint/2010/main" val="376030559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64</a:t>
            </a:fld>
            <a:endParaRPr lang="en-US"/>
          </a:p>
        </p:txBody>
      </p:sp>
    </p:spTree>
    <p:extLst>
      <p:ext uri="{BB962C8B-B14F-4D97-AF65-F5344CB8AC3E}">
        <p14:creationId xmlns:p14="http://schemas.microsoft.com/office/powerpoint/2010/main" val="43840113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65</a:t>
            </a:fld>
            <a:endParaRPr lang="en-US"/>
          </a:p>
        </p:txBody>
      </p:sp>
    </p:spTree>
    <p:extLst>
      <p:ext uri="{BB962C8B-B14F-4D97-AF65-F5344CB8AC3E}">
        <p14:creationId xmlns:p14="http://schemas.microsoft.com/office/powerpoint/2010/main" val="169862799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66</a:t>
            </a:fld>
            <a:endParaRPr lang="en-US"/>
          </a:p>
        </p:txBody>
      </p:sp>
    </p:spTree>
    <p:extLst>
      <p:ext uri="{BB962C8B-B14F-4D97-AF65-F5344CB8AC3E}">
        <p14:creationId xmlns:p14="http://schemas.microsoft.com/office/powerpoint/2010/main" val="303944544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Click on “Resources for Instructors”</a:t>
            </a:r>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67</a:t>
            </a:fld>
            <a:endParaRPr lang="en-US"/>
          </a:p>
        </p:txBody>
      </p:sp>
    </p:spTree>
    <p:extLst>
      <p:ext uri="{BB962C8B-B14F-4D97-AF65-F5344CB8AC3E}">
        <p14:creationId xmlns:p14="http://schemas.microsoft.com/office/powerpoint/2010/main" val="37982982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This section of the ICPSR site is divided into four parts: “Exercises,” “Resources for Students,” “Videos on Teaching,” and “External Resources.”  Click first on “Exercises.”</a:t>
            </a:r>
          </a:p>
          <a:p>
            <a:endParaRPr lang="en-US" dirty="0"/>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68</a:t>
            </a:fld>
            <a:endParaRPr lang="en-US"/>
          </a:p>
        </p:txBody>
      </p:sp>
    </p:spTree>
    <p:extLst>
      <p:ext uri="{BB962C8B-B14F-4D97-AF65-F5344CB8AC3E}">
        <p14:creationId xmlns:p14="http://schemas.microsoft.com/office/powerpoint/2010/main" val="59920047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 “Exercises”  subsection consists of a large number  of short, self-contained exercises and a small number of more elaborate “modules.”  </a:t>
            </a:r>
          </a:p>
        </p:txBody>
      </p:sp>
      <p:sp>
        <p:nvSpPr>
          <p:cNvPr id="4" name="Slide Number Placeholder 3"/>
          <p:cNvSpPr>
            <a:spLocks noGrp="1"/>
          </p:cNvSpPr>
          <p:nvPr>
            <p:ph type="sldNum" sz="quarter" idx="5"/>
          </p:nvPr>
        </p:nvSpPr>
        <p:spPr/>
        <p:txBody>
          <a:bodyPr/>
          <a:lstStyle/>
          <a:p>
            <a:pPr>
              <a:defRPr/>
            </a:pPr>
            <a:fld id="{6B9E014A-3369-4AA6-BD2A-3C7F1D06A56D}" type="slidenum">
              <a:rPr lang="en-US" smtClean="0"/>
              <a:pPr>
                <a:defRPr/>
              </a:pPr>
              <a:t>69</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Each module is different.  Short exercises share a common format, and consist of: Goal and Concept, Dataset, Application, “Interpretation and Summary, and Bibliography.  Click on “Resources for Students.”</a:t>
            </a:r>
          </a:p>
        </p:txBody>
      </p:sp>
      <p:sp>
        <p:nvSpPr>
          <p:cNvPr id="4" name="Slide Number Placeholder 3"/>
          <p:cNvSpPr>
            <a:spLocks noGrp="1"/>
          </p:cNvSpPr>
          <p:nvPr>
            <p:ph type="sldNum" sz="quarter" idx="5"/>
          </p:nvPr>
        </p:nvSpPr>
        <p:spPr/>
        <p:txBody>
          <a:bodyPr/>
          <a:lstStyle/>
          <a:p>
            <a:pPr>
              <a:defRPr/>
            </a:pPr>
            <a:fld id="{84437599-B020-49F5-982F-DA0DBCCCC6FD}" type="slidenum">
              <a:rPr lang="en-US" smtClean="0"/>
              <a:pPr>
                <a:defRPr/>
              </a:pPr>
              <a:t>70</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“Using Data-Driven Learning Guides” describes the components of the short exercises shown on the previous slide.  Information is provided on two ICPSR programs specifically for students, the “Research Paper Competition” and the “Internship Program.”  “Tutorials” include a large number of videos produced by ICPSR and available on YouTube.</a:t>
            </a:r>
          </a:p>
        </p:txBody>
      </p:sp>
      <p:sp>
        <p:nvSpPr>
          <p:cNvPr id="4" name="Slide Number Placeholder 3"/>
          <p:cNvSpPr>
            <a:spLocks noGrp="1"/>
          </p:cNvSpPr>
          <p:nvPr>
            <p:ph type="sldNum" sz="quarter" idx="5"/>
          </p:nvPr>
        </p:nvSpPr>
        <p:spPr/>
        <p:txBody>
          <a:bodyPr/>
          <a:lstStyle/>
          <a:p>
            <a:pPr>
              <a:defRPr/>
            </a:pPr>
            <a:fld id="{AA3FA505-FBBA-458D-B615-89EDDADC04F0}" type="slidenum">
              <a:rPr lang="en-US" smtClean="0"/>
              <a:pPr>
                <a:defRPr/>
              </a:pPr>
              <a:t>71</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“Videos on Teaching” again references ICPSR’s YouTube collection.</a:t>
            </a:r>
          </a:p>
        </p:txBody>
      </p:sp>
      <p:sp>
        <p:nvSpPr>
          <p:cNvPr id="4" name="Slide Number Placeholder 3"/>
          <p:cNvSpPr>
            <a:spLocks noGrp="1"/>
          </p:cNvSpPr>
          <p:nvPr>
            <p:ph type="sldNum" sz="quarter" idx="5"/>
          </p:nvPr>
        </p:nvSpPr>
        <p:spPr/>
        <p:txBody>
          <a:bodyPr/>
          <a:lstStyle/>
          <a:p>
            <a:pPr>
              <a:defRPr/>
            </a:pPr>
            <a:fld id="{70161A8E-FA60-40F6-8708-E6AAF1674F80}" type="slidenum">
              <a:rPr lang="en-US" smtClean="0"/>
              <a:pPr>
                <a:defRPr/>
              </a:pPr>
              <a:t>72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7</a:t>
            </a:fld>
            <a:endParaRPr lang="en-US"/>
          </a:p>
        </p:txBody>
      </p:sp>
    </p:spTree>
    <p:extLst>
      <p:ext uri="{BB962C8B-B14F-4D97-AF65-F5344CB8AC3E}">
        <p14:creationId xmlns:p14="http://schemas.microsoft.com/office/powerpoint/2010/main" val="426208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“External Resources for Teaching Undergraduates” links to a small but useful set of sites containing instructional materials.  See especially “Teaching with Data” at </a:t>
            </a:r>
            <a:r>
              <a:rPr lang="en-US" dirty="0" smtClean="0">
                <a:hlinkClick r:id="rId3"/>
              </a:rPr>
              <a:t>http://www.teachingwithdata.org/qssdl/welcome.action</a:t>
            </a:r>
            <a:r>
              <a:rPr lang="en-US" dirty="0" smtClean="0"/>
              <a:t>.  BTW: an extensive set of links to instructional resources may be found at </a:t>
            </a:r>
            <a:r>
              <a:rPr lang="en-US" dirty="0" smtClean="0">
                <a:hlinkClick r:id="rId4"/>
              </a:rPr>
              <a:t>http://www.ssric.org/tr/links</a:t>
            </a:r>
            <a:r>
              <a:rPr lang="en-US" dirty="0" smtClean="0"/>
              <a:t>.</a:t>
            </a:r>
          </a:p>
        </p:txBody>
      </p:sp>
      <p:sp>
        <p:nvSpPr>
          <p:cNvPr id="4" name="Slide Number Placeholder 3"/>
          <p:cNvSpPr>
            <a:spLocks noGrp="1"/>
          </p:cNvSpPr>
          <p:nvPr>
            <p:ph type="sldNum" sz="quarter" idx="5"/>
          </p:nvPr>
        </p:nvSpPr>
        <p:spPr/>
        <p:txBody>
          <a:bodyPr/>
          <a:lstStyle/>
          <a:p>
            <a:pPr>
              <a:defRPr/>
            </a:pPr>
            <a:fld id="{99634BDA-C23E-4E03-9823-A911550A53F6}" type="slidenum">
              <a:rPr lang="en-US" smtClean="0"/>
              <a:pPr>
                <a:defRPr/>
              </a:pPr>
              <a:t>73</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Basics” (a.k.a. Polling 101)</a:t>
            </a:r>
            <a:r>
              <a:rPr lang="en-US" baseline="0" dirty="0" smtClean="0"/>
              <a:t> and “Analyzing Data” (a.k.a. Polling 201) provide an excellent introduction to survey research.</a:t>
            </a:r>
          </a:p>
          <a:p>
            <a:r>
              <a:rPr lang="en-US" baseline="0" dirty="0" smtClean="0"/>
              <a:t>For a video tutorial on datasets, go to: DATA ACCESS (menu bar at top) </a:t>
            </a:r>
            <a:r>
              <a:rPr lang="en-US" baseline="0" dirty="0" smtClean="0">
                <a:sym typeface="Wingdings" panose="05000000000000000000" pitchFamily="2" charset="2"/>
              </a:rPr>
              <a:t> DATASET COLLECTION  Dataset Tutorials.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For a video tutorial on iPOLL, go to: DATA ACCESS (menu bar at top) </a:t>
            </a:r>
            <a:r>
              <a:rPr lang="en-US" baseline="0" dirty="0" smtClean="0">
                <a:sym typeface="Wingdings" panose="05000000000000000000" pitchFamily="2" charset="2"/>
              </a:rPr>
              <a:t> </a:t>
            </a:r>
            <a:r>
              <a:rPr lang="en-US" baseline="0" dirty="0" smtClean="0"/>
              <a:t>IPOLL DATABANK </a:t>
            </a:r>
            <a:r>
              <a:rPr lang="en-US" baseline="0" dirty="0" smtClean="0">
                <a:sym typeface="Wingdings" panose="05000000000000000000" pitchFamily="2" charset="2"/>
              </a:rPr>
              <a:t> iPOLL Tutorials.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74</a:t>
            </a:fld>
            <a:endParaRPr lang="en-US"/>
          </a:p>
        </p:txBody>
      </p:sp>
    </p:spTree>
    <p:extLst>
      <p:ext uri="{BB962C8B-B14F-4D97-AF65-F5344CB8AC3E}">
        <p14:creationId xmlns:p14="http://schemas.microsoft.com/office/powerpoint/2010/main" val="144692347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defRPr/>
            </a:pPr>
            <a:r>
              <a:rPr lang="en-US" sz="1200" dirty="0" smtClean="0"/>
              <a:t>Under </a:t>
            </a:r>
            <a:r>
              <a:rPr lang="en-US" sz="1200" dirty="0" smtClean="0">
                <a:solidFill>
                  <a:srgbClr val="FFFF00"/>
                </a:solidFill>
              </a:rPr>
              <a:t>Data Resources</a:t>
            </a:r>
            <a:r>
              <a:rPr lang="en-US" sz="1200" dirty="0" smtClean="0"/>
              <a:t> under Tables &amp; Figures click on </a:t>
            </a:r>
            <a:r>
              <a:rPr lang="en-US" sz="1200" dirty="0" smtClean="0">
                <a:solidFill>
                  <a:srgbClr val="FFFF00"/>
                </a:solidFill>
              </a:rPr>
              <a:t>Exercises with Data</a:t>
            </a:r>
          </a:p>
          <a:p>
            <a:pPr>
              <a:spcBef>
                <a:spcPts val="0"/>
              </a:spcBef>
              <a:defRPr/>
            </a:pPr>
            <a:r>
              <a:rPr lang="en-US" sz="1200" dirty="0" smtClean="0"/>
              <a:t>Return to the main page and search for resources by discipline or subject.</a:t>
            </a:r>
          </a:p>
          <a:p>
            <a:endParaRPr lang="en-US" dirty="0"/>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75</a:t>
            </a:fld>
            <a:endParaRPr lang="en-US"/>
          </a:p>
        </p:txBody>
      </p:sp>
    </p:spTree>
    <p:extLst>
      <p:ext uri="{BB962C8B-B14F-4D97-AF65-F5344CB8AC3E}">
        <p14:creationId xmlns:p14="http://schemas.microsoft.com/office/powerpoint/2010/main" val="193070256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76</a:t>
            </a:fld>
            <a:endParaRPr lang="en-US"/>
          </a:p>
        </p:txBody>
      </p:sp>
    </p:spTree>
    <p:extLst>
      <p:ext uri="{BB962C8B-B14F-4D97-AF65-F5344CB8AC3E}">
        <p14:creationId xmlns:p14="http://schemas.microsoft.com/office/powerpoint/2010/main" val="342503112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ln/>
        </p:spPr>
      </p:sp>
      <p:sp>
        <p:nvSpPr>
          <p:cNvPr id="196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96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906B6F3-8BB5-41E8-AC49-62E5E30D61EC}" type="slidenum">
              <a:rPr lang="en-US" altLang="en-US" smtClean="0"/>
              <a:pPr eaLnBrk="1" hangingPunct="1"/>
              <a:t>77</a:t>
            </a:fld>
            <a:endParaRPr lang="en-US" alt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97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094FA03-284C-4199-8278-5E2ACF40707A}" type="slidenum">
              <a:rPr lang="en-US" altLang="en-US" smtClean="0"/>
              <a:pPr eaLnBrk="1" hangingPunct="1"/>
              <a:t>78</a:t>
            </a:fld>
            <a:endParaRPr lang="en-US" alt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54379F3-BDEE-4E58-8A63-BD0F8D3D2769}" type="slidenum">
              <a:rPr lang="en-US" altLang="en-US" smtClean="0"/>
              <a:pPr eaLnBrk="1" hangingPunct="1"/>
              <a:t>79</a:t>
            </a:fld>
            <a:endParaRPr lang="en-US" alt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99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FAE7645-22F2-4D90-9800-14D74D66FAFF}" type="slidenum">
              <a:rPr lang="en-US" altLang="en-US" smtClean="0"/>
              <a:pPr eaLnBrk="1" hangingPunct="1"/>
              <a:t>80</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8</a:t>
            </a:fld>
            <a:endParaRPr lang="en-US"/>
          </a:p>
        </p:txBody>
      </p:sp>
    </p:spTree>
    <p:extLst>
      <p:ext uri="{BB962C8B-B14F-4D97-AF65-F5344CB8AC3E}">
        <p14:creationId xmlns:p14="http://schemas.microsoft.com/office/powerpoint/2010/main" val="2766149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9</a:t>
            </a:fld>
            <a:endParaRPr lang="en-US"/>
          </a:p>
        </p:txBody>
      </p:sp>
    </p:spTree>
    <p:extLst>
      <p:ext uri="{BB962C8B-B14F-4D97-AF65-F5344CB8AC3E}">
        <p14:creationId xmlns:p14="http://schemas.microsoft.com/office/powerpoint/2010/main" val="3870653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gd name="T0" fmla="*/ 5740 w 5740"/>
                <a:gd name="T1" fmla="*/ 4316 h 4316"/>
                <a:gd name="T2" fmla="*/ 0 w 5740"/>
                <a:gd name="T3" fmla="*/ 4316 h 4316"/>
                <a:gd name="T4" fmla="*/ 0 w 5740"/>
                <a:gd name="T5" fmla="*/ 0 h 4316"/>
                <a:gd name="T6" fmla="*/ 5740 w 5740"/>
                <a:gd name="T7" fmla="*/ 0 h 4316"/>
                <a:gd name="T8" fmla="*/ 5740 w 5740"/>
                <a:gd name="T9" fmla="*/ 4316 h 4316"/>
                <a:gd name="T10" fmla="*/ 5740 w 5740"/>
                <a:gd name="T11" fmla="*/ 4316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6"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eaLnBrk="0" hangingPunct="0">
                  <a:defRPr/>
                </a:pPr>
                <a:endParaRPr lang="en-US">
                  <a:cs typeface="+mn-cs"/>
                </a:endParaRPr>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eaLnBrk="0" hangingPunct="0">
                  <a:defRPr/>
                </a:pPr>
                <a:endParaRPr lang="en-US">
                  <a:cs typeface="+mn-cs"/>
                </a:endParaRPr>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hangingPunct="0">
                  <a:defRPr/>
                </a:pPr>
                <a:endParaRPr lang="en-US">
                  <a:cs typeface="+mn-cs"/>
                </a:endParaRPr>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eaLnBrk="0" hangingPunct="0">
                  <a:defRPr/>
                </a:pPr>
                <a:endParaRPr lang="en-US">
                  <a:cs typeface="+mn-cs"/>
                </a:endParaRPr>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hangingPunct="0">
                  <a:defRPr/>
                </a:pPr>
                <a:endParaRPr lang="en-US">
                  <a:cs typeface="+mn-cs"/>
                </a:endParaRPr>
              </a:p>
            </p:txBody>
          </p:sp>
          <p:sp>
            <p:nvSpPr>
              <p:cNvPr id="62" name="Freeform 10"/>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eaLnBrk="0" hangingPunct="0">
                  <a:defRPr/>
                </a:pPr>
                <a:endParaRPr lang="en-US">
                  <a:cs typeface="+mn-cs"/>
                </a:endParaRPr>
              </a:p>
            </p:txBody>
          </p:sp>
          <p:sp>
            <p:nvSpPr>
              <p:cNvPr id="63" name="Freeform 11"/>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eaLnBrk="0" hangingPunct="0">
                  <a:defRPr/>
                </a:pPr>
                <a:endParaRPr lang="en-US">
                  <a:cs typeface="+mn-cs"/>
                </a:endParaRPr>
              </a:p>
            </p:txBody>
          </p:sp>
          <p:sp>
            <p:nvSpPr>
              <p:cNvPr id="64" name="Freeform 12"/>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hangingPunct="0">
                  <a:defRPr/>
                </a:pPr>
                <a:endParaRPr lang="en-US">
                  <a:cs typeface="+mn-cs"/>
                </a:endParaRPr>
              </a:p>
            </p:txBody>
          </p:sp>
          <p:sp>
            <p:nvSpPr>
              <p:cNvPr id="65" name="Freeform 13"/>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eaLnBrk="0" hangingPunct="0">
                  <a:defRPr/>
                </a:pPr>
                <a:endParaRPr lang="en-US">
                  <a:cs typeface="+mn-cs"/>
                </a:endParaRPr>
              </a:p>
            </p:txBody>
          </p:sp>
          <p:sp>
            <p:nvSpPr>
              <p:cNvPr id="66" name="Freeform 14"/>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eaLnBrk="0" hangingPunct="0">
                  <a:defRPr/>
                </a:pPr>
                <a:endParaRPr lang="en-US">
                  <a:cs typeface="+mn-cs"/>
                </a:endParaRPr>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eaLnBrk="0" hangingPunct="0">
                  <a:defRPr/>
                </a:pPr>
                <a:endParaRPr lang="en-US">
                  <a:cs typeface="+mn-cs"/>
                </a:endParaRPr>
              </a:p>
            </p:txBody>
          </p:sp>
        </p:grpSp>
        <p:grpSp>
          <p:nvGrpSpPr>
            <p:cNvPr id="7"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eaLnBrk="0" hangingPunct="0">
                  <a:defRPr/>
                </a:pPr>
                <a:endParaRPr lang="en-US">
                  <a:cs typeface="+mn-cs"/>
                </a:endParaRPr>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eaLnBrk="0" hangingPunct="0">
                  <a:defRPr/>
                </a:pPr>
                <a:endParaRPr lang="en-US">
                  <a:cs typeface="+mn-cs"/>
                </a:endParaRPr>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eaLnBrk="0" hangingPunct="0">
                  <a:defRPr/>
                </a:pPr>
                <a:endParaRPr lang="en-US">
                  <a:cs typeface="+mn-cs"/>
                </a:endParaRPr>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eaLnBrk="0" hangingPunct="0">
                  <a:defRPr/>
                </a:pPr>
                <a:endParaRPr lang="en-US">
                  <a:cs typeface="+mn-cs"/>
                </a:endParaRPr>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eaLnBrk="0" hangingPunct="0">
                  <a:defRPr/>
                </a:pPr>
                <a:endParaRPr lang="en-US">
                  <a:cs typeface="+mn-cs"/>
                </a:endParaRPr>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eaLnBrk="0" hangingPunct="0">
                  <a:defRPr/>
                </a:pPr>
                <a:endParaRPr lang="en-US">
                  <a:cs typeface="+mn-cs"/>
                </a:endParaRPr>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eaLnBrk="0" hangingPunct="0">
                  <a:defRPr/>
                </a:pPr>
                <a:endParaRPr lang="en-US">
                  <a:cs typeface="+mn-cs"/>
                </a:endParaRPr>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eaLnBrk="0" hangingPunct="0">
                  <a:defRPr/>
                </a:pPr>
                <a:endParaRPr lang="en-US">
                  <a:cs typeface="+mn-cs"/>
                </a:endParaRPr>
              </a:p>
            </p:txBody>
          </p:sp>
          <p:sp>
            <p:nvSpPr>
              <p:cNvPr id="47"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eaLnBrk="0" hangingPunct="0">
                  <a:defRPr/>
                </a:pPr>
                <a:endParaRPr lang="en-US">
                  <a:cs typeface="+mn-cs"/>
                </a:endParaRPr>
              </a:p>
            </p:txBody>
          </p:sp>
          <p:sp>
            <p:nvSpPr>
              <p:cNvPr id="48"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eaLnBrk="0" hangingPunct="0">
                  <a:defRPr/>
                </a:pPr>
                <a:endParaRPr lang="en-US">
                  <a:cs typeface="+mn-cs"/>
                </a:endParaRPr>
              </a:p>
            </p:txBody>
          </p:sp>
          <p:sp>
            <p:nvSpPr>
              <p:cNvPr id="49"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eaLnBrk="0" hangingPunct="0">
                  <a:defRPr/>
                </a:pPr>
                <a:endParaRPr lang="en-US">
                  <a:cs typeface="+mn-cs"/>
                </a:endParaRPr>
              </a:p>
            </p:txBody>
          </p:sp>
          <p:sp>
            <p:nvSpPr>
              <p:cNvPr id="50"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eaLnBrk="0" hangingPunct="0">
                  <a:defRPr/>
                </a:pPr>
                <a:endParaRPr lang="en-US">
                  <a:cs typeface="+mn-cs"/>
                </a:endParaRPr>
              </a:p>
            </p:txBody>
          </p:sp>
          <p:sp>
            <p:nvSpPr>
              <p:cNvPr id="51"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hangingPunct="0">
                  <a:defRPr/>
                </a:pPr>
                <a:endParaRPr lang="en-US">
                  <a:cs typeface="+mn-cs"/>
                </a:endParaRPr>
              </a:p>
            </p:txBody>
          </p:sp>
          <p:sp>
            <p:nvSpPr>
              <p:cNvPr id="54"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hangingPunct="0">
                  <a:defRPr/>
                </a:pPr>
                <a:endParaRPr lang="en-US">
                  <a:cs typeface="+mn-cs"/>
                </a:endParaRPr>
              </a:p>
            </p:txBody>
          </p:sp>
          <p:sp>
            <p:nvSpPr>
              <p:cNvPr id="55"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hangingPunct="0">
                  <a:defRPr/>
                </a:pPr>
                <a:endParaRPr lang="en-US">
                  <a:cs typeface="+mn-cs"/>
                </a:endParaRPr>
              </a:p>
            </p:txBody>
          </p:sp>
          <p:sp>
            <p:nvSpPr>
              <p:cNvPr id="56"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hangingPunct="0">
                  <a:defRPr/>
                </a:pPr>
                <a:endParaRPr lang="en-US">
                  <a:cs typeface="+mn-cs"/>
                </a:endParaRPr>
              </a:p>
            </p:txBody>
          </p:sp>
          <p:sp>
            <p:nvSpPr>
              <p:cNvPr id="23" name="Freeform 37"/>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hangingPunct="0">
                  <a:defRPr/>
                </a:pPr>
                <a:endParaRPr lang="en-US">
                  <a:cs typeface="+mn-cs"/>
                </a:endParaRPr>
              </a:p>
            </p:txBody>
          </p:sp>
          <p:sp>
            <p:nvSpPr>
              <p:cNvPr id="24" name="Freeform 38"/>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eaLnBrk="0" hangingPunct="0">
                  <a:defRPr/>
                </a:pPr>
                <a:endParaRPr lang="en-US">
                  <a:cs typeface="+mn-cs"/>
                </a:endParaRPr>
              </a:p>
            </p:txBody>
          </p:sp>
          <p:sp>
            <p:nvSpPr>
              <p:cNvPr id="25" name="Freeform 39"/>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hangingPunct="0">
                  <a:defRPr/>
                </a:pPr>
                <a:endParaRPr lang="en-US">
                  <a:cs typeface="+mn-cs"/>
                </a:endParaRPr>
              </a:p>
            </p:txBody>
          </p:sp>
          <p:sp>
            <p:nvSpPr>
              <p:cNvPr id="26" name="Freeform 40"/>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hangingPunct="0">
                  <a:defRPr/>
                </a:pPr>
                <a:endParaRPr lang="en-US">
                  <a:cs typeface="+mn-cs"/>
                </a:endParaRPr>
              </a:p>
            </p:txBody>
          </p:sp>
          <p:sp>
            <p:nvSpPr>
              <p:cNvPr id="27" name="Freeform 41"/>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hangingPunct="0">
                  <a:defRPr/>
                </a:pPr>
                <a:endParaRPr lang="en-US">
                  <a:cs typeface="+mn-cs"/>
                </a:endParaRPr>
              </a:p>
            </p:txBody>
          </p:sp>
          <p:sp>
            <p:nvSpPr>
              <p:cNvPr id="28" name="Freeform 42"/>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hangingPunct="0">
                  <a:defRPr/>
                </a:pPr>
                <a:endParaRPr lang="en-US">
                  <a:cs typeface="+mn-cs"/>
                </a:endParaRPr>
              </a:p>
            </p:txBody>
          </p:sp>
          <p:sp>
            <p:nvSpPr>
              <p:cNvPr id="29" name="Freeform 43"/>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44"/>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eaLnBrk="0" hangingPunct="0">
                  <a:defRPr/>
                </a:pPr>
                <a:endParaRPr lang="en-US">
                  <a:cs typeface="+mn-cs"/>
                </a:endParaRPr>
              </a:p>
            </p:txBody>
          </p:sp>
          <p:sp>
            <p:nvSpPr>
              <p:cNvPr id="31" name="Freeform 45"/>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hangingPunct="0">
                  <a:defRPr/>
                </a:pPr>
                <a:endParaRPr lang="en-US">
                  <a:cs typeface="+mn-cs"/>
                </a:endParaRPr>
              </a:p>
            </p:txBody>
          </p:sp>
          <p:sp>
            <p:nvSpPr>
              <p:cNvPr id="32" name="Freeform 46"/>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hangingPunct="0">
                  <a:defRPr/>
                </a:pPr>
                <a:endParaRPr lang="en-US">
                  <a:cs typeface="+mn-cs"/>
                </a:endParaRPr>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eaLnBrk="0" hangingPunct="0">
                  <a:defRPr/>
                </a:pPr>
                <a:endParaRPr lang="en-US">
                  <a:cs typeface="+mn-cs"/>
                </a:endParaRPr>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eaLnBrk="0" hangingPunct="0">
                  <a:defRPr/>
                </a:pPr>
                <a:endParaRPr lang="en-US">
                  <a:cs typeface="+mn-cs"/>
                </a:endParaRPr>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hangingPunct="0">
                  <a:defRPr/>
                </a:pPr>
                <a:endParaRPr lang="en-US">
                  <a:cs typeface="+mn-cs"/>
                </a:endParaRPr>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eaLnBrk="0" hangingPunct="0">
                  <a:defRPr/>
                </a:pPr>
                <a:endParaRPr lang="en-US">
                  <a:cs typeface="+mn-cs"/>
                </a:endParaRPr>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hangingPunct="0">
                  <a:defRPr/>
                </a:pPr>
                <a:endParaRPr lang="en-US">
                  <a:cs typeface="+mn-cs"/>
                </a:endParaRPr>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eaLnBrk="0" hangingPunct="0">
                  <a:defRPr/>
                </a:pPr>
                <a:endParaRPr lang="en-US">
                  <a:cs typeface="+mn-cs"/>
                </a:endParaRPr>
              </a:p>
            </p:txBody>
          </p:sp>
        </p:grpSp>
        <p:grpSp>
          <p:nvGrpSpPr>
            <p:cNvPr id="9"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gd name="T0" fmla="*/ 209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09 w 382"/>
                  <a:gd name="T19" fmla="*/ 96 h 96"/>
                  <a:gd name="T20" fmla="*/ 263 w 382"/>
                  <a:gd name="T21" fmla="*/ 90 h 96"/>
                  <a:gd name="T22" fmla="*/ 311 w 382"/>
                  <a:gd name="T23" fmla="*/ 84 h 96"/>
                  <a:gd name="T24" fmla="*/ 352 w 382"/>
                  <a:gd name="T25" fmla="*/ 66 h 96"/>
                  <a:gd name="T26" fmla="*/ 382 w 382"/>
                  <a:gd name="T27" fmla="*/ 42 h 96"/>
                  <a:gd name="T28" fmla="*/ 376 w 382"/>
                  <a:gd name="T29" fmla="*/ 42 h 96"/>
                  <a:gd name="T30" fmla="*/ 346 w 382"/>
                  <a:gd name="T31" fmla="*/ 66 h 96"/>
                  <a:gd name="T32" fmla="*/ 305 w 382"/>
                  <a:gd name="T33" fmla="*/ 78 h 96"/>
                  <a:gd name="T34" fmla="*/ 263 w 382"/>
                  <a:gd name="T35" fmla="*/ 90 h 96"/>
                  <a:gd name="T36" fmla="*/ 209 w 382"/>
                  <a:gd name="T37" fmla="*/ 96 h 96"/>
                  <a:gd name="T38" fmla="*/ 209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55"/>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56"/>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57"/>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58"/>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59"/>
              <p:cNvSpPr>
                <a:spLocks/>
              </p:cNvSpPr>
              <p:nvPr/>
            </p:nvSpPr>
            <p:spPr bwMode="hidden">
              <a:xfrm>
                <a:off x="5489" y="3042"/>
                <a:ext cx="186" cy="210"/>
              </a:xfrm>
              <a:custGeom>
                <a:avLst/>
                <a:gdLst>
                  <a:gd name="T0" fmla="*/ 0 w 185"/>
                  <a:gd name="T1" fmla="*/ 6 h 210"/>
                  <a:gd name="T2" fmla="*/ 66 w 185"/>
                  <a:gd name="T3" fmla="*/ 12 h 210"/>
                  <a:gd name="T4" fmla="*/ 119 w 185"/>
                  <a:gd name="T5" fmla="*/ 36 h 210"/>
                  <a:gd name="T6" fmla="*/ 155 w 185"/>
                  <a:gd name="T7" fmla="*/ 72 h 210"/>
                  <a:gd name="T8" fmla="*/ 161 w 185"/>
                  <a:gd name="T9" fmla="*/ 90 h 210"/>
                  <a:gd name="T10" fmla="*/ 167 w 185"/>
                  <a:gd name="T11" fmla="*/ 114 h 210"/>
                  <a:gd name="T12" fmla="*/ 161 w 185"/>
                  <a:gd name="T13" fmla="*/ 138 h 210"/>
                  <a:gd name="T14" fmla="*/ 149 w 185"/>
                  <a:gd name="T15" fmla="*/ 162 h 210"/>
                  <a:gd name="T16" fmla="*/ 119 w 185"/>
                  <a:gd name="T17" fmla="*/ 180 h 210"/>
                  <a:gd name="T18" fmla="*/ 90 w 185"/>
                  <a:gd name="T19" fmla="*/ 198 h 210"/>
                  <a:gd name="T20" fmla="*/ 96 w 185"/>
                  <a:gd name="T21" fmla="*/ 210 h 210"/>
                  <a:gd name="T22" fmla="*/ 131 w 185"/>
                  <a:gd name="T23" fmla="*/ 192 h 210"/>
                  <a:gd name="T24" fmla="*/ 161 w 185"/>
                  <a:gd name="T25" fmla="*/ 168 h 210"/>
                  <a:gd name="T26" fmla="*/ 179 w 185"/>
                  <a:gd name="T27" fmla="*/ 144 h 210"/>
                  <a:gd name="T28" fmla="*/ 185 w 185"/>
                  <a:gd name="T29" fmla="*/ 114 h 210"/>
                  <a:gd name="T30" fmla="*/ 179 w 185"/>
                  <a:gd name="T31" fmla="*/ 90 h 210"/>
                  <a:gd name="T32" fmla="*/ 173 w 185"/>
                  <a:gd name="T33" fmla="*/ 66 h 210"/>
                  <a:gd name="T34" fmla="*/ 155 w 185"/>
                  <a:gd name="T35" fmla="*/ 48 h 210"/>
                  <a:gd name="T36" fmla="*/ 131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60"/>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grpSp>
        </p:grpSp>
      </p:grpSp>
      <p:sp>
        <p:nvSpPr>
          <p:cNvPr id="132162"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132163"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68" name="Rectangle 68"/>
          <p:cNvSpPr>
            <a:spLocks noGrp="1" noChangeArrowheads="1"/>
          </p:cNvSpPr>
          <p:nvPr>
            <p:ph type="dt" sz="quarter" idx="10"/>
          </p:nvPr>
        </p:nvSpPr>
        <p:spPr>
          <a:xfrm>
            <a:off x="457200" y="6248400"/>
            <a:ext cx="2133600" cy="457200"/>
          </a:xfrm>
        </p:spPr>
        <p:txBody>
          <a:bodyPr/>
          <a:lstStyle>
            <a:lvl1pPr>
              <a:defRPr smtClean="0"/>
            </a:lvl1pPr>
          </a:lstStyle>
          <a:p>
            <a:pPr>
              <a:defRPr/>
            </a:pPr>
            <a:r>
              <a:rPr lang="en-US" smtClean="0"/>
              <a:t>April 24, 2015</a:t>
            </a:r>
            <a:endParaRPr lang="en-US" dirty="0"/>
          </a:p>
        </p:txBody>
      </p:sp>
      <p:sp>
        <p:nvSpPr>
          <p:cNvPr id="69" name="Rectangle 69"/>
          <p:cNvSpPr>
            <a:spLocks noGrp="1" noChangeArrowheads="1"/>
          </p:cNvSpPr>
          <p:nvPr>
            <p:ph type="ftr" sz="quarter" idx="11"/>
          </p:nvPr>
        </p:nvSpPr>
        <p:spPr>
          <a:xfrm>
            <a:off x="3124200" y="6248400"/>
            <a:ext cx="2895600" cy="457200"/>
          </a:xfrm>
        </p:spPr>
        <p:txBody>
          <a:bodyPr/>
          <a:lstStyle>
            <a:lvl1pPr>
              <a:defRPr smtClean="0"/>
            </a:lvl1pPr>
          </a:lstStyle>
          <a:p>
            <a:pPr>
              <a:defRPr/>
            </a:pPr>
            <a:r>
              <a:rPr lang="en-US"/>
              <a:t>www.ssric.org</a:t>
            </a:r>
            <a:endParaRPr lang="en-US" dirty="0"/>
          </a:p>
        </p:txBody>
      </p:sp>
      <p:sp>
        <p:nvSpPr>
          <p:cNvPr id="70" name="Rectangle 70"/>
          <p:cNvSpPr>
            <a:spLocks noGrp="1" noChangeArrowheads="1"/>
          </p:cNvSpPr>
          <p:nvPr>
            <p:ph type="sldNum" sz="quarter" idx="12"/>
          </p:nvPr>
        </p:nvSpPr>
        <p:spPr>
          <a:xfrm>
            <a:off x="6553200" y="6248400"/>
            <a:ext cx="2133600" cy="457200"/>
          </a:xfrm>
        </p:spPr>
        <p:txBody>
          <a:bodyPr/>
          <a:lstStyle>
            <a:lvl1pPr>
              <a:defRPr/>
            </a:lvl1pPr>
          </a:lstStyle>
          <a:p>
            <a:pPr>
              <a:defRPr/>
            </a:pPr>
            <a:fld id="{D175F8B5-69A1-44F6-BB0A-26CA0B8BA313}" type="slidenum">
              <a:rPr lang="en-US"/>
              <a:pPr>
                <a:defRPr/>
              </a:pPr>
              <a:t>‹#›</a:t>
            </a:fld>
            <a:endParaRPr lang="en-US"/>
          </a:p>
        </p:txBody>
      </p:sp>
    </p:spTree>
    <p:extLst>
      <p:ext uri="{BB962C8B-B14F-4D97-AF65-F5344CB8AC3E}">
        <p14:creationId xmlns:p14="http://schemas.microsoft.com/office/powerpoint/2010/main" val="1914471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r>
              <a:rPr lang="en-US" smtClean="0"/>
              <a:t>April 24, 2015</a:t>
            </a:r>
            <a:endParaRPr lang="en-US" dirty="0"/>
          </a:p>
        </p:txBody>
      </p:sp>
      <p:sp>
        <p:nvSpPr>
          <p:cNvPr id="5" name="Rectangle 70"/>
          <p:cNvSpPr>
            <a:spLocks noGrp="1" noChangeArrowheads="1"/>
          </p:cNvSpPr>
          <p:nvPr>
            <p:ph type="ftr" sz="quarter" idx="11"/>
          </p:nvPr>
        </p:nvSpPr>
        <p:spPr>
          <a:ln/>
        </p:spPr>
        <p:txBody>
          <a:bodyPr/>
          <a:lstStyle>
            <a:lvl1pPr>
              <a:defRPr/>
            </a:lvl1pPr>
          </a:lstStyle>
          <a:p>
            <a:pPr>
              <a:defRPr/>
            </a:pPr>
            <a:r>
              <a:rPr lang="en-US"/>
              <a:t>www.ssric.org</a:t>
            </a:r>
            <a:endParaRPr lang="en-US" dirty="0"/>
          </a:p>
        </p:txBody>
      </p:sp>
      <p:sp>
        <p:nvSpPr>
          <p:cNvPr id="6" name="Rectangle 71"/>
          <p:cNvSpPr>
            <a:spLocks noGrp="1" noChangeArrowheads="1"/>
          </p:cNvSpPr>
          <p:nvPr>
            <p:ph type="sldNum" sz="quarter" idx="12"/>
          </p:nvPr>
        </p:nvSpPr>
        <p:spPr>
          <a:ln/>
        </p:spPr>
        <p:txBody>
          <a:bodyPr/>
          <a:lstStyle>
            <a:lvl1pPr>
              <a:defRPr/>
            </a:lvl1pPr>
          </a:lstStyle>
          <a:p>
            <a:pPr>
              <a:defRPr/>
            </a:pPr>
            <a:fld id="{52E11114-95CE-4468-9BF0-4AC0DD10CFF9}" type="slidenum">
              <a:rPr lang="en-US"/>
              <a:pPr>
                <a:defRPr/>
              </a:pPr>
              <a:t>‹#›</a:t>
            </a:fld>
            <a:endParaRPr lang="en-US"/>
          </a:p>
        </p:txBody>
      </p:sp>
    </p:spTree>
    <p:extLst>
      <p:ext uri="{BB962C8B-B14F-4D97-AF65-F5344CB8AC3E}">
        <p14:creationId xmlns:p14="http://schemas.microsoft.com/office/powerpoint/2010/main" val="1902337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r>
              <a:rPr lang="en-US" smtClean="0"/>
              <a:t>April 24, 2015</a:t>
            </a:r>
            <a:endParaRPr lang="en-US" dirty="0"/>
          </a:p>
        </p:txBody>
      </p:sp>
      <p:sp>
        <p:nvSpPr>
          <p:cNvPr id="5" name="Rectangle 70"/>
          <p:cNvSpPr>
            <a:spLocks noGrp="1" noChangeArrowheads="1"/>
          </p:cNvSpPr>
          <p:nvPr>
            <p:ph type="ftr" sz="quarter" idx="11"/>
          </p:nvPr>
        </p:nvSpPr>
        <p:spPr>
          <a:ln/>
        </p:spPr>
        <p:txBody>
          <a:bodyPr/>
          <a:lstStyle>
            <a:lvl1pPr>
              <a:defRPr/>
            </a:lvl1pPr>
          </a:lstStyle>
          <a:p>
            <a:pPr>
              <a:defRPr/>
            </a:pPr>
            <a:r>
              <a:rPr lang="en-US"/>
              <a:t>www.ssric.org</a:t>
            </a:r>
            <a:endParaRPr lang="en-US" dirty="0"/>
          </a:p>
        </p:txBody>
      </p:sp>
      <p:sp>
        <p:nvSpPr>
          <p:cNvPr id="6" name="Rectangle 71"/>
          <p:cNvSpPr>
            <a:spLocks noGrp="1" noChangeArrowheads="1"/>
          </p:cNvSpPr>
          <p:nvPr>
            <p:ph type="sldNum" sz="quarter" idx="12"/>
          </p:nvPr>
        </p:nvSpPr>
        <p:spPr>
          <a:ln/>
        </p:spPr>
        <p:txBody>
          <a:bodyPr/>
          <a:lstStyle>
            <a:lvl1pPr>
              <a:defRPr/>
            </a:lvl1pPr>
          </a:lstStyle>
          <a:p>
            <a:pPr>
              <a:defRPr/>
            </a:pPr>
            <a:fld id="{D1CD373B-3E6C-4AD2-9111-96FA5C25B3CA}" type="slidenum">
              <a:rPr lang="en-US"/>
              <a:pPr>
                <a:defRPr/>
              </a:pPr>
              <a:t>‹#›</a:t>
            </a:fld>
            <a:endParaRPr lang="en-US"/>
          </a:p>
        </p:txBody>
      </p:sp>
    </p:spTree>
    <p:extLst>
      <p:ext uri="{BB962C8B-B14F-4D97-AF65-F5344CB8AC3E}">
        <p14:creationId xmlns:p14="http://schemas.microsoft.com/office/powerpoint/2010/main" val="1324850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r>
              <a:rPr lang="en-US" smtClean="0"/>
              <a:t>April 24, 2015</a:t>
            </a:r>
            <a:endParaRPr lang="en-US" dirty="0"/>
          </a:p>
        </p:txBody>
      </p:sp>
      <p:sp>
        <p:nvSpPr>
          <p:cNvPr id="5" name="Rectangle 70"/>
          <p:cNvSpPr>
            <a:spLocks noGrp="1" noChangeArrowheads="1"/>
          </p:cNvSpPr>
          <p:nvPr>
            <p:ph type="ftr" sz="quarter" idx="11"/>
          </p:nvPr>
        </p:nvSpPr>
        <p:spPr>
          <a:ln/>
        </p:spPr>
        <p:txBody>
          <a:bodyPr/>
          <a:lstStyle>
            <a:lvl1pPr>
              <a:defRPr/>
            </a:lvl1pPr>
          </a:lstStyle>
          <a:p>
            <a:pPr>
              <a:defRPr/>
            </a:pPr>
            <a:r>
              <a:rPr lang="en-US"/>
              <a:t>www.ssric.org</a:t>
            </a:r>
            <a:endParaRPr lang="en-US" dirty="0"/>
          </a:p>
        </p:txBody>
      </p:sp>
      <p:sp>
        <p:nvSpPr>
          <p:cNvPr id="6" name="Rectangle 71"/>
          <p:cNvSpPr>
            <a:spLocks noGrp="1" noChangeArrowheads="1"/>
          </p:cNvSpPr>
          <p:nvPr>
            <p:ph type="sldNum" sz="quarter" idx="12"/>
          </p:nvPr>
        </p:nvSpPr>
        <p:spPr>
          <a:ln/>
        </p:spPr>
        <p:txBody>
          <a:bodyPr/>
          <a:lstStyle>
            <a:lvl1pPr>
              <a:defRPr/>
            </a:lvl1pPr>
          </a:lstStyle>
          <a:p>
            <a:pPr>
              <a:defRPr/>
            </a:pPr>
            <a:fld id="{03873D63-88B2-4D83-A643-05FB9DBCA119}" type="slidenum">
              <a:rPr lang="en-US"/>
              <a:pPr>
                <a:defRPr/>
              </a:pPr>
              <a:t>‹#›</a:t>
            </a:fld>
            <a:endParaRPr lang="en-US"/>
          </a:p>
        </p:txBody>
      </p:sp>
    </p:spTree>
    <p:extLst>
      <p:ext uri="{BB962C8B-B14F-4D97-AF65-F5344CB8AC3E}">
        <p14:creationId xmlns:p14="http://schemas.microsoft.com/office/powerpoint/2010/main" val="1926886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9"/>
          <p:cNvSpPr>
            <a:spLocks noGrp="1" noChangeArrowheads="1"/>
          </p:cNvSpPr>
          <p:nvPr>
            <p:ph type="dt" sz="half" idx="10"/>
          </p:nvPr>
        </p:nvSpPr>
        <p:spPr>
          <a:ln/>
        </p:spPr>
        <p:txBody>
          <a:bodyPr/>
          <a:lstStyle>
            <a:lvl1pPr>
              <a:defRPr/>
            </a:lvl1pPr>
          </a:lstStyle>
          <a:p>
            <a:pPr>
              <a:defRPr/>
            </a:pPr>
            <a:r>
              <a:rPr lang="en-US" smtClean="0"/>
              <a:t>April 24, 2015</a:t>
            </a:r>
            <a:endParaRPr lang="en-US" dirty="0"/>
          </a:p>
        </p:txBody>
      </p:sp>
      <p:sp>
        <p:nvSpPr>
          <p:cNvPr id="5" name="Rectangle 70"/>
          <p:cNvSpPr>
            <a:spLocks noGrp="1" noChangeArrowheads="1"/>
          </p:cNvSpPr>
          <p:nvPr>
            <p:ph type="ftr" sz="quarter" idx="11"/>
          </p:nvPr>
        </p:nvSpPr>
        <p:spPr>
          <a:ln/>
        </p:spPr>
        <p:txBody>
          <a:bodyPr/>
          <a:lstStyle>
            <a:lvl1pPr>
              <a:defRPr/>
            </a:lvl1pPr>
          </a:lstStyle>
          <a:p>
            <a:pPr>
              <a:defRPr/>
            </a:pPr>
            <a:r>
              <a:rPr lang="en-US"/>
              <a:t>www.ssric.org</a:t>
            </a:r>
            <a:endParaRPr lang="en-US" dirty="0"/>
          </a:p>
        </p:txBody>
      </p:sp>
      <p:sp>
        <p:nvSpPr>
          <p:cNvPr id="6" name="Rectangle 71"/>
          <p:cNvSpPr>
            <a:spLocks noGrp="1" noChangeArrowheads="1"/>
          </p:cNvSpPr>
          <p:nvPr>
            <p:ph type="sldNum" sz="quarter" idx="12"/>
          </p:nvPr>
        </p:nvSpPr>
        <p:spPr>
          <a:ln/>
        </p:spPr>
        <p:txBody>
          <a:bodyPr/>
          <a:lstStyle>
            <a:lvl1pPr>
              <a:defRPr/>
            </a:lvl1pPr>
          </a:lstStyle>
          <a:p>
            <a:pPr>
              <a:defRPr/>
            </a:pPr>
            <a:fld id="{3472699D-D651-42D0-9A13-7D8636ABBAA1}" type="slidenum">
              <a:rPr lang="en-US"/>
              <a:pPr>
                <a:defRPr/>
              </a:pPr>
              <a:t>‹#›</a:t>
            </a:fld>
            <a:endParaRPr lang="en-US"/>
          </a:p>
        </p:txBody>
      </p:sp>
    </p:spTree>
    <p:extLst>
      <p:ext uri="{BB962C8B-B14F-4D97-AF65-F5344CB8AC3E}">
        <p14:creationId xmlns:p14="http://schemas.microsoft.com/office/powerpoint/2010/main" val="3507268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9"/>
          <p:cNvSpPr>
            <a:spLocks noGrp="1" noChangeArrowheads="1"/>
          </p:cNvSpPr>
          <p:nvPr>
            <p:ph type="dt" sz="half" idx="10"/>
          </p:nvPr>
        </p:nvSpPr>
        <p:spPr>
          <a:ln/>
        </p:spPr>
        <p:txBody>
          <a:bodyPr/>
          <a:lstStyle>
            <a:lvl1pPr>
              <a:defRPr/>
            </a:lvl1pPr>
          </a:lstStyle>
          <a:p>
            <a:pPr>
              <a:defRPr/>
            </a:pPr>
            <a:r>
              <a:rPr lang="en-US" smtClean="0"/>
              <a:t>April 24, 2015</a:t>
            </a:r>
            <a:endParaRPr lang="en-US" dirty="0"/>
          </a:p>
        </p:txBody>
      </p:sp>
      <p:sp>
        <p:nvSpPr>
          <p:cNvPr id="6" name="Rectangle 70"/>
          <p:cNvSpPr>
            <a:spLocks noGrp="1" noChangeArrowheads="1"/>
          </p:cNvSpPr>
          <p:nvPr>
            <p:ph type="ftr" sz="quarter" idx="11"/>
          </p:nvPr>
        </p:nvSpPr>
        <p:spPr>
          <a:ln/>
        </p:spPr>
        <p:txBody>
          <a:bodyPr/>
          <a:lstStyle>
            <a:lvl1pPr>
              <a:defRPr/>
            </a:lvl1pPr>
          </a:lstStyle>
          <a:p>
            <a:pPr>
              <a:defRPr/>
            </a:pPr>
            <a:r>
              <a:rPr lang="en-US"/>
              <a:t>www.ssric.org</a:t>
            </a:r>
            <a:endParaRPr lang="en-US" dirty="0"/>
          </a:p>
        </p:txBody>
      </p:sp>
      <p:sp>
        <p:nvSpPr>
          <p:cNvPr id="7" name="Rectangle 71"/>
          <p:cNvSpPr>
            <a:spLocks noGrp="1" noChangeArrowheads="1"/>
          </p:cNvSpPr>
          <p:nvPr>
            <p:ph type="sldNum" sz="quarter" idx="12"/>
          </p:nvPr>
        </p:nvSpPr>
        <p:spPr>
          <a:ln/>
        </p:spPr>
        <p:txBody>
          <a:bodyPr/>
          <a:lstStyle>
            <a:lvl1pPr>
              <a:defRPr/>
            </a:lvl1pPr>
          </a:lstStyle>
          <a:p>
            <a:pPr>
              <a:defRPr/>
            </a:pPr>
            <a:fld id="{7F9FF9AA-C3D3-495F-8AF7-0B333DFB5016}" type="slidenum">
              <a:rPr lang="en-US"/>
              <a:pPr>
                <a:defRPr/>
              </a:pPr>
              <a:t>‹#›</a:t>
            </a:fld>
            <a:endParaRPr lang="en-US"/>
          </a:p>
        </p:txBody>
      </p:sp>
    </p:spTree>
    <p:extLst>
      <p:ext uri="{BB962C8B-B14F-4D97-AF65-F5344CB8AC3E}">
        <p14:creationId xmlns:p14="http://schemas.microsoft.com/office/powerpoint/2010/main" val="4250057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9"/>
          <p:cNvSpPr>
            <a:spLocks noGrp="1" noChangeArrowheads="1"/>
          </p:cNvSpPr>
          <p:nvPr>
            <p:ph type="dt" sz="half" idx="10"/>
          </p:nvPr>
        </p:nvSpPr>
        <p:spPr>
          <a:ln/>
        </p:spPr>
        <p:txBody>
          <a:bodyPr/>
          <a:lstStyle>
            <a:lvl1pPr>
              <a:defRPr/>
            </a:lvl1pPr>
          </a:lstStyle>
          <a:p>
            <a:pPr>
              <a:defRPr/>
            </a:pPr>
            <a:r>
              <a:rPr lang="en-US" smtClean="0"/>
              <a:t>April 24, 2015</a:t>
            </a:r>
            <a:endParaRPr lang="en-US" dirty="0"/>
          </a:p>
        </p:txBody>
      </p:sp>
      <p:sp>
        <p:nvSpPr>
          <p:cNvPr id="8" name="Rectangle 70"/>
          <p:cNvSpPr>
            <a:spLocks noGrp="1" noChangeArrowheads="1"/>
          </p:cNvSpPr>
          <p:nvPr>
            <p:ph type="ftr" sz="quarter" idx="11"/>
          </p:nvPr>
        </p:nvSpPr>
        <p:spPr>
          <a:ln/>
        </p:spPr>
        <p:txBody>
          <a:bodyPr/>
          <a:lstStyle>
            <a:lvl1pPr>
              <a:defRPr/>
            </a:lvl1pPr>
          </a:lstStyle>
          <a:p>
            <a:pPr>
              <a:defRPr/>
            </a:pPr>
            <a:r>
              <a:rPr lang="en-US"/>
              <a:t>www.ssric.org</a:t>
            </a:r>
            <a:endParaRPr lang="en-US" dirty="0"/>
          </a:p>
        </p:txBody>
      </p:sp>
      <p:sp>
        <p:nvSpPr>
          <p:cNvPr id="9" name="Rectangle 71"/>
          <p:cNvSpPr>
            <a:spLocks noGrp="1" noChangeArrowheads="1"/>
          </p:cNvSpPr>
          <p:nvPr>
            <p:ph type="sldNum" sz="quarter" idx="12"/>
          </p:nvPr>
        </p:nvSpPr>
        <p:spPr>
          <a:ln/>
        </p:spPr>
        <p:txBody>
          <a:bodyPr/>
          <a:lstStyle>
            <a:lvl1pPr>
              <a:defRPr/>
            </a:lvl1pPr>
          </a:lstStyle>
          <a:p>
            <a:pPr>
              <a:defRPr/>
            </a:pPr>
            <a:fld id="{B4E54A50-CF47-4F92-946E-E171B93344FA}" type="slidenum">
              <a:rPr lang="en-US"/>
              <a:pPr>
                <a:defRPr/>
              </a:pPr>
              <a:t>‹#›</a:t>
            </a:fld>
            <a:endParaRPr lang="en-US"/>
          </a:p>
        </p:txBody>
      </p:sp>
    </p:spTree>
    <p:extLst>
      <p:ext uri="{BB962C8B-B14F-4D97-AF65-F5344CB8AC3E}">
        <p14:creationId xmlns:p14="http://schemas.microsoft.com/office/powerpoint/2010/main" val="1067718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9"/>
          <p:cNvSpPr>
            <a:spLocks noGrp="1" noChangeArrowheads="1"/>
          </p:cNvSpPr>
          <p:nvPr>
            <p:ph type="dt" sz="half" idx="10"/>
          </p:nvPr>
        </p:nvSpPr>
        <p:spPr>
          <a:ln/>
        </p:spPr>
        <p:txBody>
          <a:bodyPr/>
          <a:lstStyle>
            <a:lvl1pPr>
              <a:defRPr/>
            </a:lvl1pPr>
          </a:lstStyle>
          <a:p>
            <a:pPr>
              <a:defRPr/>
            </a:pPr>
            <a:r>
              <a:rPr lang="en-US" smtClean="0"/>
              <a:t>April 24, 2015</a:t>
            </a:r>
            <a:endParaRPr lang="en-US" dirty="0"/>
          </a:p>
        </p:txBody>
      </p:sp>
      <p:sp>
        <p:nvSpPr>
          <p:cNvPr id="4" name="Rectangle 70"/>
          <p:cNvSpPr>
            <a:spLocks noGrp="1" noChangeArrowheads="1"/>
          </p:cNvSpPr>
          <p:nvPr>
            <p:ph type="ftr" sz="quarter" idx="11"/>
          </p:nvPr>
        </p:nvSpPr>
        <p:spPr>
          <a:ln/>
        </p:spPr>
        <p:txBody>
          <a:bodyPr/>
          <a:lstStyle>
            <a:lvl1pPr>
              <a:defRPr/>
            </a:lvl1pPr>
          </a:lstStyle>
          <a:p>
            <a:pPr>
              <a:defRPr/>
            </a:pPr>
            <a:r>
              <a:rPr lang="en-US"/>
              <a:t>www.ssric.org</a:t>
            </a:r>
            <a:endParaRPr lang="en-US" dirty="0"/>
          </a:p>
        </p:txBody>
      </p:sp>
      <p:sp>
        <p:nvSpPr>
          <p:cNvPr id="5" name="Rectangle 71"/>
          <p:cNvSpPr>
            <a:spLocks noGrp="1" noChangeArrowheads="1"/>
          </p:cNvSpPr>
          <p:nvPr>
            <p:ph type="sldNum" sz="quarter" idx="12"/>
          </p:nvPr>
        </p:nvSpPr>
        <p:spPr>
          <a:ln/>
        </p:spPr>
        <p:txBody>
          <a:bodyPr/>
          <a:lstStyle>
            <a:lvl1pPr>
              <a:defRPr/>
            </a:lvl1pPr>
          </a:lstStyle>
          <a:p>
            <a:pPr>
              <a:defRPr/>
            </a:pPr>
            <a:fld id="{38DC549C-ADB5-4096-9ED0-F1A24A3A2A59}" type="slidenum">
              <a:rPr lang="en-US"/>
              <a:pPr>
                <a:defRPr/>
              </a:pPr>
              <a:t>‹#›</a:t>
            </a:fld>
            <a:endParaRPr lang="en-US"/>
          </a:p>
        </p:txBody>
      </p:sp>
    </p:spTree>
    <p:extLst>
      <p:ext uri="{BB962C8B-B14F-4D97-AF65-F5344CB8AC3E}">
        <p14:creationId xmlns:p14="http://schemas.microsoft.com/office/powerpoint/2010/main" val="914699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9"/>
          <p:cNvSpPr>
            <a:spLocks noGrp="1" noChangeArrowheads="1"/>
          </p:cNvSpPr>
          <p:nvPr>
            <p:ph type="dt" sz="half" idx="10"/>
          </p:nvPr>
        </p:nvSpPr>
        <p:spPr>
          <a:ln/>
        </p:spPr>
        <p:txBody>
          <a:bodyPr/>
          <a:lstStyle>
            <a:lvl1pPr>
              <a:defRPr/>
            </a:lvl1pPr>
          </a:lstStyle>
          <a:p>
            <a:pPr>
              <a:defRPr/>
            </a:pPr>
            <a:r>
              <a:rPr lang="en-US" smtClean="0"/>
              <a:t>April 24, 2015</a:t>
            </a:r>
            <a:endParaRPr lang="en-US" dirty="0"/>
          </a:p>
        </p:txBody>
      </p:sp>
      <p:sp>
        <p:nvSpPr>
          <p:cNvPr id="3" name="Rectangle 70"/>
          <p:cNvSpPr>
            <a:spLocks noGrp="1" noChangeArrowheads="1"/>
          </p:cNvSpPr>
          <p:nvPr>
            <p:ph type="ftr" sz="quarter" idx="11"/>
          </p:nvPr>
        </p:nvSpPr>
        <p:spPr>
          <a:ln/>
        </p:spPr>
        <p:txBody>
          <a:bodyPr/>
          <a:lstStyle>
            <a:lvl1pPr>
              <a:defRPr/>
            </a:lvl1pPr>
          </a:lstStyle>
          <a:p>
            <a:pPr>
              <a:defRPr/>
            </a:pPr>
            <a:r>
              <a:rPr lang="en-US"/>
              <a:t>www.ssric.org</a:t>
            </a:r>
            <a:endParaRPr lang="en-US" dirty="0"/>
          </a:p>
        </p:txBody>
      </p:sp>
      <p:sp>
        <p:nvSpPr>
          <p:cNvPr id="4" name="Rectangle 71"/>
          <p:cNvSpPr>
            <a:spLocks noGrp="1" noChangeArrowheads="1"/>
          </p:cNvSpPr>
          <p:nvPr>
            <p:ph type="sldNum" sz="quarter" idx="12"/>
          </p:nvPr>
        </p:nvSpPr>
        <p:spPr>
          <a:ln/>
        </p:spPr>
        <p:txBody>
          <a:bodyPr/>
          <a:lstStyle>
            <a:lvl1pPr>
              <a:defRPr/>
            </a:lvl1pPr>
          </a:lstStyle>
          <a:p>
            <a:pPr>
              <a:defRPr/>
            </a:pPr>
            <a:fld id="{E312C69B-276D-4281-9308-5A2B863DC260}" type="slidenum">
              <a:rPr lang="en-US"/>
              <a:pPr>
                <a:defRPr/>
              </a:pPr>
              <a:t>‹#›</a:t>
            </a:fld>
            <a:endParaRPr lang="en-US"/>
          </a:p>
        </p:txBody>
      </p:sp>
    </p:spTree>
    <p:extLst>
      <p:ext uri="{BB962C8B-B14F-4D97-AF65-F5344CB8AC3E}">
        <p14:creationId xmlns:p14="http://schemas.microsoft.com/office/powerpoint/2010/main" val="1228615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r>
              <a:rPr lang="en-US" smtClean="0"/>
              <a:t>April 24, 2015</a:t>
            </a:r>
            <a:endParaRPr lang="en-US" dirty="0"/>
          </a:p>
        </p:txBody>
      </p:sp>
      <p:sp>
        <p:nvSpPr>
          <p:cNvPr id="6" name="Rectangle 70"/>
          <p:cNvSpPr>
            <a:spLocks noGrp="1" noChangeArrowheads="1"/>
          </p:cNvSpPr>
          <p:nvPr>
            <p:ph type="ftr" sz="quarter" idx="11"/>
          </p:nvPr>
        </p:nvSpPr>
        <p:spPr>
          <a:ln/>
        </p:spPr>
        <p:txBody>
          <a:bodyPr/>
          <a:lstStyle>
            <a:lvl1pPr>
              <a:defRPr/>
            </a:lvl1pPr>
          </a:lstStyle>
          <a:p>
            <a:pPr>
              <a:defRPr/>
            </a:pPr>
            <a:r>
              <a:rPr lang="en-US"/>
              <a:t>www.ssric.org</a:t>
            </a:r>
            <a:endParaRPr lang="en-US" dirty="0"/>
          </a:p>
        </p:txBody>
      </p:sp>
      <p:sp>
        <p:nvSpPr>
          <p:cNvPr id="7" name="Rectangle 71"/>
          <p:cNvSpPr>
            <a:spLocks noGrp="1" noChangeArrowheads="1"/>
          </p:cNvSpPr>
          <p:nvPr>
            <p:ph type="sldNum" sz="quarter" idx="12"/>
          </p:nvPr>
        </p:nvSpPr>
        <p:spPr>
          <a:ln/>
        </p:spPr>
        <p:txBody>
          <a:bodyPr/>
          <a:lstStyle>
            <a:lvl1pPr>
              <a:defRPr/>
            </a:lvl1pPr>
          </a:lstStyle>
          <a:p>
            <a:pPr>
              <a:defRPr/>
            </a:pPr>
            <a:fld id="{D379E619-4399-4C3D-AD0E-1E09AB474FB4}" type="slidenum">
              <a:rPr lang="en-US"/>
              <a:pPr>
                <a:defRPr/>
              </a:pPr>
              <a:t>‹#›</a:t>
            </a:fld>
            <a:endParaRPr lang="en-US"/>
          </a:p>
        </p:txBody>
      </p:sp>
    </p:spTree>
    <p:extLst>
      <p:ext uri="{BB962C8B-B14F-4D97-AF65-F5344CB8AC3E}">
        <p14:creationId xmlns:p14="http://schemas.microsoft.com/office/powerpoint/2010/main" val="4000815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r>
              <a:rPr lang="en-US" smtClean="0"/>
              <a:t>April 24, 2015</a:t>
            </a:r>
            <a:endParaRPr lang="en-US" dirty="0"/>
          </a:p>
        </p:txBody>
      </p:sp>
      <p:sp>
        <p:nvSpPr>
          <p:cNvPr id="6" name="Rectangle 70"/>
          <p:cNvSpPr>
            <a:spLocks noGrp="1" noChangeArrowheads="1"/>
          </p:cNvSpPr>
          <p:nvPr>
            <p:ph type="ftr" sz="quarter" idx="11"/>
          </p:nvPr>
        </p:nvSpPr>
        <p:spPr>
          <a:ln/>
        </p:spPr>
        <p:txBody>
          <a:bodyPr/>
          <a:lstStyle>
            <a:lvl1pPr>
              <a:defRPr/>
            </a:lvl1pPr>
          </a:lstStyle>
          <a:p>
            <a:pPr>
              <a:defRPr/>
            </a:pPr>
            <a:r>
              <a:rPr lang="en-US"/>
              <a:t>www.ssric.org</a:t>
            </a:r>
            <a:endParaRPr lang="en-US" dirty="0"/>
          </a:p>
        </p:txBody>
      </p:sp>
      <p:sp>
        <p:nvSpPr>
          <p:cNvPr id="7" name="Rectangle 71"/>
          <p:cNvSpPr>
            <a:spLocks noGrp="1" noChangeArrowheads="1"/>
          </p:cNvSpPr>
          <p:nvPr>
            <p:ph type="sldNum" sz="quarter" idx="12"/>
          </p:nvPr>
        </p:nvSpPr>
        <p:spPr>
          <a:ln/>
        </p:spPr>
        <p:txBody>
          <a:bodyPr/>
          <a:lstStyle>
            <a:lvl1pPr>
              <a:defRPr/>
            </a:lvl1pPr>
          </a:lstStyle>
          <a:p>
            <a:pPr>
              <a:defRPr/>
            </a:pPr>
            <a:fld id="{169F55DE-CE4C-46E7-AB9B-74309F358C7A}" type="slidenum">
              <a:rPr lang="en-US"/>
              <a:pPr>
                <a:defRPr/>
              </a:pPr>
              <a:t>‹#›</a:t>
            </a:fld>
            <a:endParaRPr lang="en-US"/>
          </a:p>
        </p:txBody>
      </p:sp>
    </p:spTree>
    <p:extLst>
      <p:ext uri="{BB962C8B-B14F-4D97-AF65-F5344CB8AC3E}">
        <p14:creationId xmlns:p14="http://schemas.microsoft.com/office/powerpoint/2010/main" val="17519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074" name="Freeform 2"/>
          <p:cNvSpPr>
            <a:spLocks/>
          </p:cNvSpPr>
          <p:nvPr/>
        </p:nvSpPr>
        <p:spPr bwMode="hidden">
          <a:xfrm>
            <a:off x="6627813" y="6429375"/>
            <a:ext cx="28575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pPr eaLnBrk="0" hangingPunct="0">
              <a:defRPr/>
            </a:pPr>
            <a:endParaRPr lang="en-US">
              <a:cs typeface="+mn-cs"/>
            </a:endParaRPr>
          </a:p>
        </p:txBody>
      </p:sp>
      <p:grpSp>
        <p:nvGrpSpPr>
          <p:cNvPr id="1027" name="Group 3"/>
          <p:cNvGrpSpPr>
            <a:grpSpLocks/>
          </p:cNvGrpSpPr>
          <p:nvPr/>
        </p:nvGrpSpPr>
        <p:grpSpPr bwMode="auto">
          <a:xfrm>
            <a:off x="3175" y="4267200"/>
            <a:ext cx="9140825" cy="2590800"/>
            <a:chOff x="2" y="2688"/>
            <a:chExt cx="5758" cy="1632"/>
          </a:xfrm>
        </p:grpSpPr>
        <p:sp>
          <p:nvSpPr>
            <p:cNvPr id="1033" name="Freeform 4"/>
            <p:cNvSpPr>
              <a:spLocks/>
            </p:cNvSpPr>
            <p:nvPr/>
          </p:nvSpPr>
          <p:spPr bwMode="hidden">
            <a:xfrm>
              <a:off x="2" y="2688"/>
              <a:ext cx="5758" cy="1632"/>
            </a:xfrm>
            <a:custGeom>
              <a:avLst/>
              <a:gdLst>
                <a:gd name="T0" fmla="*/ 5740 w 5740"/>
                <a:gd name="T1" fmla="*/ 4316 h 4316"/>
                <a:gd name="T2" fmla="*/ 0 w 5740"/>
                <a:gd name="T3" fmla="*/ 4316 h 4316"/>
                <a:gd name="T4" fmla="*/ 0 w 5740"/>
                <a:gd name="T5" fmla="*/ 0 h 4316"/>
                <a:gd name="T6" fmla="*/ 5740 w 5740"/>
                <a:gd name="T7" fmla="*/ 0 h 4316"/>
                <a:gd name="T8" fmla="*/ 5740 w 5740"/>
                <a:gd name="T9" fmla="*/ 4316 h 4316"/>
                <a:gd name="T10" fmla="*/ 5740 w 5740"/>
                <a:gd name="T11" fmla="*/ 4316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34" name="Group 5"/>
            <p:cNvGrpSpPr>
              <a:grpSpLocks/>
            </p:cNvGrpSpPr>
            <p:nvPr userDrawn="1"/>
          </p:nvGrpSpPr>
          <p:grpSpPr bwMode="auto">
            <a:xfrm>
              <a:off x="3528" y="3715"/>
              <a:ext cx="792" cy="521"/>
              <a:chOff x="3527" y="3715"/>
              <a:chExt cx="792" cy="521"/>
            </a:xfrm>
          </p:grpSpPr>
          <p:sp>
            <p:nvSpPr>
              <p:cNvPr id="131078"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eaLnBrk="0" hangingPunct="0">
                  <a:defRPr/>
                </a:pPr>
                <a:endParaRPr lang="en-US">
                  <a:cs typeface="+mn-cs"/>
                </a:endParaRPr>
              </a:p>
            </p:txBody>
          </p:sp>
          <p:sp>
            <p:nvSpPr>
              <p:cNvPr id="131079"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eaLnBrk="0" hangingPunct="0">
                  <a:defRPr/>
                </a:pPr>
                <a:endParaRPr lang="en-US">
                  <a:cs typeface="+mn-cs"/>
                </a:endParaRPr>
              </a:p>
            </p:txBody>
          </p:sp>
          <p:sp>
            <p:nvSpPr>
              <p:cNvPr id="131080"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hangingPunct="0">
                  <a:defRPr/>
                </a:pPr>
                <a:endParaRPr lang="en-US">
                  <a:cs typeface="+mn-cs"/>
                </a:endParaRPr>
              </a:p>
            </p:txBody>
          </p:sp>
          <p:sp>
            <p:nvSpPr>
              <p:cNvPr id="131081"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eaLnBrk="0" hangingPunct="0">
                  <a:defRPr/>
                </a:pPr>
                <a:endParaRPr lang="en-US">
                  <a:cs typeface="+mn-cs"/>
                </a:endParaRPr>
              </a:p>
            </p:txBody>
          </p:sp>
          <p:sp>
            <p:nvSpPr>
              <p:cNvPr id="131082"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hangingPunct="0">
                  <a:defRPr/>
                </a:pPr>
                <a:endParaRPr lang="en-US">
                  <a:cs typeface="+mn-cs"/>
                </a:endParaRPr>
              </a:p>
            </p:txBody>
          </p:sp>
          <p:sp>
            <p:nvSpPr>
              <p:cNvPr id="131083" name="Freeform 11"/>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eaLnBrk="0" hangingPunct="0">
                  <a:defRPr/>
                </a:pPr>
                <a:endParaRPr lang="en-US">
                  <a:cs typeface="+mn-cs"/>
                </a:endParaRPr>
              </a:p>
            </p:txBody>
          </p:sp>
          <p:sp>
            <p:nvSpPr>
              <p:cNvPr id="131084" name="Freeform 12"/>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eaLnBrk="0" hangingPunct="0">
                  <a:defRPr/>
                </a:pPr>
                <a:endParaRPr lang="en-US">
                  <a:cs typeface="+mn-cs"/>
                </a:endParaRPr>
              </a:p>
            </p:txBody>
          </p:sp>
          <p:sp>
            <p:nvSpPr>
              <p:cNvPr id="131085" name="Freeform 13"/>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hangingPunct="0">
                  <a:defRPr/>
                </a:pPr>
                <a:endParaRPr lang="en-US">
                  <a:cs typeface="+mn-cs"/>
                </a:endParaRPr>
              </a:p>
            </p:txBody>
          </p:sp>
          <p:sp>
            <p:nvSpPr>
              <p:cNvPr id="131086" name="Freeform 14"/>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eaLnBrk="0" hangingPunct="0">
                  <a:defRPr/>
                </a:pPr>
                <a:endParaRPr lang="en-US">
                  <a:cs typeface="+mn-cs"/>
                </a:endParaRPr>
              </a:p>
            </p:txBody>
          </p:sp>
          <p:sp>
            <p:nvSpPr>
              <p:cNvPr id="131087" name="Freeform 15"/>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eaLnBrk="0" hangingPunct="0">
                  <a:defRPr/>
                </a:pPr>
                <a:endParaRPr lang="en-US">
                  <a:cs typeface="+mn-cs"/>
                </a:endParaRPr>
              </a:p>
            </p:txBody>
          </p:sp>
          <p:sp>
            <p:nvSpPr>
              <p:cNvPr id="131088"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eaLnBrk="0" hangingPunct="0">
                  <a:defRPr/>
                </a:pPr>
                <a:endParaRPr lang="en-US">
                  <a:cs typeface="+mn-cs"/>
                </a:endParaRPr>
              </a:p>
            </p:txBody>
          </p:sp>
        </p:grpSp>
        <p:grpSp>
          <p:nvGrpSpPr>
            <p:cNvPr id="1035" name="Group 17"/>
            <p:cNvGrpSpPr>
              <a:grpSpLocks/>
            </p:cNvGrpSpPr>
            <p:nvPr userDrawn="1"/>
          </p:nvGrpSpPr>
          <p:grpSpPr bwMode="auto">
            <a:xfrm>
              <a:off x="1776" y="3631"/>
              <a:ext cx="1626" cy="683"/>
              <a:chOff x="1776" y="3631"/>
              <a:chExt cx="1626" cy="683"/>
            </a:xfrm>
          </p:grpSpPr>
          <p:sp>
            <p:nvSpPr>
              <p:cNvPr id="131090"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eaLnBrk="0" hangingPunct="0">
                  <a:defRPr/>
                </a:pPr>
                <a:endParaRPr lang="en-US">
                  <a:cs typeface="+mn-cs"/>
                </a:endParaRPr>
              </a:p>
            </p:txBody>
          </p:sp>
          <p:sp>
            <p:nvSpPr>
              <p:cNvPr id="131091"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eaLnBrk="0" hangingPunct="0">
                  <a:defRPr/>
                </a:pPr>
                <a:endParaRPr lang="en-US">
                  <a:cs typeface="+mn-cs"/>
                </a:endParaRPr>
              </a:p>
            </p:txBody>
          </p:sp>
          <p:sp>
            <p:nvSpPr>
              <p:cNvPr id="131092"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eaLnBrk="0" hangingPunct="0">
                  <a:defRPr/>
                </a:pPr>
                <a:endParaRPr lang="en-US">
                  <a:cs typeface="+mn-cs"/>
                </a:endParaRPr>
              </a:p>
            </p:txBody>
          </p:sp>
          <p:sp>
            <p:nvSpPr>
              <p:cNvPr id="131093"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eaLnBrk="0" hangingPunct="0">
                  <a:defRPr/>
                </a:pPr>
                <a:endParaRPr lang="en-US">
                  <a:cs typeface="+mn-cs"/>
                </a:endParaRPr>
              </a:p>
            </p:txBody>
          </p:sp>
          <p:sp>
            <p:nvSpPr>
              <p:cNvPr id="131094"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eaLnBrk="0" hangingPunct="0">
                  <a:defRPr/>
                </a:pPr>
                <a:endParaRPr lang="en-US">
                  <a:cs typeface="+mn-cs"/>
                </a:endParaRPr>
              </a:p>
            </p:txBody>
          </p:sp>
          <p:sp>
            <p:nvSpPr>
              <p:cNvPr id="131095"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eaLnBrk="0" hangingPunct="0">
                  <a:defRPr/>
                </a:pPr>
                <a:endParaRPr lang="en-US">
                  <a:cs typeface="+mn-cs"/>
                </a:endParaRPr>
              </a:p>
            </p:txBody>
          </p:sp>
          <p:sp>
            <p:nvSpPr>
              <p:cNvPr id="131096"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eaLnBrk="0" hangingPunct="0">
                  <a:defRPr/>
                </a:pPr>
                <a:endParaRPr lang="en-US">
                  <a:cs typeface="+mn-cs"/>
                </a:endParaRPr>
              </a:p>
            </p:txBody>
          </p:sp>
          <p:sp>
            <p:nvSpPr>
              <p:cNvPr id="131097"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eaLnBrk="0" hangingPunct="0">
                  <a:defRPr/>
                </a:pPr>
                <a:endParaRPr lang="en-US">
                  <a:cs typeface="+mn-cs"/>
                </a:endParaRPr>
              </a:p>
            </p:txBody>
          </p:sp>
          <p:sp>
            <p:nvSpPr>
              <p:cNvPr id="131098" name="Freeform 26"/>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eaLnBrk="0" hangingPunct="0">
                  <a:defRPr/>
                </a:pPr>
                <a:endParaRPr lang="en-US">
                  <a:cs typeface="+mn-cs"/>
                </a:endParaRPr>
              </a:p>
            </p:txBody>
          </p:sp>
          <p:sp>
            <p:nvSpPr>
              <p:cNvPr id="131099" name="Freeform 27"/>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eaLnBrk="0" hangingPunct="0">
                  <a:defRPr/>
                </a:pPr>
                <a:endParaRPr lang="en-US">
                  <a:cs typeface="+mn-cs"/>
                </a:endParaRPr>
              </a:p>
            </p:txBody>
          </p:sp>
          <p:sp>
            <p:nvSpPr>
              <p:cNvPr id="131100" name="Freeform 28"/>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eaLnBrk="0" hangingPunct="0">
                  <a:defRPr/>
                </a:pPr>
                <a:endParaRPr lang="en-US">
                  <a:cs typeface="+mn-cs"/>
                </a:endParaRPr>
              </a:p>
            </p:txBody>
          </p:sp>
          <p:sp>
            <p:nvSpPr>
              <p:cNvPr id="131101" name="Freeform 29"/>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eaLnBrk="0" hangingPunct="0">
                  <a:defRPr/>
                </a:pPr>
                <a:endParaRPr lang="en-US">
                  <a:cs typeface="+mn-cs"/>
                </a:endParaRPr>
              </a:p>
            </p:txBody>
          </p:sp>
          <p:sp>
            <p:nvSpPr>
              <p:cNvPr id="1079" name="Freeform 30"/>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0" name="Freeform 31"/>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04" name="Freeform 32"/>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hangingPunct="0">
                  <a:defRPr/>
                </a:pPr>
                <a:endParaRPr lang="en-US">
                  <a:cs typeface="+mn-cs"/>
                </a:endParaRPr>
              </a:p>
            </p:txBody>
          </p:sp>
          <p:sp>
            <p:nvSpPr>
              <p:cNvPr id="131105" name="Freeform 33"/>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hangingPunct="0">
                  <a:defRPr/>
                </a:pPr>
                <a:endParaRPr lang="en-US">
                  <a:cs typeface="+mn-cs"/>
                </a:endParaRPr>
              </a:p>
            </p:txBody>
          </p:sp>
          <p:sp>
            <p:nvSpPr>
              <p:cNvPr id="131106" name="Freeform 34"/>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hangingPunct="0">
                  <a:defRPr/>
                </a:pPr>
                <a:endParaRPr lang="en-US">
                  <a:cs typeface="+mn-cs"/>
                </a:endParaRPr>
              </a:p>
            </p:txBody>
          </p:sp>
          <p:sp>
            <p:nvSpPr>
              <p:cNvPr id="1084" name="Freeform 35"/>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036" name="Group 36"/>
            <p:cNvGrpSpPr>
              <a:grpSpLocks/>
            </p:cNvGrpSpPr>
            <p:nvPr userDrawn="1"/>
          </p:nvGrpSpPr>
          <p:grpSpPr bwMode="auto">
            <a:xfrm>
              <a:off x="4128" y="3360"/>
              <a:ext cx="1351" cy="821"/>
              <a:chOff x="4128" y="3360"/>
              <a:chExt cx="1351" cy="821"/>
            </a:xfrm>
          </p:grpSpPr>
          <p:sp>
            <p:nvSpPr>
              <p:cNvPr id="131109"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hangingPunct="0">
                  <a:defRPr/>
                </a:pPr>
                <a:endParaRPr lang="en-US">
                  <a:cs typeface="+mn-cs"/>
                </a:endParaRPr>
              </a:p>
            </p:txBody>
          </p:sp>
          <p:sp>
            <p:nvSpPr>
              <p:cNvPr id="131110" name="Freeform 38"/>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hangingPunct="0">
                  <a:defRPr/>
                </a:pPr>
                <a:endParaRPr lang="en-US">
                  <a:cs typeface="+mn-cs"/>
                </a:endParaRPr>
              </a:p>
            </p:txBody>
          </p:sp>
          <p:sp>
            <p:nvSpPr>
              <p:cNvPr id="131111" name="Freeform 39"/>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eaLnBrk="0" hangingPunct="0">
                  <a:defRPr/>
                </a:pPr>
                <a:endParaRPr lang="en-US">
                  <a:cs typeface="+mn-cs"/>
                </a:endParaRPr>
              </a:p>
            </p:txBody>
          </p:sp>
          <p:sp>
            <p:nvSpPr>
              <p:cNvPr id="131112" name="Freeform 40"/>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hangingPunct="0">
                  <a:defRPr/>
                </a:pPr>
                <a:endParaRPr lang="en-US">
                  <a:cs typeface="+mn-cs"/>
                </a:endParaRPr>
              </a:p>
            </p:txBody>
          </p:sp>
          <p:sp>
            <p:nvSpPr>
              <p:cNvPr id="131113" name="Freeform 41"/>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hangingPunct="0">
                  <a:defRPr/>
                </a:pPr>
                <a:endParaRPr lang="en-US">
                  <a:cs typeface="+mn-cs"/>
                </a:endParaRPr>
              </a:p>
            </p:txBody>
          </p:sp>
          <p:sp>
            <p:nvSpPr>
              <p:cNvPr id="131114" name="Freeform 42"/>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hangingPunct="0">
                  <a:defRPr/>
                </a:pPr>
                <a:endParaRPr lang="en-US">
                  <a:cs typeface="+mn-cs"/>
                </a:endParaRPr>
              </a:p>
            </p:txBody>
          </p:sp>
          <p:sp>
            <p:nvSpPr>
              <p:cNvPr id="131115" name="Freeform 43"/>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hangingPunct="0">
                  <a:defRPr/>
                </a:pPr>
                <a:endParaRPr lang="en-US">
                  <a:cs typeface="+mn-cs"/>
                </a:endParaRPr>
              </a:p>
            </p:txBody>
          </p:sp>
          <p:sp>
            <p:nvSpPr>
              <p:cNvPr id="1057" name="Freeform 44"/>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17" name="Freeform 45"/>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eaLnBrk="0" hangingPunct="0">
                  <a:defRPr/>
                </a:pPr>
                <a:endParaRPr lang="en-US">
                  <a:cs typeface="+mn-cs"/>
                </a:endParaRPr>
              </a:p>
            </p:txBody>
          </p:sp>
          <p:sp>
            <p:nvSpPr>
              <p:cNvPr id="131118" name="Freeform 46"/>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hangingPunct="0">
                  <a:defRPr/>
                </a:pPr>
                <a:endParaRPr lang="en-US">
                  <a:cs typeface="+mn-cs"/>
                </a:endParaRPr>
              </a:p>
            </p:txBody>
          </p:sp>
          <p:sp>
            <p:nvSpPr>
              <p:cNvPr id="131119" name="Freeform 47"/>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hangingPunct="0">
                  <a:defRPr/>
                </a:pPr>
                <a:endParaRPr lang="en-US">
                  <a:cs typeface="+mn-cs"/>
                </a:endParaRPr>
              </a:p>
            </p:txBody>
          </p:sp>
          <p:sp>
            <p:nvSpPr>
              <p:cNvPr id="131120"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eaLnBrk="0" hangingPunct="0">
                  <a:defRPr/>
                </a:pPr>
                <a:endParaRPr lang="en-US">
                  <a:cs typeface="+mn-cs"/>
                </a:endParaRPr>
              </a:p>
            </p:txBody>
          </p:sp>
          <p:sp>
            <p:nvSpPr>
              <p:cNvPr id="131121"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eaLnBrk="0" hangingPunct="0">
                  <a:defRPr/>
                </a:pPr>
                <a:endParaRPr lang="en-US">
                  <a:cs typeface="+mn-cs"/>
                </a:endParaRPr>
              </a:p>
            </p:txBody>
          </p:sp>
          <p:sp>
            <p:nvSpPr>
              <p:cNvPr id="131122"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hangingPunct="0">
                  <a:defRPr/>
                </a:pPr>
                <a:endParaRPr lang="en-US">
                  <a:cs typeface="+mn-cs"/>
                </a:endParaRPr>
              </a:p>
            </p:txBody>
          </p:sp>
          <p:sp>
            <p:nvSpPr>
              <p:cNvPr id="131123"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eaLnBrk="0" hangingPunct="0">
                  <a:defRPr/>
                </a:pPr>
                <a:endParaRPr lang="en-US">
                  <a:cs typeface="+mn-cs"/>
                </a:endParaRPr>
              </a:p>
            </p:txBody>
          </p:sp>
          <p:sp>
            <p:nvSpPr>
              <p:cNvPr id="131124"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hangingPunct="0">
                  <a:defRPr/>
                </a:pPr>
                <a:endParaRPr lang="en-US">
                  <a:cs typeface="+mn-cs"/>
                </a:endParaRPr>
              </a:p>
            </p:txBody>
          </p:sp>
          <p:sp>
            <p:nvSpPr>
              <p:cNvPr id="131125"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eaLnBrk="0" hangingPunct="0">
                  <a:defRPr/>
                </a:pPr>
                <a:endParaRPr lang="en-US">
                  <a:cs typeface="+mn-cs"/>
                </a:endParaRPr>
              </a:p>
            </p:txBody>
          </p:sp>
        </p:grpSp>
        <p:grpSp>
          <p:nvGrpSpPr>
            <p:cNvPr id="1037" name="Group 54"/>
            <p:cNvGrpSpPr>
              <a:grpSpLocks/>
            </p:cNvGrpSpPr>
            <p:nvPr userDrawn="1"/>
          </p:nvGrpSpPr>
          <p:grpSpPr bwMode="auto">
            <a:xfrm>
              <a:off x="5280" y="3024"/>
              <a:ext cx="425" cy="258"/>
              <a:chOff x="5280" y="3024"/>
              <a:chExt cx="425" cy="258"/>
            </a:xfrm>
          </p:grpSpPr>
          <p:sp>
            <p:nvSpPr>
              <p:cNvPr id="1038" name="Freeform 55"/>
              <p:cNvSpPr>
                <a:spLocks/>
              </p:cNvSpPr>
              <p:nvPr/>
            </p:nvSpPr>
            <p:spPr bwMode="hidden">
              <a:xfrm>
                <a:off x="5280" y="3186"/>
                <a:ext cx="383" cy="96"/>
              </a:xfrm>
              <a:custGeom>
                <a:avLst/>
                <a:gdLst>
                  <a:gd name="T0" fmla="*/ 209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09 w 382"/>
                  <a:gd name="T19" fmla="*/ 96 h 96"/>
                  <a:gd name="T20" fmla="*/ 263 w 382"/>
                  <a:gd name="T21" fmla="*/ 90 h 96"/>
                  <a:gd name="T22" fmla="*/ 311 w 382"/>
                  <a:gd name="T23" fmla="*/ 84 h 96"/>
                  <a:gd name="T24" fmla="*/ 352 w 382"/>
                  <a:gd name="T25" fmla="*/ 66 h 96"/>
                  <a:gd name="T26" fmla="*/ 382 w 382"/>
                  <a:gd name="T27" fmla="*/ 42 h 96"/>
                  <a:gd name="T28" fmla="*/ 376 w 382"/>
                  <a:gd name="T29" fmla="*/ 42 h 96"/>
                  <a:gd name="T30" fmla="*/ 346 w 382"/>
                  <a:gd name="T31" fmla="*/ 66 h 96"/>
                  <a:gd name="T32" fmla="*/ 305 w 382"/>
                  <a:gd name="T33" fmla="*/ 78 h 96"/>
                  <a:gd name="T34" fmla="*/ 263 w 382"/>
                  <a:gd name="T35" fmla="*/ 90 h 96"/>
                  <a:gd name="T36" fmla="*/ 209 w 382"/>
                  <a:gd name="T37" fmla="*/ 96 h 96"/>
                  <a:gd name="T38" fmla="*/ 209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 name="Freeform 56"/>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57"/>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1" name="Freeform 58"/>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2" name="Freeform 59"/>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3" name="Freeform 60"/>
              <p:cNvSpPr>
                <a:spLocks/>
              </p:cNvSpPr>
              <p:nvPr/>
            </p:nvSpPr>
            <p:spPr bwMode="hidden">
              <a:xfrm>
                <a:off x="5489" y="3042"/>
                <a:ext cx="186" cy="210"/>
              </a:xfrm>
              <a:custGeom>
                <a:avLst/>
                <a:gdLst>
                  <a:gd name="T0" fmla="*/ 0 w 185"/>
                  <a:gd name="T1" fmla="*/ 6 h 210"/>
                  <a:gd name="T2" fmla="*/ 66 w 185"/>
                  <a:gd name="T3" fmla="*/ 12 h 210"/>
                  <a:gd name="T4" fmla="*/ 119 w 185"/>
                  <a:gd name="T5" fmla="*/ 36 h 210"/>
                  <a:gd name="T6" fmla="*/ 155 w 185"/>
                  <a:gd name="T7" fmla="*/ 72 h 210"/>
                  <a:gd name="T8" fmla="*/ 161 w 185"/>
                  <a:gd name="T9" fmla="*/ 90 h 210"/>
                  <a:gd name="T10" fmla="*/ 167 w 185"/>
                  <a:gd name="T11" fmla="*/ 114 h 210"/>
                  <a:gd name="T12" fmla="*/ 161 w 185"/>
                  <a:gd name="T13" fmla="*/ 138 h 210"/>
                  <a:gd name="T14" fmla="*/ 149 w 185"/>
                  <a:gd name="T15" fmla="*/ 162 h 210"/>
                  <a:gd name="T16" fmla="*/ 119 w 185"/>
                  <a:gd name="T17" fmla="*/ 180 h 210"/>
                  <a:gd name="T18" fmla="*/ 90 w 185"/>
                  <a:gd name="T19" fmla="*/ 198 h 210"/>
                  <a:gd name="T20" fmla="*/ 96 w 185"/>
                  <a:gd name="T21" fmla="*/ 210 h 210"/>
                  <a:gd name="T22" fmla="*/ 131 w 185"/>
                  <a:gd name="T23" fmla="*/ 192 h 210"/>
                  <a:gd name="T24" fmla="*/ 161 w 185"/>
                  <a:gd name="T25" fmla="*/ 168 h 210"/>
                  <a:gd name="T26" fmla="*/ 179 w 185"/>
                  <a:gd name="T27" fmla="*/ 144 h 210"/>
                  <a:gd name="T28" fmla="*/ 185 w 185"/>
                  <a:gd name="T29" fmla="*/ 114 h 210"/>
                  <a:gd name="T30" fmla="*/ 179 w 185"/>
                  <a:gd name="T31" fmla="*/ 90 h 210"/>
                  <a:gd name="T32" fmla="*/ 173 w 185"/>
                  <a:gd name="T33" fmla="*/ 66 h 210"/>
                  <a:gd name="T34" fmla="*/ 155 w 185"/>
                  <a:gd name="T35" fmla="*/ 48 h 210"/>
                  <a:gd name="T36" fmla="*/ 131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 name="Freeform 61"/>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45" name="Group 62"/>
              <p:cNvGrpSpPr>
                <a:grpSpLocks/>
              </p:cNvGrpSpPr>
              <p:nvPr/>
            </p:nvGrpSpPr>
            <p:grpSpPr bwMode="auto">
              <a:xfrm>
                <a:off x="5381" y="3085"/>
                <a:ext cx="227" cy="132"/>
                <a:chOff x="5381" y="3085"/>
                <a:chExt cx="227" cy="132"/>
              </a:xfrm>
            </p:grpSpPr>
            <p:sp>
              <p:nvSpPr>
                <p:cNvPr id="1046"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047"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048"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049"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grpSp>
        </p:grpSp>
      </p:grpSp>
      <p:sp>
        <p:nvSpPr>
          <p:cNvPr id="131139" name="Rectangle 67"/>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31140" name="Rectangle 68"/>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1141" name="Rectangle 69"/>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smtClean="0">
                <a:effectLst>
                  <a:outerShdw blurRad="38100" dist="38100" dir="2700000" algn="tl">
                    <a:srgbClr val="000000"/>
                  </a:outerShdw>
                </a:effectLst>
                <a:cs typeface="+mn-cs"/>
              </a:defRPr>
            </a:lvl1pPr>
          </a:lstStyle>
          <a:p>
            <a:pPr>
              <a:defRPr/>
            </a:pPr>
            <a:r>
              <a:rPr lang="en-US" smtClean="0"/>
              <a:t>April 24, 2015</a:t>
            </a:r>
            <a:endParaRPr lang="en-US" dirty="0"/>
          </a:p>
        </p:txBody>
      </p:sp>
      <p:sp>
        <p:nvSpPr>
          <p:cNvPr id="131142" name="Rectangle 7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smtClean="0">
                <a:effectLst>
                  <a:outerShdw blurRad="38100" dist="38100" dir="2700000" algn="tl">
                    <a:srgbClr val="000000"/>
                  </a:outerShdw>
                </a:effectLst>
                <a:cs typeface="+mn-cs"/>
              </a:defRPr>
            </a:lvl1pPr>
          </a:lstStyle>
          <a:p>
            <a:pPr>
              <a:defRPr/>
            </a:pPr>
            <a:r>
              <a:rPr lang="en-US"/>
              <a:t>www.ssric.org</a:t>
            </a:r>
            <a:endParaRPr lang="en-US" dirty="0"/>
          </a:p>
        </p:txBody>
      </p:sp>
      <p:sp>
        <p:nvSpPr>
          <p:cNvPr id="131143" name="Rectangle 7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cs typeface="+mn-cs"/>
              </a:defRPr>
            </a:lvl1pPr>
          </a:lstStyle>
          <a:p>
            <a:pPr>
              <a:defRPr/>
            </a:pPr>
            <a:fld id="{22254602-2DBE-4B8A-AF36-76ECED543460}"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96"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campus%20representatives"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www.icpsr.or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hyperlink" Target="http://www.icpsr.umich.edu/icpsrweb/ICPSR/membership/ors.jsp"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www.icpsr.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jlkorey@csupomona.edu"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ssric.org/files/ASCII_to_SPSS.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hyperlink" Target="http://www.amazon.com/How-Use-SPSS-Syntax-Overview/dp/1483333434/ref=sr_1_1?s=books&amp;ie=UTF8&amp;qid=1392590979&amp;sr=1-1&amp;keywords=te+Grotenhui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sric.org/files/SSDB_Workshop_Pomona_(21_Feb_14).ppt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ssric.org/node/247"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ropercenter.uconn.edu/"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ednelson@csufresno.edu" TargetMode="External"/><Relationship Id="rId2" Type="http://schemas.openxmlformats.org/officeDocument/2006/relationships/notesSlide" Target="../notesSlides/notesSlide40.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sric.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field.com/"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www.ssric.org/data/field_polls" TargetMode="External"/><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field.com/fieldpollonline/subscribers/" TargetMode="External"/><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hyperlink" Target="http://ucdata.berkeley.edu/"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www.ssric.org/data/other"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sric.org/data"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teachingwithdata.org/"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76.xml.rels><?xml version="1.0" encoding="UTF-8" standalone="yes"?>
<Relationships xmlns="http://schemas.openxmlformats.org/package/2006/relationships"><Relationship Id="rId3" Type="http://schemas.openxmlformats.org/officeDocument/2006/relationships/hyperlink" Target="http://www.merlot.org/"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sric.org/participat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ssric.org/participate/src" TargetMode="External"/><Relationship Id="rId5" Type="http://schemas.openxmlformats.org/officeDocument/2006/relationships/hyperlink" Target="http://www.ssric.org/participate/icpsr_summer" TargetMode="External"/><Relationship Id="rId4" Type="http://schemas.openxmlformats.org/officeDocument/2006/relationships/hyperlink" Target="http://www.ssric.org/participate/field_institute" TargetMode="Externa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sric.org/trd"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2693987"/>
          </a:xfrm>
        </p:spPr>
        <p:txBody>
          <a:bodyPr>
            <a:normAutofit fontScale="90000"/>
          </a:bodyPr>
          <a:lstStyle/>
          <a:p>
            <a:r>
              <a:rPr lang="en-US" dirty="0" smtClean="0"/>
              <a:t/>
            </a:r>
            <a:br>
              <a:rPr lang="en-US" dirty="0" smtClean="0"/>
            </a:br>
            <a:r>
              <a:rPr lang="en-US" dirty="0"/>
              <a:t/>
            </a:r>
            <a:br>
              <a:rPr lang="en-US" dirty="0"/>
            </a:br>
            <a:r>
              <a:rPr lang="en-US" dirty="0" smtClean="0"/>
              <a:t>Social Science Data Base Workshop</a:t>
            </a:r>
            <a:br>
              <a:rPr lang="en-US" dirty="0" smtClean="0"/>
            </a:br>
            <a:r>
              <a:rPr lang="en-US" dirty="0" smtClean="0"/>
              <a:t>April 24, 2015</a:t>
            </a:r>
            <a:br>
              <a:rPr lang="en-US" dirty="0" smtClean="0"/>
            </a:br>
            <a:r>
              <a:rPr lang="en-US" dirty="0" smtClean="0"/>
              <a:t>San Diego State University</a:t>
            </a:r>
            <a:endParaRPr lang="en-US" dirty="0"/>
          </a:p>
        </p:txBody>
      </p:sp>
      <p:pic>
        <p:nvPicPr>
          <p:cNvPr id="7" name="Content Placeholder 6" descr="Logo of SSRIC" title="Social Science Research and Instructional Council (SSRIC)"/>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42703" y="4166421"/>
            <a:ext cx="6858594" cy="841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pPr>
              <a:defRPr/>
            </a:pPr>
            <a:r>
              <a:rPr lang="en-US" dirty="0" smtClean="0"/>
              <a:t>April 24, 2015</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03873D63-88B2-4D83-A643-05FB9DBCA119}" type="slidenum">
              <a:rPr lang="en-US" smtClean="0"/>
              <a:pPr>
                <a:defRPr/>
              </a:pPr>
              <a:t>1</a:t>
            </a:fld>
            <a:endParaRPr lang="en-US"/>
          </a:p>
        </p:txBody>
      </p:sp>
    </p:spTree>
    <p:extLst>
      <p:ext uri="{BB962C8B-B14F-4D97-AF65-F5344CB8AC3E}">
        <p14:creationId xmlns:p14="http://schemas.microsoft.com/office/powerpoint/2010/main" val="1451128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Science </a:t>
            </a:r>
            <a:r>
              <a:rPr lang="en-US" dirty="0" smtClean="0"/>
              <a:t>Data Bases</a:t>
            </a:r>
            <a:endParaRPr lang="en-US" dirty="0"/>
          </a:p>
        </p:txBody>
      </p:sp>
      <p:sp>
        <p:nvSpPr>
          <p:cNvPr id="3" name="Content Placeholder 2"/>
          <p:cNvSpPr>
            <a:spLocks noGrp="1"/>
          </p:cNvSpPr>
          <p:nvPr>
            <p:ph idx="1"/>
          </p:nvPr>
        </p:nvSpPr>
        <p:spPr/>
        <p:txBody>
          <a:bodyPr/>
          <a:lstStyle/>
          <a:p>
            <a:pPr eaLnBrk="1" hangingPunct="1">
              <a:lnSpc>
                <a:spcPct val="90000"/>
              </a:lnSpc>
              <a:defRPr/>
            </a:pPr>
            <a:r>
              <a:rPr lang="en-US" dirty="0"/>
              <a:t>The California State University subscribes to social science databases to support</a:t>
            </a:r>
          </a:p>
          <a:p>
            <a:pPr lvl="1" eaLnBrk="1" hangingPunct="1">
              <a:lnSpc>
                <a:spcPct val="90000"/>
              </a:lnSpc>
              <a:buFont typeface="Wingdings" panose="05000000000000000000" pitchFamily="2" charset="2"/>
              <a:buChar char="Ø"/>
              <a:defRPr/>
            </a:pPr>
            <a:r>
              <a:rPr lang="en-US" dirty="0"/>
              <a:t>teaching</a:t>
            </a:r>
          </a:p>
          <a:p>
            <a:pPr lvl="1" eaLnBrk="1" hangingPunct="1">
              <a:lnSpc>
                <a:spcPct val="90000"/>
              </a:lnSpc>
              <a:buFont typeface="Wingdings" panose="05000000000000000000" pitchFamily="2" charset="2"/>
              <a:buChar char="Ø"/>
              <a:defRPr/>
            </a:pPr>
            <a:r>
              <a:rPr lang="en-US" dirty="0"/>
              <a:t>research</a:t>
            </a:r>
          </a:p>
          <a:p>
            <a:pPr lvl="1" eaLnBrk="1" hangingPunct="1">
              <a:lnSpc>
                <a:spcPct val="90000"/>
              </a:lnSpc>
              <a:buFont typeface="Wingdings" panose="05000000000000000000" pitchFamily="2" charset="2"/>
              <a:buChar char="Ø"/>
              <a:defRPr/>
            </a:pPr>
            <a:r>
              <a:rPr lang="en-US" dirty="0"/>
              <a:t>administration</a:t>
            </a:r>
          </a:p>
          <a:p>
            <a:pPr eaLnBrk="1" hangingPunct="1">
              <a:lnSpc>
                <a:spcPct val="90000"/>
              </a:lnSpc>
              <a:defRPr/>
            </a:pPr>
            <a:r>
              <a:rPr lang="en-US" dirty="0"/>
              <a:t>Available to campuses by annual subscription</a:t>
            </a:r>
          </a:p>
          <a:p>
            <a:pPr marL="0" indent="0">
              <a:buNone/>
            </a:pPr>
            <a:endParaRPr lang="en-US" dirty="0"/>
          </a:p>
        </p:txBody>
      </p:sp>
      <p:sp>
        <p:nvSpPr>
          <p:cNvPr id="4" name="Date Placeholder 3"/>
          <p:cNvSpPr>
            <a:spLocks noGrp="1"/>
          </p:cNvSpPr>
          <p:nvPr>
            <p:ph type="dt" sz="half" idx="10"/>
          </p:nvPr>
        </p:nvSpPr>
        <p:spPr/>
        <p:txBody>
          <a:bodyPr/>
          <a:lstStyle/>
          <a:p>
            <a:pPr>
              <a:defRPr/>
            </a:pPr>
            <a:r>
              <a:rPr lang="en-US" smtClean="0"/>
              <a:t>April 24, 2015</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03873D63-88B2-4D83-A643-05FB9DBCA119}" type="slidenum">
              <a:rPr lang="en-US" smtClean="0"/>
              <a:pPr>
                <a:defRPr/>
              </a:pPr>
              <a:t>10</a:t>
            </a:fld>
            <a:endParaRPr lang="en-US"/>
          </a:p>
        </p:txBody>
      </p:sp>
    </p:spTree>
    <p:extLst>
      <p:ext uri="{BB962C8B-B14F-4D97-AF65-F5344CB8AC3E}">
        <p14:creationId xmlns:p14="http://schemas.microsoft.com/office/powerpoint/2010/main" val="619689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idx="4294967295"/>
          </p:nvPr>
        </p:nvSpPr>
        <p:spPr/>
        <p:txBody>
          <a:bodyPr/>
          <a:lstStyle/>
          <a:p>
            <a:pPr eaLnBrk="1" hangingPunct="1">
              <a:defRPr/>
            </a:pPr>
            <a:r>
              <a:rPr lang="en-US" dirty="0" smtClean="0"/>
              <a:t>Assistance from the SSRIC</a:t>
            </a:r>
          </a:p>
        </p:txBody>
      </p:sp>
      <p:sp>
        <p:nvSpPr>
          <p:cNvPr id="139267" name="Rectangle 3"/>
          <p:cNvSpPr>
            <a:spLocks noGrp="1" noChangeArrowheads="1"/>
          </p:cNvSpPr>
          <p:nvPr>
            <p:ph type="body" idx="4294967295"/>
          </p:nvPr>
        </p:nvSpPr>
        <p:spPr>
          <a:xfrm>
            <a:off x="457200" y="1452563"/>
            <a:ext cx="8355013" cy="4525962"/>
          </a:xfrm>
        </p:spPr>
        <p:txBody>
          <a:bodyPr/>
          <a:lstStyle/>
          <a:p>
            <a:pPr eaLnBrk="1" hangingPunct="1">
              <a:spcAft>
                <a:spcPct val="30000"/>
              </a:spcAft>
              <a:defRPr/>
            </a:pPr>
            <a:r>
              <a:rPr lang="en-US" sz="2400" i="1" dirty="0" smtClean="0"/>
              <a:t>Note:</a:t>
            </a:r>
            <a:r>
              <a:rPr lang="en-US" sz="2400" dirty="0" smtClean="0"/>
              <a:t> SSRIC members are not staff data consultants or technical assistance providers, but we will do what we can to help students, faculty, and staff to access data</a:t>
            </a:r>
          </a:p>
          <a:p>
            <a:pPr lvl="1" eaLnBrk="1" hangingPunct="1">
              <a:spcAft>
                <a:spcPct val="30000"/>
              </a:spcAft>
              <a:buFont typeface="Wingdings" pitchFamily="2" charset="2"/>
              <a:buNone/>
              <a:defRPr/>
            </a:pPr>
            <a:endParaRPr lang="en-US" sz="1000" dirty="0" smtClean="0"/>
          </a:p>
          <a:p>
            <a:pPr eaLnBrk="1" hangingPunct="1">
              <a:spcAft>
                <a:spcPct val="30000"/>
              </a:spcAft>
              <a:defRPr/>
            </a:pPr>
            <a:r>
              <a:rPr lang="en-US" dirty="0" smtClean="0">
                <a:hlinkClick r:id="rId3" action="ppaction://hlinkfile"/>
              </a:rPr>
              <a:t>List of Campus </a:t>
            </a:r>
            <a:r>
              <a:rPr lang="en-US" dirty="0">
                <a:hlinkClick r:id="rId3" action="ppaction://hlinkfile"/>
              </a:rPr>
              <a:t>R</a:t>
            </a:r>
            <a:r>
              <a:rPr lang="en-US" dirty="0" smtClean="0">
                <a:hlinkClick r:id="rId3" action="ppaction://hlinkfile"/>
              </a:rPr>
              <a:t>epresentatives</a:t>
            </a:r>
            <a:endParaRPr lang="en-US" dirty="0" smtClean="0"/>
          </a:p>
        </p:txBody>
      </p:sp>
      <p:sp>
        <p:nvSpPr>
          <p:cNvPr id="4" name="Rectangle 68"/>
          <p:cNvSpPr>
            <a:spLocks noGrp="1" noChangeArrowheads="1"/>
          </p:cNvSpPr>
          <p:nvPr>
            <p:ph type="dt" sz="quarter" idx="10"/>
          </p:nvPr>
        </p:nvSpPr>
        <p:spPr/>
        <p:txBody>
          <a:bodyPr/>
          <a:lstStyle/>
          <a:p>
            <a:pPr>
              <a:defRPr/>
            </a:pPr>
            <a:r>
              <a:rPr lang="en-US" smtClean="0"/>
              <a:t>April 24, 2015</a:t>
            </a:r>
            <a:endParaRPr lang="en-US"/>
          </a:p>
        </p:txBody>
      </p:sp>
      <p:sp>
        <p:nvSpPr>
          <p:cNvPr id="5" name="Rectangle 69"/>
          <p:cNvSpPr>
            <a:spLocks noGrp="1" noChangeArrowheads="1"/>
          </p:cNvSpPr>
          <p:nvPr>
            <p:ph type="ftr" sz="quarter" idx="11"/>
          </p:nvPr>
        </p:nvSpPr>
        <p:spPr/>
        <p:txBody>
          <a:bodyPr/>
          <a:lstStyle/>
          <a:p>
            <a:pPr>
              <a:defRPr/>
            </a:pPr>
            <a:r>
              <a:rPr lang="en-US"/>
              <a:t>www.ssric.org</a:t>
            </a:r>
          </a:p>
        </p:txBody>
      </p:sp>
      <p:sp>
        <p:nvSpPr>
          <p:cNvPr id="6" name="Rectangle 70"/>
          <p:cNvSpPr>
            <a:spLocks noGrp="1" noChangeArrowheads="1"/>
          </p:cNvSpPr>
          <p:nvPr>
            <p:ph type="sldNum" sz="quarter" idx="12"/>
          </p:nvPr>
        </p:nvSpPr>
        <p:spPr/>
        <p:txBody>
          <a:bodyPr/>
          <a:lstStyle/>
          <a:p>
            <a:pPr>
              <a:defRPr/>
            </a:pPr>
            <a:fld id="{817A0B31-68BC-4387-8F66-ED3D7FF3FB90}" type="slidenum">
              <a:rPr lang="en-US"/>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idx="4294967295"/>
          </p:nvPr>
        </p:nvSpPr>
        <p:spPr/>
        <p:txBody>
          <a:bodyPr/>
          <a:lstStyle/>
          <a:p>
            <a:pPr eaLnBrk="1" hangingPunct="1">
              <a:defRPr/>
            </a:pPr>
            <a:r>
              <a:rPr lang="en-US" dirty="0" smtClean="0">
                <a:solidFill>
                  <a:srgbClr val="CCECFF"/>
                </a:solidFill>
              </a:rPr>
              <a:t>Accessing Subscription Data Bases</a:t>
            </a:r>
            <a:endParaRPr lang="en-US" sz="2000" dirty="0" smtClean="0"/>
          </a:p>
        </p:txBody>
      </p:sp>
      <p:sp>
        <p:nvSpPr>
          <p:cNvPr id="264195" name="Rectangle 3"/>
          <p:cNvSpPr>
            <a:spLocks noGrp="1" noChangeArrowheads="1"/>
          </p:cNvSpPr>
          <p:nvPr>
            <p:ph type="body" idx="4294967295"/>
          </p:nvPr>
        </p:nvSpPr>
        <p:spPr>
          <a:xfrm>
            <a:off x="457200" y="1414463"/>
            <a:ext cx="8229600" cy="4525962"/>
          </a:xfrm>
        </p:spPr>
        <p:txBody>
          <a:bodyPr/>
          <a:lstStyle/>
          <a:p>
            <a:pPr eaLnBrk="1" hangingPunct="1">
              <a:defRPr/>
            </a:pPr>
            <a:endParaRPr lang="en-US" dirty="0" smtClean="0"/>
          </a:p>
          <a:p>
            <a:pPr eaLnBrk="1" hangingPunct="1">
              <a:defRPr/>
            </a:pPr>
            <a:r>
              <a:rPr lang="en-US" dirty="0" smtClean="0"/>
              <a:t>On-campus access - IP authenticated</a:t>
            </a:r>
            <a:endParaRPr lang="en-US" sz="1000" dirty="0" smtClean="0"/>
          </a:p>
          <a:p>
            <a:pPr eaLnBrk="1" hangingPunct="1">
              <a:defRPr/>
            </a:pPr>
            <a:r>
              <a:rPr lang="en-US" dirty="0" smtClean="0"/>
              <a:t>Off-campus access</a:t>
            </a:r>
          </a:p>
          <a:p>
            <a:pPr lvl="1" eaLnBrk="1" hangingPunct="1">
              <a:buFont typeface="Wingdings" panose="05000000000000000000" pitchFamily="2" charset="2"/>
              <a:buChar char="Ø"/>
              <a:defRPr/>
            </a:pPr>
            <a:r>
              <a:rPr lang="en-US" sz="2400" dirty="0" smtClean="0"/>
              <a:t>Field: not </a:t>
            </a:r>
            <a:r>
              <a:rPr lang="en-US" sz="2400" dirty="0" smtClean="0"/>
              <a:t>available for download </a:t>
            </a:r>
            <a:r>
              <a:rPr lang="en-US" sz="2400" dirty="0" smtClean="0"/>
              <a:t>(could try VPN</a:t>
            </a:r>
            <a:r>
              <a:rPr lang="en-US" sz="2400" dirty="0" smtClean="0"/>
              <a:t>?), but can be analyzed online with SDA</a:t>
            </a:r>
            <a:endParaRPr lang="en-US" sz="2400" dirty="0" smtClean="0"/>
          </a:p>
          <a:p>
            <a:pPr lvl="1" eaLnBrk="1" hangingPunct="1">
              <a:buFont typeface="Wingdings" panose="05000000000000000000" pitchFamily="2" charset="2"/>
              <a:buChar char="Ø"/>
              <a:defRPr/>
            </a:pPr>
            <a:endParaRPr lang="en-US" sz="1000" dirty="0" smtClean="0"/>
          </a:p>
          <a:p>
            <a:pPr lvl="1" eaLnBrk="1" hangingPunct="1">
              <a:buFont typeface="Wingdings" panose="05000000000000000000" pitchFamily="2" charset="2"/>
              <a:buChar char="Ø"/>
              <a:defRPr/>
            </a:pPr>
            <a:r>
              <a:rPr lang="en-US" sz="2400" dirty="0" smtClean="0"/>
              <a:t>ICPSR and Roper: first time, on-campus or use library proxy server (same as other library databases); after that, you can access from anywhere</a:t>
            </a:r>
          </a:p>
        </p:txBody>
      </p:sp>
      <p:sp>
        <p:nvSpPr>
          <p:cNvPr id="4" name="Rectangle 68"/>
          <p:cNvSpPr>
            <a:spLocks noGrp="1" noChangeArrowheads="1"/>
          </p:cNvSpPr>
          <p:nvPr>
            <p:ph type="dt" sz="quarter" idx="10"/>
          </p:nvPr>
        </p:nvSpPr>
        <p:spPr/>
        <p:txBody>
          <a:bodyPr/>
          <a:lstStyle/>
          <a:p>
            <a:pPr>
              <a:defRPr/>
            </a:pPr>
            <a:r>
              <a:rPr lang="en-US" smtClean="0"/>
              <a:t>April 24, 2015</a:t>
            </a:r>
            <a:endParaRPr lang="en-US"/>
          </a:p>
        </p:txBody>
      </p:sp>
      <p:sp>
        <p:nvSpPr>
          <p:cNvPr id="5" name="Rectangle 69"/>
          <p:cNvSpPr>
            <a:spLocks noGrp="1" noChangeArrowheads="1"/>
          </p:cNvSpPr>
          <p:nvPr>
            <p:ph type="ftr" sz="quarter" idx="11"/>
          </p:nvPr>
        </p:nvSpPr>
        <p:spPr/>
        <p:txBody>
          <a:bodyPr/>
          <a:lstStyle/>
          <a:p>
            <a:pPr>
              <a:defRPr/>
            </a:pPr>
            <a:r>
              <a:rPr lang="en-US"/>
              <a:t>www.ssric.org</a:t>
            </a:r>
          </a:p>
        </p:txBody>
      </p:sp>
      <p:sp>
        <p:nvSpPr>
          <p:cNvPr id="6" name="Rectangle 70"/>
          <p:cNvSpPr>
            <a:spLocks noGrp="1" noChangeArrowheads="1"/>
          </p:cNvSpPr>
          <p:nvPr>
            <p:ph type="sldNum" sz="quarter" idx="12"/>
          </p:nvPr>
        </p:nvSpPr>
        <p:spPr/>
        <p:txBody>
          <a:bodyPr/>
          <a:lstStyle/>
          <a:p>
            <a:pPr>
              <a:defRPr/>
            </a:pPr>
            <a:fld id="{27FFD198-1FDB-4BFC-AF23-C7BA823C84C5}" type="slidenum">
              <a:rPr lang="en-US"/>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CECFF"/>
                </a:solidFill>
                <a:hlinkClick r:id="rId3"/>
              </a:rPr>
              <a:t>ICPSR</a:t>
            </a:r>
            <a:r>
              <a:rPr lang="en-US" sz="5400" dirty="0">
                <a:solidFill>
                  <a:srgbClr val="CCECFF"/>
                </a:solidFill>
              </a:rPr>
              <a:t/>
            </a:r>
            <a:br>
              <a:rPr lang="en-US" sz="5400" dirty="0">
                <a:solidFill>
                  <a:srgbClr val="CCECFF"/>
                </a:solidFill>
              </a:rPr>
            </a:br>
            <a:r>
              <a:rPr lang="en-US" sz="2400" dirty="0">
                <a:solidFill>
                  <a:srgbClr val="CCECFF"/>
                </a:solidFill>
              </a:rPr>
              <a:t>Inter-university Consortium for Political and Social Research</a:t>
            </a:r>
            <a:endParaRPr lang="en-US" dirty="0"/>
          </a:p>
        </p:txBody>
      </p:sp>
      <p:sp>
        <p:nvSpPr>
          <p:cNvPr id="4" name="Date Placeholder 3"/>
          <p:cNvSpPr>
            <a:spLocks noGrp="1"/>
          </p:cNvSpPr>
          <p:nvPr>
            <p:ph type="dt" sz="half" idx="10"/>
          </p:nvPr>
        </p:nvSpPr>
        <p:spPr/>
        <p:txBody>
          <a:bodyPr/>
          <a:lstStyle/>
          <a:p>
            <a:pPr>
              <a:defRPr/>
            </a:pPr>
            <a:r>
              <a:rPr lang="en-US" smtClean="0"/>
              <a:t>April 24, 2015</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03873D63-88B2-4D83-A643-05FB9DBCA119}" type="slidenum">
              <a:rPr lang="en-US" smtClean="0"/>
              <a:pPr>
                <a:defRPr/>
              </a:pPr>
              <a:t>13</a:t>
            </a:fld>
            <a:endParaRPr lang="en-US"/>
          </a:p>
        </p:txBody>
      </p:sp>
      <p:pic>
        <p:nvPicPr>
          <p:cNvPr id="7" name="Content Placeholder 6"/>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402846" y="1600200"/>
            <a:ext cx="6338307" cy="4525963"/>
          </a:xfrm>
        </p:spPr>
      </p:pic>
    </p:spTree>
    <p:extLst>
      <p:ext uri="{BB962C8B-B14F-4D97-AF65-F5344CB8AC3E}">
        <p14:creationId xmlns:p14="http://schemas.microsoft.com/office/powerpoint/2010/main" val="1464758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1026"/>
          <p:cNvSpPr>
            <a:spLocks noGrp="1" noChangeArrowheads="1"/>
          </p:cNvSpPr>
          <p:nvPr>
            <p:ph type="title" idx="4294967295"/>
          </p:nvPr>
        </p:nvSpPr>
        <p:spPr/>
        <p:txBody>
          <a:bodyPr/>
          <a:lstStyle/>
          <a:p>
            <a:pPr eaLnBrk="1" hangingPunct="1">
              <a:defRPr/>
            </a:pPr>
            <a:r>
              <a:rPr lang="en-US" dirty="0" smtClean="0"/>
              <a:t>What is the ICPSR?</a:t>
            </a:r>
          </a:p>
        </p:txBody>
      </p:sp>
      <p:sp>
        <p:nvSpPr>
          <p:cNvPr id="310275" name="Rectangle 1027"/>
          <p:cNvSpPr>
            <a:spLocks noGrp="1" noChangeArrowheads="1"/>
          </p:cNvSpPr>
          <p:nvPr>
            <p:ph type="body" idx="4294967295"/>
          </p:nvPr>
        </p:nvSpPr>
        <p:spPr>
          <a:xfrm>
            <a:off x="266700" y="1420813"/>
            <a:ext cx="8610600" cy="4884737"/>
          </a:xfrm>
        </p:spPr>
        <p:txBody>
          <a:bodyPr/>
          <a:lstStyle/>
          <a:p>
            <a:pPr eaLnBrk="1" hangingPunct="1">
              <a:lnSpc>
                <a:spcPct val="90000"/>
              </a:lnSpc>
              <a:defRPr/>
            </a:pPr>
            <a:r>
              <a:rPr lang="en-US" dirty="0" smtClean="0"/>
              <a:t>Primary social science data archive for the U.S.</a:t>
            </a:r>
          </a:p>
          <a:p>
            <a:pPr eaLnBrk="1" hangingPunct="1">
              <a:lnSpc>
                <a:spcPct val="90000"/>
              </a:lnSpc>
              <a:buFont typeface="Wingdings" pitchFamily="2" charset="2"/>
              <a:buNone/>
              <a:defRPr/>
            </a:pPr>
            <a:endParaRPr lang="en-US" dirty="0" smtClean="0"/>
          </a:p>
          <a:p>
            <a:pPr eaLnBrk="1" hangingPunct="1">
              <a:defRPr/>
            </a:pPr>
            <a:r>
              <a:rPr lang="en-US" dirty="0" smtClean="0"/>
              <a:t>Founded in 1962; CSU joined in 1972</a:t>
            </a:r>
          </a:p>
          <a:p>
            <a:pPr lvl="1" eaLnBrk="1" hangingPunct="1">
              <a:spcBef>
                <a:spcPct val="0"/>
              </a:spcBef>
              <a:defRPr/>
            </a:pPr>
            <a:r>
              <a:rPr lang="en-US" sz="2400" dirty="0" smtClean="0"/>
              <a:t>Over </a:t>
            </a:r>
            <a:r>
              <a:rPr lang="en-US" sz="2400" dirty="0" smtClean="0">
                <a:hlinkClick r:id="rId3"/>
              </a:rPr>
              <a:t>700 member institutions </a:t>
            </a:r>
            <a:r>
              <a:rPr lang="en-US" sz="2400" dirty="0" smtClean="0"/>
              <a:t>worldwide</a:t>
            </a:r>
          </a:p>
          <a:p>
            <a:pPr lvl="1" eaLnBrk="1" hangingPunct="1">
              <a:spcBef>
                <a:spcPct val="0"/>
              </a:spcBef>
              <a:buFont typeface="Wingdings" pitchFamily="2" charset="2"/>
              <a:buNone/>
              <a:defRPr/>
            </a:pPr>
            <a:endParaRPr lang="en-US" sz="2400" dirty="0" smtClean="0"/>
          </a:p>
          <a:p>
            <a:pPr eaLnBrk="1" hangingPunct="1">
              <a:defRPr/>
            </a:pPr>
            <a:r>
              <a:rPr lang="en-US" dirty="0" smtClean="0"/>
              <a:t>Services</a:t>
            </a:r>
          </a:p>
          <a:p>
            <a:pPr lvl="1" eaLnBrk="1" hangingPunct="1">
              <a:spcBef>
                <a:spcPct val="10000"/>
              </a:spcBef>
              <a:defRPr/>
            </a:pPr>
            <a:r>
              <a:rPr lang="en-US" sz="2400" dirty="0" smtClean="0"/>
              <a:t>Vast data archive accessible via the web</a:t>
            </a:r>
          </a:p>
          <a:p>
            <a:pPr lvl="1" eaLnBrk="1" hangingPunct="1">
              <a:spcBef>
                <a:spcPct val="10000"/>
              </a:spcBef>
              <a:defRPr/>
            </a:pPr>
            <a:r>
              <a:rPr lang="en-US" sz="2400" dirty="0" smtClean="0"/>
              <a:t>Summer program</a:t>
            </a:r>
          </a:p>
          <a:p>
            <a:pPr lvl="1" eaLnBrk="1" hangingPunct="1">
              <a:spcBef>
                <a:spcPct val="10000"/>
              </a:spcBef>
              <a:defRPr/>
            </a:pPr>
            <a:r>
              <a:rPr lang="en-US" sz="2400" dirty="0" smtClean="0"/>
              <a:t>Instructional resources</a:t>
            </a:r>
          </a:p>
        </p:txBody>
      </p:sp>
      <p:sp>
        <p:nvSpPr>
          <p:cNvPr id="4" name="Rectangle 68"/>
          <p:cNvSpPr>
            <a:spLocks noGrp="1" noChangeArrowheads="1"/>
          </p:cNvSpPr>
          <p:nvPr>
            <p:ph type="dt" sz="quarter" idx="10"/>
          </p:nvPr>
        </p:nvSpPr>
        <p:spPr/>
        <p:txBody>
          <a:bodyPr/>
          <a:lstStyle/>
          <a:p>
            <a:pPr>
              <a:defRPr/>
            </a:pPr>
            <a:r>
              <a:rPr lang="en-US" smtClean="0"/>
              <a:t>April 24, 2015</a:t>
            </a:r>
            <a:endParaRPr lang="en-US"/>
          </a:p>
        </p:txBody>
      </p:sp>
      <p:sp>
        <p:nvSpPr>
          <p:cNvPr id="5" name="Rectangle 69"/>
          <p:cNvSpPr>
            <a:spLocks noGrp="1" noChangeArrowheads="1"/>
          </p:cNvSpPr>
          <p:nvPr>
            <p:ph type="ftr" sz="quarter" idx="11"/>
          </p:nvPr>
        </p:nvSpPr>
        <p:spPr/>
        <p:txBody>
          <a:bodyPr/>
          <a:lstStyle/>
          <a:p>
            <a:pPr>
              <a:defRPr/>
            </a:pPr>
            <a:r>
              <a:rPr lang="en-US"/>
              <a:t>www.ssric.org</a:t>
            </a:r>
          </a:p>
        </p:txBody>
      </p:sp>
      <p:sp>
        <p:nvSpPr>
          <p:cNvPr id="6" name="Rectangle 70"/>
          <p:cNvSpPr>
            <a:spLocks noGrp="1" noChangeArrowheads="1"/>
          </p:cNvSpPr>
          <p:nvPr>
            <p:ph type="sldNum" sz="quarter" idx="12"/>
          </p:nvPr>
        </p:nvSpPr>
        <p:spPr/>
        <p:txBody>
          <a:bodyPr/>
          <a:lstStyle/>
          <a:p>
            <a:pPr>
              <a:defRPr/>
            </a:pPr>
            <a:fld id="{2DB2B7C7-789A-4A2A-9AA9-1C47FE4A8F32}" type="slidenum">
              <a:rPr lang="en-US"/>
              <a:pPr>
                <a:defRPr/>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457200" y="280988"/>
            <a:ext cx="8229600" cy="1139825"/>
          </a:xfrm>
        </p:spPr>
        <p:txBody>
          <a:bodyPr/>
          <a:lstStyle/>
          <a:p>
            <a:pPr eaLnBrk="1" hangingPunct="1">
              <a:defRPr/>
            </a:pPr>
            <a:r>
              <a:rPr lang="en-US" dirty="0" smtClean="0"/>
              <a:t>Using ICPSR Data</a:t>
            </a:r>
          </a:p>
        </p:txBody>
      </p:sp>
      <p:sp>
        <p:nvSpPr>
          <p:cNvPr id="17411" name="Rectangle 3"/>
          <p:cNvSpPr>
            <a:spLocks noGrp="1" noChangeArrowheads="1"/>
          </p:cNvSpPr>
          <p:nvPr>
            <p:ph type="body" idx="4294967295"/>
          </p:nvPr>
        </p:nvSpPr>
        <p:spPr>
          <a:xfrm>
            <a:off x="533400" y="1420813"/>
            <a:ext cx="8089900" cy="3101975"/>
          </a:xfrm>
        </p:spPr>
        <p:txBody>
          <a:bodyPr/>
          <a:lstStyle/>
          <a:p>
            <a:pPr eaLnBrk="1" hangingPunct="1">
              <a:lnSpc>
                <a:spcPct val="90000"/>
              </a:lnSpc>
              <a:buFont typeface="Wingdings" pitchFamily="48" charset="2"/>
              <a:buChar char="Ø"/>
              <a:defRPr/>
            </a:pPr>
            <a:r>
              <a:rPr lang="en-US" dirty="0" smtClean="0"/>
              <a:t>Log on/Create an Account</a:t>
            </a:r>
          </a:p>
          <a:p>
            <a:pPr eaLnBrk="1" hangingPunct="1">
              <a:lnSpc>
                <a:spcPct val="90000"/>
              </a:lnSpc>
              <a:buFont typeface="Wingdings" pitchFamily="48" charset="2"/>
              <a:buChar char="Ø"/>
              <a:defRPr/>
            </a:pPr>
            <a:r>
              <a:rPr lang="en-US" dirty="0" smtClean="0"/>
              <a:t>Locate the study</a:t>
            </a:r>
          </a:p>
          <a:p>
            <a:pPr eaLnBrk="1" hangingPunct="1">
              <a:lnSpc>
                <a:spcPct val="90000"/>
              </a:lnSpc>
              <a:buFont typeface="Wingdings" pitchFamily="48" charset="2"/>
              <a:buChar char="Ø"/>
              <a:defRPr/>
            </a:pPr>
            <a:r>
              <a:rPr lang="en-US" dirty="0" smtClean="0"/>
              <a:t>Select the data for download</a:t>
            </a:r>
          </a:p>
          <a:p>
            <a:pPr eaLnBrk="1" hangingPunct="1">
              <a:lnSpc>
                <a:spcPct val="90000"/>
              </a:lnSpc>
              <a:buFont typeface="Wingdings" pitchFamily="48" charset="2"/>
              <a:buChar char="Ø"/>
              <a:defRPr/>
            </a:pPr>
            <a:r>
              <a:rPr lang="en-US" dirty="0" smtClean="0"/>
              <a:t>Download the data</a:t>
            </a:r>
          </a:p>
          <a:p>
            <a:pPr eaLnBrk="1" hangingPunct="1">
              <a:lnSpc>
                <a:spcPct val="90000"/>
              </a:lnSpc>
              <a:buFont typeface="Wingdings" pitchFamily="48" charset="2"/>
              <a:buChar char="Ø"/>
              <a:defRPr/>
            </a:pPr>
            <a:r>
              <a:rPr lang="en-US" dirty="0" smtClean="0"/>
              <a:t>Save the data for analysis</a:t>
            </a:r>
          </a:p>
          <a:p>
            <a:pPr eaLnBrk="1" hangingPunct="1">
              <a:lnSpc>
                <a:spcPct val="90000"/>
              </a:lnSpc>
              <a:buFont typeface="Wingdings" pitchFamily="48" charset="2"/>
              <a:buChar char="Ø"/>
              <a:defRPr/>
            </a:pPr>
            <a:endParaRPr lang="en-US" sz="2400" dirty="0" smtClean="0"/>
          </a:p>
        </p:txBody>
      </p:sp>
      <p:sp>
        <p:nvSpPr>
          <p:cNvPr id="4" name="Rectangle 68"/>
          <p:cNvSpPr>
            <a:spLocks noGrp="1" noChangeArrowheads="1"/>
          </p:cNvSpPr>
          <p:nvPr>
            <p:ph type="dt" sz="quarter" idx="10"/>
          </p:nvPr>
        </p:nvSpPr>
        <p:spPr/>
        <p:txBody>
          <a:bodyPr/>
          <a:lstStyle/>
          <a:p>
            <a:pPr>
              <a:defRPr/>
            </a:pPr>
            <a:r>
              <a:rPr lang="en-US" smtClean="0"/>
              <a:t>April 24, 2015</a:t>
            </a:r>
            <a:endParaRPr lang="en-US"/>
          </a:p>
        </p:txBody>
      </p:sp>
      <p:sp>
        <p:nvSpPr>
          <p:cNvPr id="5" name="Rectangle 69"/>
          <p:cNvSpPr>
            <a:spLocks noGrp="1" noChangeArrowheads="1"/>
          </p:cNvSpPr>
          <p:nvPr>
            <p:ph type="ftr" sz="quarter" idx="11"/>
          </p:nvPr>
        </p:nvSpPr>
        <p:spPr/>
        <p:txBody>
          <a:bodyPr/>
          <a:lstStyle/>
          <a:p>
            <a:pPr>
              <a:defRPr/>
            </a:pPr>
            <a:r>
              <a:rPr lang="en-US"/>
              <a:t>www.ssric.org</a:t>
            </a:r>
          </a:p>
        </p:txBody>
      </p:sp>
      <p:sp>
        <p:nvSpPr>
          <p:cNvPr id="6" name="Rectangle 70"/>
          <p:cNvSpPr>
            <a:spLocks noGrp="1" noChangeArrowheads="1"/>
          </p:cNvSpPr>
          <p:nvPr>
            <p:ph type="sldNum" sz="quarter" idx="12"/>
          </p:nvPr>
        </p:nvSpPr>
        <p:spPr/>
        <p:txBody>
          <a:bodyPr/>
          <a:lstStyle/>
          <a:p>
            <a:pPr>
              <a:defRPr/>
            </a:pPr>
            <a:fld id="{0D754A72-502E-4F21-BDCD-E0D58459A71E}" type="slidenum">
              <a:rPr lang="en-US"/>
              <a:pPr>
                <a:defRPr/>
              </a:pPr>
              <a:t>15</a:t>
            </a:fld>
            <a:endParaRPr 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linkClick r:id="rId3"/>
              </a:rPr>
              <a:t>Creating An Account</a:t>
            </a:r>
            <a:r>
              <a:rPr lang="en-US" dirty="0"/>
              <a:t> – Step 1</a:t>
            </a:r>
          </a:p>
        </p:txBody>
      </p:sp>
      <p:sp>
        <p:nvSpPr>
          <p:cNvPr id="4" name="Date Placeholder 3"/>
          <p:cNvSpPr>
            <a:spLocks noGrp="1"/>
          </p:cNvSpPr>
          <p:nvPr>
            <p:ph type="dt" sz="half" idx="10"/>
          </p:nvPr>
        </p:nvSpPr>
        <p:spPr/>
        <p:txBody>
          <a:bodyPr/>
          <a:lstStyle/>
          <a:p>
            <a:pPr>
              <a:defRPr/>
            </a:pPr>
            <a:r>
              <a:rPr lang="en-US" smtClean="0"/>
              <a:t>April 24, 2015</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03873D63-88B2-4D83-A643-05FB9DBCA119}" type="slidenum">
              <a:rPr lang="en-US" smtClean="0"/>
              <a:pPr>
                <a:defRPr/>
              </a:pPr>
              <a:t>16</a:t>
            </a:fld>
            <a:endParaRPr lang="en-US"/>
          </a:p>
        </p:txBody>
      </p:sp>
      <p:pic>
        <p:nvPicPr>
          <p:cNvPr id="7" name="Picture 2" descr="Click on &quot;Find and Analyze Data&quot; (or any tab on right sidebar)" title="ICPSR Home Page"/>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493253" y="1601369"/>
            <a:ext cx="6157494" cy="4523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9463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an Account – Step 2</a:t>
            </a:r>
            <a:br>
              <a:rPr lang="en-US" dirty="0" smtClean="0"/>
            </a:br>
            <a:endParaRPr lang="en-US" sz="2400" dirty="0"/>
          </a:p>
        </p:txBody>
      </p:sp>
      <p:pic>
        <p:nvPicPr>
          <p:cNvPr id="8" name="Picture 2" descr="Click on “Log In/Create Account”&#10;" title="ICPSR &quot;Find and Analyze Data&quot; pag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05936" y="1600200"/>
            <a:ext cx="6132127"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pPr>
              <a:defRPr/>
            </a:pPr>
            <a:r>
              <a:rPr lang="en-US" smtClean="0"/>
              <a:t>April 24, 2015</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03873D63-88B2-4D83-A643-05FB9DBCA119}" type="slidenum">
              <a:rPr lang="en-US" smtClean="0"/>
              <a:pPr>
                <a:defRPr/>
              </a:pPr>
              <a:t>17</a:t>
            </a:fld>
            <a:endParaRPr lang="en-US"/>
          </a:p>
        </p:txBody>
      </p:sp>
    </p:spTree>
    <p:extLst>
      <p:ext uri="{BB962C8B-B14F-4D97-AF65-F5344CB8AC3E}">
        <p14:creationId xmlns:p14="http://schemas.microsoft.com/office/powerpoint/2010/main" val="32011946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 Account – Step 3</a:t>
            </a:r>
          </a:p>
        </p:txBody>
      </p:sp>
      <p:pic>
        <p:nvPicPr>
          <p:cNvPr id="7" name="Picture 2" descr="If you already have a MyData Account, log in as a returning user.  If not, create a MyData account, or log in via Facebook, Google, or LinkedIn – you can then create a MyData account. &#10;" title="ICPSR Login Pag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612264"/>
            <a:ext cx="8229600" cy="4501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pPr>
              <a:defRPr/>
            </a:pPr>
            <a:r>
              <a:rPr lang="en-US" smtClean="0"/>
              <a:t>April 24, 2015</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03873D63-88B2-4D83-A643-05FB9DBCA119}" type="slidenum">
              <a:rPr lang="en-US" smtClean="0"/>
              <a:pPr>
                <a:defRPr/>
              </a:pPr>
              <a:t>18</a:t>
            </a:fld>
            <a:endParaRPr lang="en-US"/>
          </a:p>
        </p:txBody>
      </p:sp>
    </p:spTree>
    <p:extLst>
      <p:ext uri="{BB962C8B-B14F-4D97-AF65-F5344CB8AC3E}">
        <p14:creationId xmlns:p14="http://schemas.microsoft.com/office/powerpoint/2010/main" val="42606410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Locate the Study -1</a:t>
            </a:r>
            <a:endParaRPr lang="en-US" dirty="0"/>
          </a:p>
        </p:txBody>
      </p:sp>
      <p:sp>
        <p:nvSpPr>
          <p:cNvPr id="4" name="Date Placeholder 3"/>
          <p:cNvSpPr>
            <a:spLocks noGrp="1"/>
          </p:cNvSpPr>
          <p:nvPr>
            <p:ph type="dt" sz="half" idx="10"/>
          </p:nvPr>
        </p:nvSpPr>
        <p:spPr/>
        <p:txBody>
          <a:bodyPr/>
          <a:lstStyle/>
          <a:p>
            <a:pPr>
              <a:defRPr/>
            </a:pPr>
            <a:r>
              <a:rPr lang="en-US" smtClean="0"/>
              <a:t>April 24, 2015</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03873D63-88B2-4D83-A643-05FB9DBCA119}" type="slidenum">
              <a:rPr lang="en-US" smtClean="0"/>
              <a:pPr>
                <a:defRPr/>
              </a:pPr>
              <a:t>19</a:t>
            </a:fld>
            <a:endParaRPr lang="en-US"/>
          </a:p>
        </p:txBody>
      </p:sp>
      <p:pic>
        <p:nvPicPr>
          <p:cNvPr id="7" name="Picture 3" descr="In the “Find Data” box, type in “DEATH AND TAXES” without the quotation marks (not case sensitive).  Leaving out “AND” or typing “OR” produces same results. Typing just one of the keywords produces more; putting term in quotes produces fewer.&#10;" title="ICPSR Find &amp; Analyze Data"/>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864780"/>
            <a:ext cx="8229600" cy="3996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2646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8"/>
          <p:cNvSpPr>
            <a:spLocks noGrp="1" noChangeArrowheads="1"/>
          </p:cNvSpPr>
          <p:nvPr>
            <p:ph type="dt" sz="quarter" idx="10"/>
          </p:nvPr>
        </p:nvSpPr>
        <p:spPr/>
        <p:txBody>
          <a:bodyPr/>
          <a:lstStyle/>
          <a:p>
            <a:pPr>
              <a:defRPr/>
            </a:pPr>
            <a:r>
              <a:rPr lang="en-US" smtClean="0"/>
              <a:t>April 24, 2015</a:t>
            </a:r>
            <a:endParaRPr lang="en-US"/>
          </a:p>
        </p:txBody>
      </p:sp>
      <p:sp>
        <p:nvSpPr>
          <p:cNvPr id="5" name="Rectangle 69"/>
          <p:cNvSpPr>
            <a:spLocks noGrp="1" noChangeArrowheads="1"/>
          </p:cNvSpPr>
          <p:nvPr>
            <p:ph type="ftr" sz="quarter" idx="11"/>
          </p:nvPr>
        </p:nvSpPr>
        <p:spPr/>
        <p:txBody>
          <a:bodyPr/>
          <a:lstStyle/>
          <a:p>
            <a:pPr>
              <a:defRPr/>
            </a:pPr>
            <a:r>
              <a:rPr lang="en-US"/>
              <a:t>www.ssric.org</a:t>
            </a:r>
          </a:p>
        </p:txBody>
      </p:sp>
      <p:sp>
        <p:nvSpPr>
          <p:cNvPr id="6" name="Rectangle 70"/>
          <p:cNvSpPr>
            <a:spLocks noGrp="1" noChangeArrowheads="1"/>
          </p:cNvSpPr>
          <p:nvPr>
            <p:ph type="sldNum" sz="quarter" idx="12"/>
          </p:nvPr>
        </p:nvSpPr>
        <p:spPr/>
        <p:txBody>
          <a:bodyPr/>
          <a:lstStyle/>
          <a:p>
            <a:pPr>
              <a:defRPr/>
            </a:pPr>
            <a:fld id="{5E0C2CFC-759B-4914-B96F-768FD664E325}" type="slidenum">
              <a:rPr lang="en-US"/>
              <a:pPr>
                <a:defRPr/>
              </a:pPr>
              <a:t>2</a:t>
            </a:fld>
            <a:endParaRPr lang="en-US"/>
          </a:p>
        </p:txBody>
      </p:sp>
      <p:sp>
        <p:nvSpPr>
          <p:cNvPr id="418818" name="Rectangle 2"/>
          <p:cNvSpPr>
            <a:spLocks noGrp="1" noChangeArrowheads="1"/>
          </p:cNvSpPr>
          <p:nvPr>
            <p:ph type="title" idx="4294967295"/>
          </p:nvPr>
        </p:nvSpPr>
        <p:spPr/>
        <p:txBody>
          <a:bodyPr/>
          <a:lstStyle/>
          <a:p>
            <a:pPr eaLnBrk="1" hangingPunct="1">
              <a:defRPr/>
            </a:pPr>
            <a:r>
              <a:rPr lang="en-US" dirty="0" smtClean="0"/>
              <a:t>Introduction - 1</a:t>
            </a:r>
          </a:p>
        </p:txBody>
      </p:sp>
      <p:sp>
        <p:nvSpPr>
          <p:cNvPr id="418819" name="Rectangle 3"/>
          <p:cNvSpPr>
            <a:spLocks noGrp="1" noChangeArrowheads="1"/>
          </p:cNvSpPr>
          <p:nvPr>
            <p:ph type="body" idx="4294967295"/>
          </p:nvPr>
        </p:nvSpPr>
        <p:spPr>
          <a:xfrm>
            <a:off x="984250" y="1420813"/>
            <a:ext cx="7702550" cy="4881562"/>
          </a:xfrm>
        </p:spPr>
        <p:txBody>
          <a:bodyPr/>
          <a:lstStyle/>
          <a:p>
            <a:pPr marL="0" indent="0" algn="ctr" eaLnBrk="1" hangingPunct="1">
              <a:buNone/>
              <a:defRPr/>
            </a:pPr>
            <a:endParaRPr lang="en-US" dirty="0" smtClean="0"/>
          </a:p>
          <a:p>
            <a:pPr marL="0" indent="0" algn="ctr" eaLnBrk="1" hangingPunct="1">
              <a:buNone/>
              <a:defRPr/>
            </a:pPr>
            <a:r>
              <a:rPr lang="en-US" dirty="0" smtClean="0"/>
              <a:t>Presenter: John L. Korey</a:t>
            </a:r>
            <a:br>
              <a:rPr lang="en-US" dirty="0" smtClean="0"/>
            </a:br>
            <a:r>
              <a:rPr lang="en-US" dirty="0" smtClean="0"/>
              <a:t>Political Science (Emeritus)</a:t>
            </a:r>
          </a:p>
          <a:p>
            <a:pPr algn="ctr" eaLnBrk="1" hangingPunct="1">
              <a:buFont typeface="Wingdings" pitchFamily="2" charset="2"/>
              <a:buNone/>
              <a:defRPr/>
            </a:pPr>
            <a:r>
              <a:rPr lang="en-US" dirty="0" smtClean="0"/>
              <a:t>Cal Poly Pomona</a:t>
            </a:r>
            <a:br>
              <a:rPr lang="en-US" dirty="0" smtClean="0"/>
            </a:br>
            <a:r>
              <a:rPr lang="en-US" dirty="0" smtClean="0">
                <a:hlinkClick r:id="rId3"/>
              </a:rPr>
              <a:t>jlkorey@csupomona.edu</a:t>
            </a:r>
            <a:endParaRPr lang="en-US" dirty="0" smtClean="0"/>
          </a:p>
          <a:p>
            <a:pPr eaLnBrk="1" hangingPunct="1">
              <a:buFont typeface="Wingdings" pitchFamily="2" charset="2"/>
              <a:buNone/>
              <a:defRPr/>
            </a:pPr>
            <a:endParaRPr lang="en-US" dirty="0" smtClean="0"/>
          </a:p>
          <a:p>
            <a:pPr eaLnBrk="1" hangingPunct="1">
              <a:buFont typeface="Wingdings" pitchFamily="2" charset="2"/>
              <a:buNone/>
              <a:defRPr/>
            </a:pPr>
            <a:endParaRPr lang="en-US" dirty="0" smtClean="0"/>
          </a:p>
          <a:p>
            <a:pPr eaLnBrk="1" hangingPunct="1">
              <a:defRPr/>
            </a:pP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Locate the Study - 2</a:t>
            </a:r>
            <a:endParaRPr lang="en-US" dirty="0"/>
          </a:p>
        </p:txBody>
      </p:sp>
      <p:sp>
        <p:nvSpPr>
          <p:cNvPr id="4" name="Date Placeholder 3"/>
          <p:cNvSpPr>
            <a:spLocks noGrp="1"/>
          </p:cNvSpPr>
          <p:nvPr>
            <p:ph type="dt" sz="half" idx="10"/>
          </p:nvPr>
        </p:nvSpPr>
        <p:spPr/>
        <p:txBody>
          <a:bodyPr/>
          <a:lstStyle/>
          <a:p>
            <a:pPr>
              <a:defRPr/>
            </a:pPr>
            <a:r>
              <a:rPr lang="en-US" smtClean="0"/>
              <a:t>April 24, 2015</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03873D63-88B2-4D83-A643-05FB9DBCA119}" type="slidenum">
              <a:rPr lang="en-US" smtClean="0"/>
              <a:pPr>
                <a:defRPr/>
              </a:pPr>
              <a:t>20</a:t>
            </a:fld>
            <a:endParaRPr lang="en-US"/>
          </a:p>
        </p:txBody>
      </p:sp>
      <p:pic>
        <p:nvPicPr>
          <p:cNvPr id="7" name="Picture 2" title="Study Search Result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30930" y="1600200"/>
            <a:ext cx="3682139"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9572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 Data for Download</a:t>
            </a:r>
            <a:endParaRPr lang="en-US" dirty="0"/>
          </a:p>
        </p:txBody>
      </p:sp>
      <p:sp>
        <p:nvSpPr>
          <p:cNvPr id="4" name="Date Placeholder 3"/>
          <p:cNvSpPr>
            <a:spLocks noGrp="1"/>
          </p:cNvSpPr>
          <p:nvPr>
            <p:ph type="dt" sz="half" idx="10"/>
          </p:nvPr>
        </p:nvSpPr>
        <p:spPr/>
        <p:txBody>
          <a:bodyPr/>
          <a:lstStyle/>
          <a:p>
            <a:pPr>
              <a:defRPr/>
            </a:pPr>
            <a:r>
              <a:rPr lang="en-US" smtClean="0"/>
              <a:t>April 24, 2015</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03873D63-88B2-4D83-A643-05FB9DBCA119}" type="slidenum">
              <a:rPr lang="en-US" smtClean="0"/>
              <a:pPr>
                <a:defRPr/>
              </a:pPr>
              <a:t>21</a:t>
            </a:fld>
            <a:endParaRPr lang="en-US"/>
          </a:p>
        </p:txBody>
      </p:sp>
      <p:pic>
        <p:nvPicPr>
          <p:cNvPr id="7" name="Picture 2" descr="Under “Download,” near bottom of screen, click on “SPSS.”&#10;" title="CBS/New York Times Monthly Poll"/>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32560" y="1931511"/>
            <a:ext cx="6278880" cy="3863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31635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Download the Data</a:t>
            </a:r>
            <a:endParaRPr lang="en-US" dirty="0"/>
          </a:p>
        </p:txBody>
      </p:sp>
      <p:sp>
        <p:nvSpPr>
          <p:cNvPr id="4" name="Date Placeholder 3"/>
          <p:cNvSpPr>
            <a:spLocks noGrp="1"/>
          </p:cNvSpPr>
          <p:nvPr>
            <p:ph type="dt" sz="half" idx="10"/>
          </p:nvPr>
        </p:nvSpPr>
        <p:spPr/>
        <p:txBody>
          <a:bodyPr/>
          <a:lstStyle/>
          <a:p>
            <a:pPr>
              <a:defRPr/>
            </a:pPr>
            <a:r>
              <a:rPr lang="en-US" smtClean="0"/>
              <a:t>April 24, 2015</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03873D63-88B2-4D83-A643-05FB9DBCA119}" type="slidenum">
              <a:rPr lang="en-US" smtClean="0"/>
              <a:pPr>
                <a:defRPr/>
              </a:pPr>
              <a:t>22</a:t>
            </a:fld>
            <a:endParaRPr lang="en-US"/>
          </a:p>
        </p:txBody>
      </p:sp>
      <p:pic>
        <p:nvPicPr>
          <p:cNvPr id="7" name="Picture 2" descr="Save the zip file to the desired directory" title="Saving the Fil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16330" y="1729581"/>
            <a:ext cx="6911340"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25039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Save the Data for Analysis</a:t>
            </a:r>
          </a:p>
        </p:txBody>
      </p:sp>
      <p:pic>
        <p:nvPicPr>
          <p:cNvPr id="9" name="Content Placeholder 8" descr="Click on each of the files shown until you get to the bottom screen.  The first two of the files found there (the codebook in PDF format and the data in SPSS system file format) are the ones you want.&#10;" title="Finding the Files You're Going to Ne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71600" y="1295400"/>
            <a:ext cx="6819182" cy="4800600"/>
          </a:xfrm>
        </p:spPr>
      </p:pic>
      <p:sp>
        <p:nvSpPr>
          <p:cNvPr id="4" name="Date Placeholder 3"/>
          <p:cNvSpPr>
            <a:spLocks noGrp="1"/>
          </p:cNvSpPr>
          <p:nvPr>
            <p:ph type="dt" sz="half" idx="10"/>
          </p:nvPr>
        </p:nvSpPr>
        <p:spPr/>
        <p:txBody>
          <a:bodyPr/>
          <a:lstStyle/>
          <a:p>
            <a:pPr>
              <a:defRPr/>
            </a:pPr>
            <a:r>
              <a:rPr lang="en-US" smtClean="0"/>
              <a:t>April 24, 2015</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03873D63-88B2-4D83-A643-05FB9DBCA119}" type="slidenum">
              <a:rPr lang="en-US" smtClean="0"/>
              <a:pPr>
                <a:defRPr/>
              </a:pPr>
              <a:t>23</a:t>
            </a:fld>
            <a:endParaRPr lang="en-US"/>
          </a:p>
        </p:txBody>
      </p:sp>
    </p:spTree>
    <p:extLst>
      <p:ext uri="{BB962C8B-B14F-4D97-AF65-F5344CB8AC3E}">
        <p14:creationId xmlns:p14="http://schemas.microsoft.com/office/powerpoint/2010/main" val="26359749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linkClick r:id="rId3"/>
              </a:rPr>
              <a:t>Converting ASCII Files</a:t>
            </a:r>
            <a:endParaRPr lang="en-US" dirty="0"/>
          </a:p>
        </p:txBody>
      </p:sp>
      <p:pic>
        <p:nvPicPr>
          <p:cNvPr id="7" name="Picture 3" descr="Some old datasets come with only a raw data ASCII (American Standard Code for Information Interchange) file and an SPSS “syntax” file.  By running the data against the syntax file, you can create an SPSS system file.  You’ll need to made a few changes in the syntax file.  The handout linked to this page will show you how.&#10;" title="Converting ASCII Files"/>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601111" y="1600200"/>
            <a:ext cx="3941777"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pPr>
              <a:defRPr/>
            </a:pPr>
            <a:r>
              <a:rPr lang="en-US" smtClean="0"/>
              <a:t>April 24, 2015</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03873D63-88B2-4D83-A643-05FB9DBCA119}" type="slidenum">
              <a:rPr lang="en-US" smtClean="0"/>
              <a:pPr>
                <a:defRPr/>
              </a:pPr>
              <a:t>24</a:t>
            </a:fld>
            <a:endParaRPr lang="en-US"/>
          </a:p>
        </p:txBody>
      </p:sp>
    </p:spTree>
    <p:extLst>
      <p:ext uri="{BB962C8B-B14F-4D97-AF65-F5344CB8AC3E}">
        <p14:creationId xmlns:p14="http://schemas.microsoft.com/office/powerpoint/2010/main" val="40928562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SPSS Syntax Files</a:t>
            </a:r>
            <a:endParaRPr lang="en-US" dirty="0"/>
          </a:p>
        </p:txBody>
      </p:sp>
      <p:sp>
        <p:nvSpPr>
          <p:cNvPr id="3" name="Content Placeholder 2"/>
          <p:cNvSpPr>
            <a:spLocks noGrp="1"/>
          </p:cNvSpPr>
          <p:nvPr>
            <p:ph idx="1"/>
          </p:nvPr>
        </p:nvSpPr>
        <p:spPr/>
        <p:txBody>
          <a:bodyPr/>
          <a:lstStyle/>
          <a:p>
            <a:pPr marL="0" indent="0">
              <a:buNone/>
            </a:pPr>
            <a:r>
              <a:rPr lang="nl-NL" dirty="0"/>
              <a:t>Manfred te Grotenhuis and Chris </a:t>
            </a:r>
            <a:r>
              <a:rPr lang="nl-NL" dirty="0" smtClean="0"/>
              <a:t>Visscher, </a:t>
            </a:r>
            <a:r>
              <a:rPr lang="en-US" i="1" dirty="0">
                <a:effectLst/>
                <a:hlinkClick r:id="rId3"/>
              </a:rPr>
              <a:t>How to Use SPSS Syntax: An Overview of Common </a:t>
            </a:r>
            <a:r>
              <a:rPr lang="en-US" i="1" dirty="0" smtClean="0">
                <a:effectLst/>
                <a:hlinkClick r:id="rId3"/>
              </a:rPr>
              <a:t>Commands </a:t>
            </a:r>
            <a:r>
              <a:rPr lang="en-US" dirty="0" smtClean="0">
                <a:effectLst/>
              </a:rPr>
              <a:t>(Thousand Oaks, CA: Sage, 2014)</a:t>
            </a:r>
            <a:r>
              <a:rPr lang="en-US" i="1" dirty="0" smtClean="0">
                <a:effectLst/>
              </a:rPr>
              <a:t>.</a:t>
            </a:r>
            <a:endParaRPr lang="en-US" i="1" dirty="0">
              <a:effectLst/>
            </a:endParaRPr>
          </a:p>
          <a:p>
            <a:pPr marL="0" indent="0">
              <a:buNone/>
            </a:pPr>
            <a:endParaRPr lang="en-US" dirty="0"/>
          </a:p>
        </p:txBody>
      </p:sp>
      <p:sp>
        <p:nvSpPr>
          <p:cNvPr id="4" name="Date Placeholder 3"/>
          <p:cNvSpPr>
            <a:spLocks noGrp="1"/>
          </p:cNvSpPr>
          <p:nvPr>
            <p:ph type="dt" sz="half" idx="10"/>
          </p:nvPr>
        </p:nvSpPr>
        <p:spPr/>
        <p:txBody>
          <a:bodyPr/>
          <a:lstStyle/>
          <a:p>
            <a:pPr>
              <a:defRPr/>
            </a:pPr>
            <a:r>
              <a:rPr lang="en-US" smtClean="0"/>
              <a:t>April 24, 2015</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03873D63-88B2-4D83-A643-05FB9DBCA119}" type="slidenum">
              <a:rPr lang="en-US" smtClean="0"/>
              <a:pPr>
                <a:defRPr/>
              </a:pPr>
              <a:t>25</a:t>
            </a:fld>
            <a:endParaRPr lang="en-US"/>
          </a:p>
        </p:txBody>
      </p:sp>
    </p:spTree>
    <p:extLst>
      <p:ext uri="{BB962C8B-B14F-4D97-AF65-F5344CB8AC3E}">
        <p14:creationId xmlns:p14="http://schemas.microsoft.com/office/powerpoint/2010/main" val="7801081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Research Tools</a:t>
            </a:r>
            <a:endParaRPr lang="en-US" dirty="0"/>
          </a:p>
        </p:txBody>
      </p:sp>
      <p:sp>
        <p:nvSpPr>
          <p:cNvPr id="3" name="Content Placeholder 2"/>
          <p:cNvSpPr>
            <a:spLocks noGrp="1"/>
          </p:cNvSpPr>
          <p:nvPr>
            <p:ph idx="1"/>
          </p:nvPr>
        </p:nvSpPr>
        <p:spPr/>
        <p:txBody>
          <a:bodyPr/>
          <a:lstStyle/>
          <a:p>
            <a:r>
              <a:rPr lang="en-US" dirty="0" smtClean="0"/>
              <a:t>Search/Compare Variables</a:t>
            </a:r>
          </a:p>
          <a:p>
            <a:r>
              <a:rPr lang="en-US" dirty="0" smtClean="0"/>
              <a:t>Bibliography of Data Related </a:t>
            </a:r>
            <a:r>
              <a:rPr lang="en-US" dirty="0" err="1" smtClean="0"/>
              <a:t>Litrerature</a:t>
            </a:r>
            <a:endParaRPr lang="en-US" dirty="0" smtClean="0"/>
          </a:p>
          <a:p>
            <a:r>
              <a:rPr lang="en-US" dirty="0" smtClean="0"/>
              <a:t>Online Data Analysis</a:t>
            </a:r>
          </a:p>
          <a:p>
            <a:r>
              <a:rPr lang="en-US" dirty="0" smtClean="0"/>
              <a:t>Archive Partners</a:t>
            </a:r>
            <a:endParaRPr lang="en-US" dirty="0"/>
          </a:p>
        </p:txBody>
      </p:sp>
      <p:sp>
        <p:nvSpPr>
          <p:cNvPr id="4" name="Date Placeholder 3"/>
          <p:cNvSpPr>
            <a:spLocks noGrp="1"/>
          </p:cNvSpPr>
          <p:nvPr>
            <p:ph type="dt" sz="half" idx="10"/>
          </p:nvPr>
        </p:nvSpPr>
        <p:spPr/>
        <p:txBody>
          <a:bodyPr/>
          <a:lstStyle/>
          <a:p>
            <a:pPr>
              <a:defRPr/>
            </a:pPr>
            <a:r>
              <a:rPr lang="en-US" smtClean="0"/>
              <a:t>April 24, 2015</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03873D63-88B2-4D83-A643-05FB9DBCA119}" type="slidenum">
              <a:rPr lang="en-US" smtClean="0"/>
              <a:pPr>
                <a:defRPr/>
              </a:pPr>
              <a:t>26</a:t>
            </a:fld>
            <a:endParaRPr lang="en-US"/>
          </a:p>
        </p:txBody>
      </p:sp>
    </p:spTree>
    <p:extLst>
      <p:ext uri="{BB962C8B-B14F-4D97-AF65-F5344CB8AC3E}">
        <p14:creationId xmlns:p14="http://schemas.microsoft.com/office/powerpoint/2010/main" val="39745485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Search/Compare Variables</a:t>
            </a:r>
            <a:endParaRPr lang="en-US" dirty="0"/>
          </a:p>
        </p:txBody>
      </p:sp>
      <p:pic>
        <p:nvPicPr>
          <p:cNvPr id="7" name="Picture 2" descr="This feature is useful if you plan to design your own questionnaire ad would like to see how others have dealt with making the same or similar measurements. &#10;" title="Search/Compare Variabl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51620" y="1600200"/>
            <a:ext cx="4840760"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pPr>
              <a:defRPr/>
            </a:pPr>
            <a:r>
              <a:rPr lang="en-US" smtClean="0"/>
              <a:t>April 24, 2015</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03873D63-88B2-4D83-A643-05FB9DBCA119}" type="slidenum">
              <a:rPr lang="en-US" smtClean="0"/>
              <a:pPr>
                <a:defRPr/>
              </a:pPr>
              <a:t>27</a:t>
            </a:fld>
            <a:endParaRPr lang="en-US"/>
          </a:p>
        </p:txBody>
      </p:sp>
    </p:spTree>
    <p:extLst>
      <p:ext uri="{BB962C8B-B14F-4D97-AF65-F5344CB8AC3E}">
        <p14:creationId xmlns:p14="http://schemas.microsoft.com/office/powerpoint/2010/main" val="8382195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Find Publications</a:t>
            </a:r>
            <a:br>
              <a:rPr lang="en-US" smtClean="0"/>
            </a:br>
            <a:endParaRPr lang="en-US" dirty="0"/>
          </a:p>
        </p:txBody>
      </p:sp>
      <p:sp>
        <p:nvSpPr>
          <p:cNvPr id="4" name="Date Placeholder 3"/>
          <p:cNvSpPr>
            <a:spLocks noGrp="1"/>
          </p:cNvSpPr>
          <p:nvPr>
            <p:ph type="dt" sz="half" idx="10"/>
          </p:nvPr>
        </p:nvSpPr>
        <p:spPr/>
        <p:txBody>
          <a:bodyPr/>
          <a:lstStyle/>
          <a:p>
            <a:pPr>
              <a:defRPr/>
            </a:pPr>
            <a:r>
              <a:rPr lang="en-US" smtClean="0"/>
              <a:t>April 24, 2015</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03873D63-88B2-4D83-A643-05FB9DBCA119}" type="slidenum">
              <a:rPr lang="en-US" smtClean="0"/>
              <a:pPr>
                <a:defRPr/>
              </a:pPr>
              <a:t>28</a:t>
            </a:fld>
            <a:endParaRPr lang="en-US"/>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13307" y="1600200"/>
            <a:ext cx="6517386"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0316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Data Analysis</a:t>
            </a:r>
            <a:endParaRPr lang="en-US" dirty="0"/>
          </a:p>
        </p:txBody>
      </p:sp>
      <p:sp>
        <p:nvSpPr>
          <p:cNvPr id="3" name="Content Placeholder 2"/>
          <p:cNvSpPr>
            <a:spLocks noGrp="1"/>
          </p:cNvSpPr>
          <p:nvPr>
            <p:ph idx="1"/>
          </p:nvPr>
        </p:nvSpPr>
        <p:spPr/>
        <p:txBody>
          <a:bodyPr/>
          <a:lstStyle/>
          <a:p>
            <a:r>
              <a:rPr lang="en-US" dirty="0" smtClean="0"/>
              <a:t>Simple Crosstabs: if a dataset </a:t>
            </a:r>
            <a:r>
              <a:rPr lang="en-US" dirty="0" err="1" smtClean="0"/>
              <a:t>decription</a:t>
            </a:r>
            <a:r>
              <a:rPr lang="en-US" dirty="0" smtClean="0"/>
              <a:t> says that you can perform simple crosstabs, you can do so online by clicking on the link and following the instructions. </a:t>
            </a:r>
          </a:p>
          <a:p>
            <a:r>
              <a:rPr lang="en-US" dirty="0" smtClean="0"/>
              <a:t>SDA: some datasets also allow more extensive analyses using SDA (Survey Documentation and </a:t>
            </a:r>
            <a:r>
              <a:rPr lang="en-US" dirty="0" err="1" smtClean="0"/>
              <a:t>Alalysis</a:t>
            </a:r>
            <a:r>
              <a:rPr lang="en-US" dirty="0" smtClean="0"/>
              <a:t>).  The SSRIC offers a separate workshop on SDA.</a:t>
            </a:r>
            <a:endParaRPr lang="en-US" dirty="0"/>
          </a:p>
        </p:txBody>
      </p:sp>
      <p:sp>
        <p:nvSpPr>
          <p:cNvPr id="4" name="Date Placeholder 3"/>
          <p:cNvSpPr>
            <a:spLocks noGrp="1"/>
          </p:cNvSpPr>
          <p:nvPr>
            <p:ph type="dt" sz="half" idx="10"/>
          </p:nvPr>
        </p:nvSpPr>
        <p:spPr/>
        <p:txBody>
          <a:bodyPr/>
          <a:lstStyle/>
          <a:p>
            <a:pPr>
              <a:defRPr/>
            </a:pPr>
            <a:r>
              <a:rPr lang="en-US" smtClean="0"/>
              <a:t>April 24, 2015</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03873D63-88B2-4D83-A643-05FB9DBCA119}" type="slidenum">
              <a:rPr lang="en-US" smtClean="0"/>
              <a:pPr>
                <a:defRPr/>
              </a:pPr>
              <a:t>29</a:t>
            </a:fld>
            <a:endParaRPr lang="en-US"/>
          </a:p>
        </p:txBody>
      </p:sp>
    </p:spTree>
    <p:extLst>
      <p:ext uri="{BB962C8B-B14F-4D97-AF65-F5344CB8AC3E}">
        <p14:creationId xmlns:p14="http://schemas.microsoft.com/office/powerpoint/2010/main" val="2193346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- 2</a:t>
            </a:r>
            <a:endParaRPr lang="en-US" dirty="0"/>
          </a:p>
        </p:txBody>
      </p:sp>
      <p:sp>
        <p:nvSpPr>
          <p:cNvPr id="3" name="Content Placeholder 2"/>
          <p:cNvSpPr>
            <a:spLocks noGrp="1"/>
          </p:cNvSpPr>
          <p:nvPr>
            <p:ph idx="1"/>
          </p:nvPr>
        </p:nvSpPr>
        <p:spPr/>
        <p:txBody>
          <a:bodyPr/>
          <a:lstStyle/>
          <a:p>
            <a:pPr marL="342900" lvl="1" indent="-342900">
              <a:buClr>
                <a:schemeClr val="hlink"/>
              </a:buClr>
              <a:buSzPct val="80000"/>
              <a:buFont typeface="Wingdings" pitchFamily="2" charset="2"/>
              <a:buChar char="Ø"/>
            </a:pPr>
            <a:r>
              <a:rPr lang="en-US" sz="3200" dirty="0" smtClean="0">
                <a:hlinkClick r:id="rId3"/>
              </a:rPr>
              <a:t>Workshop Materials</a:t>
            </a:r>
          </a:p>
          <a:p>
            <a:pPr marL="742950" lvl="2" indent="-342900">
              <a:buClr>
                <a:schemeClr val="hlink"/>
              </a:buClr>
              <a:buSzPct val="80000"/>
              <a:buFont typeface="Wingdings" panose="05000000000000000000" pitchFamily="2" charset="2"/>
              <a:buChar char="Ø"/>
            </a:pPr>
            <a:r>
              <a:rPr lang="en-US" dirty="0" smtClean="0">
                <a:hlinkClick r:id="rId3"/>
              </a:rPr>
              <a:t>These </a:t>
            </a:r>
            <a:r>
              <a:rPr lang="en-US" dirty="0" err="1" smtClean="0">
                <a:hlinkClick r:id="rId3"/>
              </a:rPr>
              <a:t>Powerpoint</a:t>
            </a:r>
            <a:r>
              <a:rPr lang="en-US" dirty="0" smtClean="0">
                <a:hlinkClick r:id="rId3"/>
              </a:rPr>
              <a:t> Slides</a:t>
            </a:r>
            <a:endParaRPr lang="en-US" dirty="0" smtClean="0"/>
          </a:p>
          <a:p>
            <a:pPr marL="742950" lvl="2" indent="-342900">
              <a:buClr>
                <a:schemeClr val="hlink"/>
              </a:buClr>
              <a:buSzPct val="80000"/>
              <a:buFont typeface="Wingdings" panose="05000000000000000000" pitchFamily="2" charset="2"/>
              <a:buChar char="Ø"/>
            </a:pPr>
            <a:r>
              <a:rPr lang="en-US" dirty="0" smtClean="0"/>
              <a:t>The only URL you need: </a:t>
            </a:r>
            <a:r>
              <a:rPr lang="en-US" dirty="0" smtClean="0">
                <a:hlinkClick r:id="rId4"/>
              </a:rPr>
              <a:t>List of Links Used in This Workshop</a:t>
            </a:r>
            <a:endParaRPr lang="en-US" dirty="0"/>
          </a:p>
        </p:txBody>
      </p:sp>
      <p:sp>
        <p:nvSpPr>
          <p:cNvPr id="4" name="Date Placeholder 3"/>
          <p:cNvSpPr>
            <a:spLocks noGrp="1"/>
          </p:cNvSpPr>
          <p:nvPr>
            <p:ph type="dt" sz="half" idx="10"/>
          </p:nvPr>
        </p:nvSpPr>
        <p:spPr/>
        <p:txBody>
          <a:bodyPr/>
          <a:lstStyle/>
          <a:p>
            <a:pPr>
              <a:defRPr/>
            </a:pPr>
            <a:r>
              <a:rPr lang="en-US" smtClean="0"/>
              <a:t>April 24, 2015</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03873D63-88B2-4D83-A643-05FB9DBCA119}" type="slidenum">
              <a:rPr lang="en-US" smtClean="0"/>
              <a:pPr>
                <a:defRPr/>
              </a:pPr>
              <a:t>3</a:t>
            </a:fld>
            <a:endParaRPr lang="en-US"/>
          </a:p>
        </p:txBody>
      </p:sp>
    </p:spTree>
    <p:extLst>
      <p:ext uri="{BB962C8B-B14F-4D97-AF65-F5344CB8AC3E}">
        <p14:creationId xmlns:p14="http://schemas.microsoft.com/office/powerpoint/2010/main" val="15348067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Archive Partners</a:t>
            </a:r>
            <a:endParaRPr lang="en-US" dirty="0"/>
          </a:p>
        </p:txBody>
      </p:sp>
      <p:pic>
        <p:nvPicPr>
          <p:cNvPr id="7" name="Picture 2" descr="The bottom of this screen lists various organizations partnered with the ICPSR" title="Archive Partner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29628" y="1600200"/>
            <a:ext cx="5284743"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pPr>
              <a:defRPr/>
            </a:pPr>
            <a:r>
              <a:rPr lang="en-US" smtClean="0"/>
              <a:t>April 24, 2015</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03873D63-88B2-4D83-A643-05FB9DBCA119}" type="slidenum">
              <a:rPr lang="en-US" smtClean="0"/>
              <a:pPr>
                <a:defRPr/>
              </a:pPr>
              <a:t>30</a:t>
            </a:fld>
            <a:endParaRPr lang="en-US"/>
          </a:p>
        </p:txBody>
      </p:sp>
    </p:spTree>
    <p:extLst>
      <p:ext uri="{BB962C8B-B14F-4D97-AF65-F5344CB8AC3E}">
        <p14:creationId xmlns:p14="http://schemas.microsoft.com/office/powerpoint/2010/main" val="33047131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3"/>
              </a:rPr>
              <a:t>The Roper Center</a:t>
            </a:r>
            <a:endParaRPr lang="en-US" dirty="0"/>
          </a:p>
        </p:txBody>
      </p:sp>
      <p:sp>
        <p:nvSpPr>
          <p:cNvPr id="4" name="Date Placeholder 3"/>
          <p:cNvSpPr>
            <a:spLocks noGrp="1"/>
          </p:cNvSpPr>
          <p:nvPr>
            <p:ph type="dt" sz="half" idx="10"/>
          </p:nvPr>
        </p:nvSpPr>
        <p:spPr/>
        <p:txBody>
          <a:bodyPr/>
          <a:lstStyle/>
          <a:p>
            <a:pPr>
              <a:defRPr/>
            </a:pPr>
            <a:r>
              <a:rPr lang="en-US" smtClean="0"/>
              <a:t>April 24, 2015</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03873D63-88B2-4D83-A643-05FB9DBCA119}" type="slidenum">
              <a:rPr lang="en-US" smtClean="0"/>
              <a:pPr>
                <a:defRPr/>
              </a:pPr>
              <a:t>31</a:t>
            </a:fld>
            <a:endParaRPr lang="en-US"/>
          </a:p>
        </p:txBody>
      </p:sp>
      <p:pic>
        <p:nvPicPr>
          <p:cNvPr id="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51545" y="1600200"/>
            <a:ext cx="7440909" cy="4525963"/>
          </a:xfrm>
        </p:spPr>
      </p:pic>
    </p:spTree>
    <p:extLst>
      <p:ext uri="{BB962C8B-B14F-4D97-AF65-F5344CB8AC3E}">
        <p14:creationId xmlns:p14="http://schemas.microsoft.com/office/powerpoint/2010/main" val="5318899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Roper Center?</a:t>
            </a:r>
          </a:p>
        </p:txBody>
      </p:sp>
      <p:sp>
        <p:nvSpPr>
          <p:cNvPr id="3" name="Content Placeholder 2"/>
          <p:cNvSpPr>
            <a:spLocks noGrp="1"/>
          </p:cNvSpPr>
          <p:nvPr>
            <p:ph idx="1"/>
          </p:nvPr>
        </p:nvSpPr>
        <p:spPr/>
        <p:txBody>
          <a:bodyPr/>
          <a:lstStyle/>
          <a:p>
            <a:r>
              <a:rPr lang="en-US" dirty="0"/>
              <a:t>Roper Express (datasets for download)</a:t>
            </a:r>
          </a:p>
          <a:p>
            <a:r>
              <a:rPr lang="en-US" dirty="0"/>
              <a:t>Roper Explorer (online analysis)</a:t>
            </a:r>
          </a:p>
          <a:p>
            <a:r>
              <a:rPr lang="en-US" dirty="0" err="1"/>
              <a:t>iPoll</a:t>
            </a:r>
            <a:r>
              <a:rPr lang="en-US" dirty="0"/>
              <a:t> (survey questions)</a:t>
            </a:r>
          </a:p>
          <a:p>
            <a:pPr marL="0" indent="0">
              <a:buNone/>
            </a:pPr>
            <a:endParaRPr lang="en-US" dirty="0"/>
          </a:p>
        </p:txBody>
      </p:sp>
      <p:sp>
        <p:nvSpPr>
          <p:cNvPr id="4" name="Date Placeholder 3"/>
          <p:cNvSpPr>
            <a:spLocks noGrp="1"/>
          </p:cNvSpPr>
          <p:nvPr>
            <p:ph type="dt" sz="half" idx="10"/>
          </p:nvPr>
        </p:nvSpPr>
        <p:spPr/>
        <p:txBody>
          <a:bodyPr/>
          <a:lstStyle/>
          <a:p>
            <a:pPr>
              <a:defRPr/>
            </a:pPr>
            <a:r>
              <a:rPr lang="en-US" smtClean="0"/>
              <a:t>April 24, 2015</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03873D63-88B2-4D83-A643-05FB9DBCA119}" type="slidenum">
              <a:rPr lang="en-US" smtClean="0"/>
              <a:pPr>
                <a:defRPr/>
              </a:pPr>
              <a:t>32</a:t>
            </a:fld>
            <a:endParaRPr lang="en-US"/>
          </a:p>
        </p:txBody>
      </p:sp>
    </p:spTree>
    <p:extLst>
      <p:ext uri="{BB962C8B-B14F-4D97-AF65-F5344CB8AC3E}">
        <p14:creationId xmlns:p14="http://schemas.microsoft.com/office/powerpoint/2010/main" val="32156231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t/>
            </a:r>
            <a:br>
              <a:rPr lang="en-US" sz="4900" dirty="0" smtClean="0"/>
            </a:br>
            <a:r>
              <a:rPr lang="en-US" sz="4900" dirty="0" smtClean="0"/>
              <a:t>Creating your Own Account</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first thing you need to do is to create your own personal account at the Roper Center.</a:t>
            </a:r>
          </a:p>
          <a:p>
            <a:r>
              <a:rPr lang="en-US" dirty="0" smtClean="0"/>
              <a:t>You’ll need this account to download data sets and to analyze data online.</a:t>
            </a:r>
          </a:p>
          <a:p>
            <a:r>
              <a:rPr lang="en-US" dirty="0" smtClean="0"/>
              <a:t>These accounts are free.</a:t>
            </a:r>
          </a:p>
          <a:p>
            <a:r>
              <a:rPr lang="en-US" dirty="0" smtClean="0"/>
              <a:t>To create your own account, you’ll need be on a computer on a CSU campus that has subscribed to the social science data bases.  </a:t>
            </a:r>
          </a:p>
          <a:p>
            <a:r>
              <a:rPr lang="en-US" dirty="0"/>
              <a:t>P</a:t>
            </a:r>
            <a:r>
              <a:rPr lang="en-US" dirty="0" smtClean="0"/>
              <a:t>oint </a:t>
            </a:r>
            <a:r>
              <a:rPr lang="en-US" dirty="0"/>
              <a:t>your mouse at “Quick Links” in the upper left of the Roper  home page.  Click on </a:t>
            </a:r>
            <a:r>
              <a:rPr lang="en-US" dirty="0" smtClean="0"/>
              <a:t>“iPOLL Login” as shown on the next slide.</a:t>
            </a:r>
            <a:endParaRPr lang="en-US" b="1" dirty="0"/>
          </a:p>
          <a:p>
            <a:r>
              <a:rPr lang="en-US" dirty="0" smtClean="0"/>
              <a:t>Click on “Register” at the top of the page as indicated in the next slide.</a:t>
            </a:r>
          </a:p>
        </p:txBody>
      </p:sp>
      <p:sp>
        <p:nvSpPr>
          <p:cNvPr id="4" name="Slide Number Placeholder 3"/>
          <p:cNvSpPr>
            <a:spLocks noGrp="1"/>
          </p:cNvSpPr>
          <p:nvPr>
            <p:ph type="sldNum" sz="quarter" idx="12"/>
          </p:nvPr>
        </p:nvSpPr>
        <p:spPr/>
        <p:txBody>
          <a:bodyPr/>
          <a:lstStyle/>
          <a:p>
            <a:fld id="{ACB29A0A-F2E5-418C-99CA-2DAE16A8AF57}" type="slidenum">
              <a:rPr lang="en-US" smtClean="0"/>
              <a:t>33</a:t>
            </a:fld>
            <a:endParaRPr lang="en-US" dirty="0"/>
          </a:p>
        </p:txBody>
      </p:sp>
      <p:sp>
        <p:nvSpPr>
          <p:cNvPr id="5" name="Date Placeholder 4"/>
          <p:cNvSpPr>
            <a:spLocks noGrp="1"/>
          </p:cNvSpPr>
          <p:nvPr>
            <p:ph type="dt" sz="half" idx="10"/>
          </p:nvPr>
        </p:nvSpPr>
        <p:spPr/>
        <p:txBody>
          <a:bodyPr/>
          <a:lstStyle/>
          <a:p>
            <a:pPr>
              <a:defRPr/>
            </a:pPr>
            <a:r>
              <a:rPr lang="en-US" smtClean="0"/>
              <a:t>April 24, 2015</a:t>
            </a:r>
            <a:endParaRPr lang="en-US" dirty="0"/>
          </a:p>
        </p:txBody>
      </p:sp>
      <p:sp>
        <p:nvSpPr>
          <p:cNvPr id="6" name="Footer Placeholder 5"/>
          <p:cNvSpPr>
            <a:spLocks noGrp="1"/>
          </p:cNvSpPr>
          <p:nvPr>
            <p:ph type="ftr" sz="quarter" idx="11"/>
          </p:nvPr>
        </p:nvSpPr>
        <p:spPr/>
        <p:txBody>
          <a:bodyPr/>
          <a:lstStyle/>
          <a:p>
            <a:pPr>
              <a:defRPr/>
            </a:pPr>
            <a:r>
              <a:rPr lang="en-US" smtClean="0"/>
              <a:t>www.ssric.org</a:t>
            </a:r>
            <a:endParaRPr lang="en-US" dirty="0"/>
          </a:p>
        </p:txBody>
      </p:sp>
    </p:spTree>
    <p:extLst>
      <p:ext uri="{BB962C8B-B14F-4D97-AF65-F5344CB8AC3E}">
        <p14:creationId xmlns:p14="http://schemas.microsoft.com/office/powerpoint/2010/main" val="12872883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lstStyle/>
          <a:p>
            <a:r>
              <a:rPr lang="en-US" dirty="0"/>
              <a:t>Creating your Own </a:t>
            </a:r>
            <a:r>
              <a:rPr lang="en-US" dirty="0" smtClean="0"/>
              <a:t>Account - 1</a:t>
            </a:r>
            <a:endParaRPr lang="en-US" dirty="0"/>
          </a:p>
        </p:txBody>
      </p:sp>
      <p:pic>
        <p:nvPicPr>
          <p:cNvPr id="5" name="Content Placeholder 4" descr="Click on “Register” (near upper right)&#10;" title="Registering for an Account"/>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6800" y="1600200"/>
            <a:ext cx="6034617" cy="4525963"/>
          </a:xfrm>
        </p:spPr>
      </p:pic>
      <p:sp>
        <p:nvSpPr>
          <p:cNvPr id="4" name="Slide Number Placeholder 3"/>
          <p:cNvSpPr>
            <a:spLocks noGrp="1"/>
          </p:cNvSpPr>
          <p:nvPr>
            <p:ph type="sldNum" sz="quarter" idx="12"/>
          </p:nvPr>
        </p:nvSpPr>
        <p:spPr/>
        <p:txBody>
          <a:bodyPr/>
          <a:lstStyle/>
          <a:p>
            <a:fld id="{ACB29A0A-F2E5-418C-99CA-2DAE16A8AF57}" type="slidenum">
              <a:rPr lang="en-US" smtClean="0"/>
              <a:t>34</a:t>
            </a:fld>
            <a:endParaRPr lang="en-US" dirty="0"/>
          </a:p>
        </p:txBody>
      </p:sp>
      <p:sp>
        <p:nvSpPr>
          <p:cNvPr id="3" name="Date Placeholder 2"/>
          <p:cNvSpPr>
            <a:spLocks noGrp="1"/>
          </p:cNvSpPr>
          <p:nvPr>
            <p:ph type="dt" sz="half" idx="10"/>
          </p:nvPr>
        </p:nvSpPr>
        <p:spPr/>
        <p:txBody>
          <a:bodyPr/>
          <a:lstStyle/>
          <a:p>
            <a:pPr>
              <a:defRPr/>
            </a:pPr>
            <a:r>
              <a:rPr lang="en-US" smtClean="0"/>
              <a:t>April 24, 2015</a:t>
            </a:r>
            <a:endParaRPr lang="en-US" dirty="0"/>
          </a:p>
        </p:txBody>
      </p:sp>
      <p:sp>
        <p:nvSpPr>
          <p:cNvPr id="6" name="Footer Placeholder 5"/>
          <p:cNvSpPr>
            <a:spLocks noGrp="1"/>
          </p:cNvSpPr>
          <p:nvPr>
            <p:ph type="ftr" sz="quarter" idx="11"/>
          </p:nvPr>
        </p:nvSpPr>
        <p:spPr/>
        <p:txBody>
          <a:bodyPr/>
          <a:lstStyle/>
          <a:p>
            <a:pPr>
              <a:defRPr/>
            </a:pPr>
            <a:r>
              <a:rPr lang="en-US" smtClean="0"/>
              <a:t>www.ssric.org</a:t>
            </a:r>
            <a:endParaRPr lang="en-US" dirty="0"/>
          </a:p>
        </p:txBody>
      </p:sp>
    </p:spTree>
    <p:extLst>
      <p:ext uri="{BB962C8B-B14F-4D97-AF65-F5344CB8AC3E}">
        <p14:creationId xmlns:p14="http://schemas.microsoft.com/office/powerpoint/2010/main" val="7155293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your Own </a:t>
            </a:r>
            <a:r>
              <a:rPr lang="en-US" dirty="0" smtClean="0"/>
              <a:t>Account - 2</a:t>
            </a:r>
            <a:endParaRPr lang="en-US" dirty="0"/>
          </a:p>
        </p:txBody>
      </p:sp>
      <p:pic>
        <p:nvPicPr>
          <p:cNvPr id="5" name="Content Placeholder 4" descr="In the spaces provided, enter the information requested and create a password&#10;" title="Account Information"/>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76400" y="1600200"/>
            <a:ext cx="6034617" cy="4525963"/>
          </a:xfrm>
        </p:spPr>
      </p:pic>
      <p:sp>
        <p:nvSpPr>
          <p:cNvPr id="4" name="Slide Number Placeholder 3"/>
          <p:cNvSpPr>
            <a:spLocks noGrp="1"/>
          </p:cNvSpPr>
          <p:nvPr>
            <p:ph type="sldNum" sz="quarter" idx="12"/>
          </p:nvPr>
        </p:nvSpPr>
        <p:spPr/>
        <p:txBody>
          <a:bodyPr/>
          <a:lstStyle/>
          <a:p>
            <a:fld id="{ACB29A0A-F2E5-418C-99CA-2DAE16A8AF57}" type="slidenum">
              <a:rPr lang="en-US" smtClean="0"/>
              <a:t>35</a:t>
            </a:fld>
            <a:endParaRPr lang="en-US" dirty="0"/>
          </a:p>
        </p:txBody>
      </p:sp>
      <p:sp>
        <p:nvSpPr>
          <p:cNvPr id="3" name="Date Placeholder 2"/>
          <p:cNvSpPr>
            <a:spLocks noGrp="1"/>
          </p:cNvSpPr>
          <p:nvPr>
            <p:ph type="dt" sz="half" idx="10"/>
          </p:nvPr>
        </p:nvSpPr>
        <p:spPr/>
        <p:txBody>
          <a:bodyPr/>
          <a:lstStyle/>
          <a:p>
            <a:pPr>
              <a:defRPr/>
            </a:pPr>
            <a:r>
              <a:rPr lang="en-US" smtClean="0"/>
              <a:t>April 24, 2015</a:t>
            </a:r>
            <a:endParaRPr lang="en-US" dirty="0"/>
          </a:p>
        </p:txBody>
      </p:sp>
      <p:sp>
        <p:nvSpPr>
          <p:cNvPr id="6" name="Footer Placeholder 5"/>
          <p:cNvSpPr>
            <a:spLocks noGrp="1"/>
          </p:cNvSpPr>
          <p:nvPr>
            <p:ph type="ftr" sz="quarter" idx="11"/>
          </p:nvPr>
        </p:nvSpPr>
        <p:spPr/>
        <p:txBody>
          <a:bodyPr/>
          <a:lstStyle/>
          <a:p>
            <a:pPr>
              <a:defRPr/>
            </a:pPr>
            <a:r>
              <a:rPr lang="en-US" smtClean="0"/>
              <a:t>www.ssric.org</a:t>
            </a:r>
            <a:endParaRPr lang="en-US" dirty="0"/>
          </a:p>
        </p:txBody>
      </p:sp>
    </p:spTree>
    <p:extLst>
      <p:ext uri="{BB962C8B-B14F-4D97-AF65-F5344CB8AC3E}">
        <p14:creationId xmlns:p14="http://schemas.microsoft.com/office/powerpoint/2010/main" val="17869575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Logging onto your Account</a:t>
            </a:r>
            <a:endParaRPr lang="en-US" dirty="0"/>
          </a:p>
        </p:txBody>
      </p:sp>
      <p:sp>
        <p:nvSpPr>
          <p:cNvPr id="3" name="Content Placeholder 2"/>
          <p:cNvSpPr>
            <a:spLocks noGrp="1"/>
          </p:cNvSpPr>
          <p:nvPr>
            <p:ph idx="1"/>
          </p:nvPr>
        </p:nvSpPr>
        <p:spPr/>
        <p:txBody>
          <a:bodyPr>
            <a:normAutofit lnSpcReduction="10000"/>
          </a:bodyPr>
          <a:lstStyle/>
          <a:p>
            <a:r>
              <a:rPr lang="en-US" dirty="0" smtClean="0"/>
              <a:t>When you want to use the Roper Center and it asks you to sign into your account, use your email address as your user name and the password you just created as your password.</a:t>
            </a:r>
          </a:p>
          <a:p>
            <a:r>
              <a:rPr lang="en-US" dirty="0" smtClean="0"/>
              <a:t>Now that you have your account, you can access the Roper Center from off campus.</a:t>
            </a:r>
          </a:p>
          <a:p>
            <a:r>
              <a:rPr lang="en-US" dirty="0" smtClean="0"/>
              <a:t>When you need to sign into your account, it will ask you to do so</a:t>
            </a:r>
            <a:r>
              <a:rPr lang="en-US" dirty="0" smtClean="0"/>
              <a:t>.</a:t>
            </a:r>
            <a:endParaRPr lang="en-US" dirty="0" smtClean="0"/>
          </a:p>
        </p:txBody>
      </p:sp>
      <p:sp>
        <p:nvSpPr>
          <p:cNvPr id="4" name="Slide Number Placeholder 3"/>
          <p:cNvSpPr>
            <a:spLocks noGrp="1"/>
          </p:cNvSpPr>
          <p:nvPr>
            <p:ph type="sldNum" sz="quarter" idx="12"/>
          </p:nvPr>
        </p:nvSpPr>
        <p:spPr/>
        <p:txBody>
          <a:bodyPr/>
          <a:lstStyle/>
          <a:p>
            <a:fld id="{ACB29A0A-F2E5-418C-99CA-2DAE16A8AF57}" type="slidenum">
              <a:rPr lang="en-US" smtClean="0"/>
              <a:t>36</a:t>
            </a:fld>
            <a:endParaRPr lang="en-US" dirty="0"/>
          </a:p>
        </p:txBody>
      </p:sp>
      <p:sp>
        <p:nvSpPr>
          <p:cNvPr id="5" name="Date Placeholder 4"/>
          <p:cNvSpPr>
            <a:spLocks noGrp="1"/>
          </p:cNvSpPr>
          <p:nvPr>
            <p:ph type="dt" sz="half" idx="10"/>
          </p:nvPr>
        </p:nvSpPr>
        <p:spPr/>
        <p:txBody>
          <a:bodyPr/>
          <a:lstStyle/>
          <a:p>
            <a:pPr>
              <a:defRPr/>
            </a:pPr>
            <a:r>
              <a:rPr lang="en-US" smtClean="0"/>
              <a:t>April 24, 2015</a:t>
            </a:r>
            <a:endParaRPr lang="en-US" dirty="0"/>
          </a:p>
        </p:txBody>
      </p:sp>
      <p:sp>
        <p:nvSpPr>
          <p:cNvPr id="6" name="Footer Placeholder 5"/>
          <p:cNvSpPr>
            <a:spLocks noGrp="1"/>
          </p:cNvSpPr>
          <p:nvPr>
            <p:ph type="ftr" sz="quarter" idx="11"/>
          </p:nvPr>
        </p:nvSpPr>
        <p:spPr/>
        <p:txBody>
          <a:bodyPr/>
          <a:lstStyle/>
          <a:p>
            <a:pPr>
              <a:defRPr/>
            </a:pPr>
            <a:r>
              <a:rPr lang="en-US" smtClean="0"/>
              <a:t>www.ssric.org</a:t>
            </a:r>
            <a:endParaRPr lang="en-US" dirty="0"/>
          </a:p>
        </p:txBody>
      </p:sp>
    </p:spTree>
    <p:extLst>
      <p:ext uri="{BB962C8B-B14F-4D97-AF65-F5344CB8AC3E}">
        <p14:creationId xmlns:p14="http://schemas.microsoft.com/office/powerpoint/2010/main" val="4381516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Data</a:t>
            </a:r>
            <a:endParaRPr lang="en-US" dirty="0"/>
          </a:p>
        </p:txBody>
      </p:sp>
      <p:sp>
        <p:nvSpPr>
          <p:cNvPr id="3" name="Content Placeholder 2"/>
          <p:cNvSpPr>
            <a:spLocks noGrp="1"/>
          </p:cNvSpPr>
          <p:nvPr>
            <p:ph sz="half" idx="1"/>
          </p:nvPr>
        </p:nvSpPr>
        <p:spPr>
          <a:xfrm>
            <a:off x="457200" y="1600200"/>
            <a:ext cx="7772400" cy="4525963"/>
          </a:xfrm>
        </p:spPr>
        <p:txBody>
          <a:bodyPr/>
          <a:lstStyle/>
          <a:p>
            <a:pPr marL="0" indent="0">
              <a:buNone/>
            </a:pPr>
            <a:r>
              <a:rPr lang="en-US" dirty="0"/>
              <a:t>Click on </a:t>
            </a:r>
            <a:r>
              <a:rPr lang="en-US" dirty="0" smtClean="0"/>
              <a:t>“</a:t>
            </a:r>
            <a:r>
              <a:rPr lang="en-US" dirty="0" smtClean="0">
                <a:sym typeface="Wingdings" panose="05000000000000000000" pitchFamily="2" charset="2"/>
              </a:rPr>
              <a:t>Search Datasets” on the home page</a:t>
            </a:r>
            <a:endParaRPr lang="en-US" dirty="0"/>
          </a:p>
          <a:p>
            <a:pPr marL="0" indent="0">
              <a:buNone/>
            </a:pPr>
            <a:endParaRPr lang="en-US" dirty="0"/>
          </a:p>
        </p:txBody>
      </p:sp>
      <p:sp>
        <p:nvSpPr>
          <p:cNvPr id="5" name="Date Placeholder 4"/>
          <p:cNvSpPr>
            <a:spLocks noGrp="1"/>
          </p:cNvSpPr>
          <p:nvPr>
            <p:ph type="dt" sz="half" idx="10"/>
          </p:nvPr>
        </p:nvSpPr>
        <p:spPr/>
        <p:txBody>
          <a:bodyPr/>
          <a:lstStyle/>
          <a:p>
            <a:pPr>
              <a:defRPr/>
            </a:pPr>
            <a:r>
              <a:rPr lang="en-US" smtClean="0"/>
              <a:t>April 24, 2015</a:t>
            </a:r>
            <a:endParaRPr lang="en-US" dirty="0"/>
          </a:p>
        </p:txBody>
      </p:sp>
      <p:sp>
        <p:nvSpPr>
          <p:cNvPr id="6" name="Footer Placeholder 5"/>
          <p:cNvSpPr>
            <a:spLocks noGrp="1"/>
          </p:cNvSpPr>
          <p:nvPr>
            <p:ph type="ftr" sz="quarter" idx="11"/>
          </p:nvPr>
        </p:nvSpPr>
        <p:spPr/>
        <p:txBody>
          <a:bodyPr/>
          <a:lstStyle/>
          <a:p>
            <a:pPr>
              <a:defRPr/>
            </a:pPr>
            <a:r>
              <a:rPr lang="en-US" smtClean="0"/>
              <a:t>www.ssric.org</a:t>
            </a:r>
            <a:endParaRPr lang="en-US" dirty="0"/>
          </a:p>
        </p:txBody>
      </p:sp>
      <p:sp>
        <p:nvSpPr>
          <p:cNvPr id="7" name="Slide Number Placeholder 6"/>
          <p:cNvSpPr>
            <a:spLocks noGrp="1"/>
          </p:cNvSpPr>
          <p:nvPr>
            <p:ph type="sldNum" sz="quarter" idx="12"/>
          </p:nvPr>
        </p:nvSpPr>
        <p:spPr/>
        <p:txBody>
          <a:bodyPr/>
          <a:lstStyle/>
          <a:p>
            <a:pPr>
              <a:defRPr/>
            </a:pPr>
            <a:fld id="{7F9FF9AA-C3D3-495F-8AF7-0B333DFB5016}" type="slidenum">
              <a:rPr lang="en-US" smtClean="0"/>
              <a:pPr>
                <a:defRPr/>
              </a:pPr>
              <a:t>37</a:t>
            </a:fld>
            <a:endParaRPr lang="en-US"/>
          </a:p>
        </p:txBody>
      </p:sp>
      <p:pic>
        <p:nvPicPr>
          <p:cNvPr id="9" name="Content Placeholder 8"/>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990600" y="2209800"/>
            <a:ext cx="6324600" cy="1633187"/>
          </a:xfrm>
        </p:spPr>
      </p:pic>
    </p:spTree>
    <p:extLst>
      <p:ext uri="{BB962C8B-B14F-4D97-AF65-F5344CB8AC3E}">
        <p14:creationId xmlns:p14="http://schemas.microsoft.com/office/powerpoint/2010/main" val="12390311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You can narrow your search in several ways by using the left sidebar.&#10;Also, to the right if each study description, there are three columns.  An icon in the first column indicates that the study is available for downloading (Roper Express); an icon in the second column means that question wordings are available online (iPOLL); an icon in the third column means that online analysis (Roper Explorer) is available.&#10;"/>
          <p:cNvSpPr>
            <a:spLocks noGrp="1"/>
          </p:cNvSpPr>
          <p:nvPr>
            <p:ph type="title"/>
          </p:nvPr>
        </p:nvSpPr>
        <p:spPr/>
        <p:txBody>
          <a:bodyPr/>
          <a:lstStyle/>
          <a:p>
            <a:r>
              <a:rPr lang="en-US" dirty="0" smtClean="0"/>
              <a:t>Data Search Results</a:t>
            </a:r>
            <a:endParaRPr lang="en-US" dirty="0"/>
          </a:p>
        </p:txBody>
      </p:sp>
      <p:pic>
        <p:nvPicPr>
          <p:cNvPr id="7" name="Picture 2" descr="You can narrow your search in several ways by using the left sidebar.&#10;Also, to the right if each study description, there are three columns.  An icon in the first column indicates that the study is available for downloading (Roper Express); an icon in the second column means that question wordings are available online (iPOLL); an icon in the third column means that online analysis (Roper Explorer) is available.&#10;" title="Dataset Search Result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4094" y="1600200"/>
            <a:ext cx="7475811"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pPr>
              <a:defRPr/>
            </a:pPr>
            <a:r>
              <a:rPr lang="en-US" smtClean="0"/>
              <a:t>April 24, 2015</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03873D63-88B2-4D83-A643-05FB9DBCA119}" type="slidenum">
              <a:rPr lang="en-US" smtClean="0"/>
              <a:pPr>
                <a:defRPr/>
              </a:pPr>
              <a:t>38</a:t>
            </a:fld>
            <a:endParaRPr lang="en-US"/>
          </a:p>
        </p:txBody>
      </p:sp>
    </p:spTree>
    <p:extLst>
      <p:ext uri="{BB962C8B-B14F-4D97-AF65-F5344CB8AC3E}">
        <p14:creationId xmlns:p14="http://schemas.microsoft.com/office/powerpoint/2010/main" val="21622712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Downloading Data </a:t>
            </a:r>
            <a:br>
              <a:rPr lang="en-US" dirty="0" smtClean="0"/>
            </a:br>
            <a:r>
              <a:rPr lang="en-US" dirty="0" smtClean="0"/>
              <a:t>(</a:t>
            </a:r>
            <a:r>
              <a:rPr lang="en-US" dirty="0" err="1" smtClean="0"/>
              <a:t>RoperExpress</a:t>
            </a:r>
            <a:r>
              <a:rPr lang="en-US" dirty="0" smtClean="0"/>
              <a:t>)</a:t>
            </a:r>
            <a:endParaRPr lang="en-US" dirty="0"/>
          </a:p>
        </p:txBody>
      </p:sp>
      <p:sp>
        <p:nvSpPr>
          <p:cNvPr id="4" name="Date Placeholder 3"/>
          <p:cNvSpPr>
            <a:spLocks noGrp="1"/>
          </p:cNvSpPr>
          <p:nvPr>
            <p:ph type="dt" sz="half" idx="10"/>
          </p:nvPr>
        </p:nvSpPr>
        <p:spPr/>
        <p:txBody>
          <a:bodyPr/>
          <a:lstStyle/>
          <a:p>
            <a:pPr>
              <a:defRPr/>
            </a:pPr>
            <a:r>
              <a:rPr lang="en-US" smtClean="0"/>
              <a:t>April 24, 2015</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03873D63-88B2-4D83-A643-05FB9DBCA119}" type="slidenum">
              <a:rPr lang="en-US" smtClean="0"/>
              <a:pPr>
                <a:defRPr/>
              </a:pPr>
              <a:t>39</a:t>
            </a:fld>
            <a:endParaRPr lang="en-US"/>
          </a:p>
        </p:txBody>
      </p:sp>
      <p:pic>
        <p:nvPicPr>
          <p:cNvPr id="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04526" y="1600200"/>
            <a:ext cx="7534948"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49987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- 3</a:t>
            </a:r>
          </a:p>
        </p:txBody>
      </p:sp>
      <p:sp>
        <p:nvSpPr>
          <p:cNvPr id="3" name="Content Placeholder 2"/>
          <p:cNvSpPr>
            <a:spLocks noGrp="1"/>
          </p:cNvSpPr>
          <p:nvPr>
            <p:ph idx="1"/>
          </p:nvPr>
        </p:nvSpPr>
        <p:spPr/>
        <p:txBody>
          <a:bodyPr/>
          <a:lstStyle/>
          <a:p>
            <a:pPr eaLnBrk="1" hangingPunct="1">
              <a:defRPr/>
            </a:pPr>
            <a:r>
              <a:rPr lang="en-US" dirty="0"/>
              <a:t>Workshop Agenda</a:t>
            </a:r>
          </a:p>
          <a:p>
            <a:pPr lvl="1" eaLnBrk="1" hangingPunct="1">
              <a:buFont typeface="Wingdings" panose="05000000000000000000" pitchFamily="2" charset="2"/>
              <a:buChar char="Ø"/>
              <a:defRPr/>
            </a:pPr>
            <a:r>
              <a:rPr lang="en-US" dirty="0"/>
              <a:t>Overview of the SSRIC</a:t>
            </a:r>
          </a:p>
          <a:p>
            <a:pPr lvl="1" eaLnBrk="1" hangingPunct="1">
              <a:buFont typeface="Wingdings" panose="05000000000000000000" pitchFamily="2" charset="2"/>
              <a:buChar char="Ø"/>
              <a:defRPr/>
            </a:pPr>
            <a:r>
              <a:rPr lang="en-US" dirty="0"/>
              <a:t>Data </a:t>
            </a:r>
            <a:r>
              <a:rPr lang="en-US" dirty="0" smtClean="0"/>
              <a:t>Archives</a:t>
            </a:r>
          </a:p>
          <a:p>
            <a:pPr lvl="2" eaLnBrk="1" hangingPunct="1">
              <a:buFont typeface="Wingdings" panose="05000000000000000000" pitchFamily="2" charset="2"/>
              <a:buChar char="Ø"/>
              <a:defRPr/>
            </a:pPr>
            <a:r>
              <a:rPr lang="en-US" dirty="0" smtClean="0"/>
              <a:t>ICPSR</a:t>
            </a:r>
          </a:p>
          <a:p>
            <a:pPr lvl="2" eaLnBrk="1" hangingPunct="1">
              <a:buFont typeface="Wingdings" panose="05000000000000000000" pitchFamily="2" charset="2"/>
              <a:buChar char="Ø"/>
              <a:defRPr/>
            </a:pPr>
            <a:r>
              <a:rPr lang="en-US" dirty="0" smtClean="0"/>
              <a:t>Roper</a:t>
            </a:r>
          </a:p>
          <a:p>
            <a:pPr lvl="2" eaLnBrk="1" hangingPunct="1">
              <a:buFont typeface="Wingdings" panose="05000000000000000000" pitchFamily="2" charset="2"/>
              <a:buChar char="Ø"/>
              <a:defRPr/>
            </a:pPr>
            <a:r>
              <a:rPr lang="en-US" dirty="0" smtClean="0"/>
              <a:t>Field</a:t>
            </a:r>
            <a:endParaRPr lang="en-US" dirty="0"/>
          </a:p>
          <a:p>
            <a:pPr lvl="1" eaLnBrk="1" hangingPunct="1">
              <a:buFont typeface="Wingdings" panose="05000000000000000000" pitchFamily="2" charset="2"/>
              <a:buChar char="Ø"/>
              <a:defRPr/>
            </a:pPr>
            <a:r>
              <a:rPr lang="en-US" dirty="0"/>
              <a:t>Data in the Classroom</a:t>
            </a:r>
          </a:p>
          <a:p>
            <a:pPr lvl="2" eaLnBrk="1" hangingPunct="1">
              <a:buFont typeface="Arial" panose="020B0604020202020204" pitchFamily="34" charset="0"/>
              <a:buChar char="•"/>
              <a:defRPr/>
            </a:pPr>
            <a:r>
              <a:rPr lang="en-US" dirty="0"/>
              <a:t>Instructional Resources</a:t>
            </a:r>
          </a:p>
          <a:p>
            <a:pPr lvl="1" eaLnBrk="1" hangingPunct="1">
              <a:buFont typeface="Wingdings" panose="05000000000000000000" pitchFamily="2" charset="2"/>
              <a:buChar char="Ø"/>
              <a:defRPr/>
            </a:pPr>
            <a:r>
              <a:rPr lang="en-US" dirty="0"/>
              <a:t>Other SSRIC Workshops</a:t>
            </a:r>
          </a:p>
          <a:p>
            <a:pPr marL="0" indent="0">
              <a:buNone/>
            </a:pPr>
            <a:endParaRPr lang="en-US" dirty="0"/>
          </a:p>
        </p:txBody>
      </p:sp>
      <p:sp>
        <p:nvSpPr>
          <p:cNvPr id="4" name="Date Placeholder 3"/>
          <p:cNvSpPr>
            <a:spLocks noGrp="1"/>
          </p:cNvSpPr>
          <p:nvPr>
            <p:ph type="dt" sz="half" idx="10"/>
          </p:nvPr>
        </p:nvSpPr>
        <p:spPr/>
        <p:txBody>
          <a:bodyPr/>
          <a:lstStyle/>
          <a:p>
            <a:pPr>
              <a:defRPr/>
            </a:pPr>
            <a:r>
              <a:rPr lang="en-US" smtClean="0"/>
              <a:t>April 24, 2015</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03873D63-88B2-4D83-A643-05FB9DBCA119}" type="slidenum">
              <a:rPr lang="en-US" smtClean="0"/>
              <a:pPr>
                <a:defRPr/>
              </a:pPr>
              <a:t>4</a:t>
            </a:fld>
            <a:endParaRPr lang="en-US"/>
          </a:p>
        </p:txBody>
      </p:sp>
    </p:spTree>
    <p:extLst>
      <p:ext uri="{BB962C8B-B14F-4D97-AF65-F5344CB8AC3E}">
        <p14:creationId xmlns:p14="http://schemas.microsoft.com/office/powerpoint/2010/main" val="26017844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 Nothing is Available?</a:t>
            </a:r>
            <a:endParaRPr lang="en-US" dirty="0"/>
          </a:p>
        </p:txBody>
      </p:sp>
      <p:sp>
        <p:nvSpPr>
          <p:cNvPr id="4" name="Text Placeholder 3"/>
          <p:cNvSpPr>
            <a:spLocks noGrp="1"/>
          </p:cNvSpPr>
          <p:nvPr>
            <p:ph type="body" sz="half" idx="2"/>
          </p:nvPr>
        </p:nvSpPr>
        <p:spPr/>
        <p:txBody>
          <a:bodyPr/>
          <a:lstStyle/>
          <a:p>
            <a:pPr marL="342900" indent="-342900">
              <a:buFont typeface="Wingdings" pitchFamily="48" charset="2"/>
              <a:buChar char="Ø"/>
              <a:defRPr/>
            </a:pPr>
            <a:r>
              <a:rPr lang="en-US" b="1" dirty="0"/>
              <a:t>Some documentation and/or data sets are not available on-line. If you are interested in one of these, email the survey number and the title to:</a:t>
            </a:r>
          </a:p>
          <a:p>
            <a:pPr marL="342900" indent="-342900" algn="ctr">
              <a:defRPr/>
            </a:pPr>
            <a:r>
              <a:rPr lang="en-US" b="1" dirty="0"/>
              <a:t>Ed Nelson at </a:t>
            </a:r>
            <a:r>
              <a:rPr lang="en-US" b="1" dirty="0">
                <a:hlinkClick r:id="rId3"/>
              </a:rPr>
              <a:t>ednelson@csufresno.edu</a:t>
            </a:r>
            <a:endParaRPr lang="en-US" b="1" dirty="0"/>
          </a:p>
          <a:p>
            <a:endParaRPr lang="en-US" dirty="0"/>
          </a:p>
        </p:txBody>
      </p:sp>
      <p:pic>
        <p:nvPicPr>
          <p:cNvPr id="8"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l="-356" t="35039" b="13130"/>
          <a:stretch>
            <a:fillRect/>
          </a:stretch>
        </p:blipFill>
        <p:spPr bwMode="auto">
          <a:xfrm>
            <a:off x="3575050" y="2269474"/>
            <a:ext cx="5111750" cy="1860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4"/>
          <p:cNvSpPr>
            <a:spLocks noGrp="1"/>
          </p:cNvSpPr>
          <p:nvPr>
            <p:ph type="dt" sz="half" idx="10"/>
          </p:nvPr>
        </p:nvSpPr>
        <p:spPr/>
        <p:txBody>
          <a:bodyPr/>
          <a:lstStyle/>
          <a:p>
            <a:pPr>
              <a:defRPr/>
            </a:pPr>
            <a:r>
              <a:rPr lang="en-US" smtClean="0"/>
              <a:t>April 24, 2015</a:t>
            </a:r>
            <a:endParaRPr lang="en-US" dirty="0"/>
          </a:p>
        </p:txBody>
      </p:sp>
      <p:sp>
        <p:nvSpPr>
          <p:cNvPr id="6" name="Footer Placeholder 5"/>
          <p:cNvSpPr>
            <a:spLocks noGrp="1"/>
          </p:cNvSpPr>
          <p:nvPr>
            <p:ph type="ftr" sz="quarter" idx="11"/>
          </p:nvPr>
        </p:nvSpPr>
        <p:spPr/>
        <p:txBody>
          <a:bodyPr/>
          <a:lstStyle/>
          <a:p>
            <a:pPr>
              <a:defRPr/>
            </a:pPr>
            <a:r>
              <a:rPr lang="en-US" smtClean="0"/>
              <a:t>www.ssric.org</a:t>
            </a:r>
            <a:endParaRPr lang="en-US" dirty="0"/>
          </a:p>
        </p:txBody>
      </p:sp>
      <p:sp>
        <p:nvSpPr>
          <p:cNvPr id="7" name="Slide Number Placeholder 6"/>
          <p:cNvSpPr>
            <a:spLocks noGrp="1"/>
          </p:cNvSpPr>
          <p:nvPr>
            <p:ph type="sldNum" sz="quarter" idx="12"/>
          </p:nvPr>
        </p:nvSpPr>
        <p:spPr/>
        <p:txBody>
          <a:bodyPr/>
          <a:lstStyle/>
          <a:p>
            <a:pPr>
              <a:defRPr/>
            </a:pPr>
            <a:fld id="{D379E619-4399-4C3D-AD0E-1E09AB474FB4}" type="slidenum">
              <a:rPr lang="en-US" smtClean="0"/>
              <a:pPr>
                <a:defRPr/>
              </a:pPr>
              <a:t>40</a:t>
            </a:fld>
            <a:endParaRPr lang="en-US"/>
          </a:p>
        </p:txBody>
      </p:sp>
    </p:spTree>
    <p:extLst>
      <p:ext uri="{BB962C8B-B14F-4D97-AF65-F5344CB8AC3E}">
        <p14:creationId xmlns:p14="http://schemas.microsoft.com/office/powerpoint/2010/main" val="7486653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Analysis</a:t>
            </a:r>
            <a:br>
              <a:rPr lang="en-US" dirty="0" smtClean="0"/>
            </a:br>
            <a:r>
              <a:rPr lang="en-US" dirty="0" smtClean="0"/>
              <a:t>(</a:t>
            </a:r>
            <a:r>
              <a:rPr lang="en-US" dirty="0" err="1" smtClean="0"/>
              <a:t>RoperExplorer</a:t>
            </a:r>
            <a:r>
              <a:rPr lang="en-US" dirty="0" smtClean="0"/>
              <a:t>)</a:t>
            </a:r>
            <a:endParaRPr lang="en-US" dirty="0"/>
          </a:p>
        </p:txBody>
      </p:sp>
      <p:pic>
        <p:nvPicPr>
          <p:cNvPr id="8"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688362"/>
            <a:ext cx="8229600" cy="4349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pPr>
              <a:defRPr/>
            </a:pPr>
            <a:r>
              <a:rPr lang="en-US" smtClean="0"/>
              <a:t>April 24, 2015</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03873D63-88B2-4D83-A643-05FB9DBCA119}" type="slidenum">
              <a:rPr lang="en-US" smtClean="0"/>
              <a:pPr>
                <a:defRPr/>
              </a:pPr>
              <a:t>41</a:t>
            </a:fld>
            <a:endParaRPr lang="en-US"/>
          </a:p>
        </p:txBody>
      </p:sp>
    </p:spTree>
    <p:extLst>
      <p:ext uri="{BB962C8B-B14F-4D97-AF65-F5344CB8AC3E}">
        <p14:creationId xmlns:p14="http://schemas.microsoft.com/office/powerpoint/2010/main" val="34703154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RoperExplorer</a:t>
            </a:r>
            <a:r>
              <a:rPr lang="en-US" dirty="0" smtClean="0"/>
              <a:t> – Select by Topic</a:t>
            </a:r>
            <a:endParaRPr lang="en-US" dirty="0"/>
          </a:p>
        </p:txBody>
      </p:sp>
      <p:pic>
        <p:nvPicPr>
          <p:cNvPr id="8"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98673" y="1600200"/>
            <a:ext cx="7146653"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pPr>
              <a:defRPr/>
            </a:pPr>
            <a:r>
              <a:rPr lang="en-US" smtClean="0"/>
              <a:t>April 24, 2015</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03873D63-88B2-4D83-A643-05FB9DBCA119}" type="slidenum">
              <a:rPr lang="en-US" smtClean="0"/>
              <a:pPr>
                <a:defRPr/>
              </a:pPr>
              <a:t>42</a:t>
            </a:fld>
            <a:endParaRPr lang="en-US"/>
          </a:p>
        </p:txBody>
      </p:sp>
    </p:spTree>
    <p:extLst>
      <p:ext uri="{BB962C8B-B14F-4D97-AF65-F5344CB8AC3E}">
        <p14:creationId xmlns:p14="http://schemas.microsoft.com/office/powerpoint/2010/main" val="2764554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RoperExplorer</a:t>
            </a:r>
            <a:r>
              <a:rPr lang="en-US" dirty="0"/>
              <a:t> </a:t>
            </a:r>
            <a:r>
              <a:rPr lang="en-US" dirty="0" smtClean="0"/>
              <a:t>- Results</a:t>
            </a:r>
            <a:endParaRPr lang="en-US" dirty="0"/>
          </a:p>
        </p:txBody>
      </p:sp>
      <p:pic>
        <p:nvPicPr>
          <p:cNvPr id="8"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87082" y="1600200"/>
            <a:ext cx="6969835"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pPr>
              <a:defRPr/>
            </a:pPr>
            <a:r>
              <a:rPr lang="en-US" smtClean="0"/>
              <a:t>April 24, 2015</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03873D63-88B2-4D83-A643-05FB9DBCA119}" type="slidenum">
              <a:rPr lang="en-US" smtClean="0"/>
              <a:pPr>
                <a:defRPr/>
              </a:pPr>
              <a:t>43</a:t>
            </a:fld>
            <a:endParaRPr lang="en-US"/>
          </a:p>
        </p:txBody>
      </p:sp>
    </p:spTree>
    <p:extLst>
      <p:ext uri="{BB962C8B-B14F-4D97-AF65-F5344CB8AC3E}">
        <p14:creationId xmlns:p14="http://schemas.microsoft.com/office/powerpoint/2010/main" val="24762944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Questions</a:t>
            </a:r>
            <a:endParaRPr lang="en-US" dirty="0"/>
          </a:p>
        </p:txBody>
      </p:sp>
      <p:sp>
        <p:nvSpPr>
          <p:cNvPr id="3" name="Content Placeholder 2"/>
          <p:cNvSpPr>
            <a:spLocks noGrp="1"/>
          </p:cNvSpPr>
          <p:nvPr>
            <p:ph sz="half" idx="1"/>
          </p:nvPr>
        </p:nvSpPr>
        <p:spPr>
          <a:xfrm>
            <a:off x="457200" y="1600200"/>
            <a:ext cx="7772400" cy="4525963"/>
          </a:xfrm>
        </p:spPr>
        <p:txBody>
          <a:bodyPr/>
          <a:lstStyle/>
          <a:p>
            <a:pPr marL="0" indent="0">
              <a:buNone/>
            </a:pPr>
            <a:r>
              <a:rPr lang="en-US" dirty="0"/>
              <a:t>Click on </a:t>
            </a:r>
            <a:r>
              <a:rPr lang="en-US" dirty="0" smtClean="0"/>
              <a:t>“</a:t>
            </a:r>
            <a:r>
              <a:rPr lang="en-US" dirty="0" smtClean="0">
                <a:sym typeface="Wingdings" panose="05000000000000000000" pitchFamily="2" charset="2"/>
              </a:rPr>
              <a:t>Search </a:t>
            </a:r>
            <a:r>
              <a:rPr lang="en-US" dirty="0" err="1" smtClean="0">
                <a:sym typeface="Wingdings" panose="05000000000000000000" pitchFamily="2" charset="2"/>
              </a:rPr>
              <a:t>iPOLL</a:t>
            </a:r>
            <a:r>
              <a:rPr lang="en-US" dirty="0" smtClean="0">
                <a:sym typeface="Wingdings" panose="05000000000000000000" pitchFamily="2" charset="2"/>
              </a:rPr>
              <a:t>” on the home page</a:t>
            </a:r>
            <a:endParaRPr lang="en-US" dirty="0"/>
          </a:p>
          <a:p>
            <a:pPr marL="0" indent="0">
              <a:buNone/>
            </a:pPr>
            <a:endParaRPr lang="en-US" dirty="0"/>
          </a:p>
        </p:txBody>
      </p:sp>
      <p:sp>
        <p:nvSpPr>
          <p:cNvPr id="5" name="Date Placeholder 4"/>
          <p:cNvSpPr>
            <a:spLocks noGrp="1"/>
          </p:cNvSpPr>
          <p:nvPr>
            <p:ph type="dt" sz="half" idx="10"/>
          </p:nvPr>
        </p:nvSpPr>
        <p:spPr/>
        <p:txBody>
          <a:bodyPr/>
          <a:lstStyle/>
          <a:p>
            <a:pPr>
              <a:defRPr/>
            </a:pPr>
            <a:r>
              <a:rPr lang="en-US" smtClean="0"/>
              <a:t>April 24, 2015</a:t>
            </a:r>
            <a:endParaRPr lang="en-US" dirty="0"/>
          </a:p>
        </p:txBody>
      </p:sp>
      <p:sp>
        <p:nvSpPr>
          <p:cNvPr id="6" name="Footer Placeholder 5"/>
          <p:cNvSpPr>
            <a:spLocks noGrp="1"/>
          </p:cNvSpPr>
          <p:nvPr>
            <p:ph type="ftr" sz="quarter" idx="11"/>
          </p:nvPr>
        </p:nvSpPr>
        <p:spPr/>
        <p:txBody>
          <a:bodyPr/>
          <a:lstStyle/>
          <a:p>
            <a:pPr>
              <a:defRPr/>
            </a:pPr>
            <a:r>
              <a:rPr lang="en-US" smtClean="0"/>
              <a:t>www.ssric.org</a:t>
            </a:r>
            <a:endParaRPr lang="en-US" dirty="0"/>
          </a:p>
        </p:txBody>
      </p:sp>
      <p:sp>
        <p:nvSpPr>
          <p:cNvPr id="7" name="Slide Number Placeholder 6"/>
          <p:cNvSpPr>
            <a:spLocks noGrp="1"/>
          </p:cNvSpPr>
          <p:nvPr>
            <p:ph type="sldNum" sz="quarter" idx="12"/>
          </p:nvPr>
        </p:nvSpPr>
        <p:spPr/>
        <p:txBody>
          <a:bodyPr/>
          <a:lstStyle/>
          <a:p>
            <a:pPr>
              <a:defRPr/>
            </a:pPr>
            <a:fld id="{7F9FF9AA-C3D3-495F-8AF7-0B333DFB5016}" type="slidenum">
              <a:rPr lang="en-US" smtClean="0"/>
              <a:pPr>
                <a:defRPr/>
              </a:pPr>
              <a:t>44</a:t>
            </a:fld>
            <a:endParaRPr lang="en-US"/>
          </a:p>
        </p:txBody>
      </p:sp>
      <p:pic>
        <p:nvPicPr>
          <p:cNvPr id="9" name="Content Placeholder 8"/>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990600" y="2209800"/>
            <a:ext cx="6324600" cy="1633187"/>
          </a:xfrm>
        </p:spPr>
      </p:pic>
    </p:spTree>
    <p:extLst>
      <p:ext uri="{BB962C8B-B14F-4D97-AF65-F5344CB8AC3E}">
        <p14:creationId xmlns:p14="http://schemas.microsoft.com/office/powerpoint/2010/main" val="28378914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iPOLL</a:t>
            </a:r>
            <a:r>
              <a:rPr lang="en-US" dirty="0" smtClean="0"/>
              <a:t> Search</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957928"/>
            <a:ext cx="8229600" cy="3810507"/>
          </a:xfrm>
        </p:spPr>
      </p:pic>
      <p:sp>
        <p:nvSpPr>
          <p:cNvPr id="4" name="Date Placeholder 3"/>
          <p:cNvSpPr>
            <a:spLocks noGrp="1"/>
          </p:cNvSpPr>
          <p:nvPr>
            <p:ph type="dt" sz="half" idx="10"/>
          </p:nvPr>
        </p:nvSpPr>
        <p:spPr/>
        <p:txBody>
          <a:bodyPr/>
          <a:lstStyle/>
          <a:p>
            <a:pPr>
              <a:defRPr/>
            </a:pPr>
            <a:r>
              <a:rPr lang="en-US" smtClean="0"/>
              <a:t>April 24, 2015</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03873D63-88B2-4D83-A643-05FB9DBCA119}" type="slidenum">
              <a:rPr lang="en-US" smtClean="0"/>
              <a:pPr>
                <a:defRPr/>
              </a:pPr>
              <a:t>45</a:t>
            </a:fld>
            <a:endParaRPr lang="en-US"/>
          </a:p>
        </p:txBody>
      </p:sp>
    </p:spTree>
    <p:extLst>
      <p:ext uri="{BB962C8B-B14F-4D97-AF65-F5344CB8AC3E}">
        <p14:creationId xmlns:p14="http://schemas.microsoft.com/office/powerpoint/2010/main" val="28919652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iPOLL</a:t>
            </a:r>
            <a:r>
              <a:rPr lang="en-US" dirty="0" smtClean="0"/>
              <a:t> Search Results</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8261" y="1600200"/>
            <a:ext cx="7707478" cy="4525963"/>
          </a:xfrm>
        </p:spPr>
      </p:pic>
      <p:sp>
        <p:nvSpPr>
          <p:cNvPr id="4" name="Date Placeholder 3"/>
          <p:cNvSpPr>
            <a:spLocks noGrp="1"/>
          </p:cNvSpPr>
          <p:nvPr>
            <p:ph type="dt" sz="half" idx="10"/>
          </p:nvPr>
        </p:nvSpPr>
        <p:spPr/>
        <p:txBody>
          <a:bodyPr/>
          <a:lstStyle/>
          <a:p>
            <a:pPr>
              <a:defRPr/>
            </a:pPr>
            <a:r>
              <a:rPr lang="en-US" smtClean="0"/>
              <a:t>April 24, 2015</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03873D63-88B2-4D83-A643-05FB9DBCA119}" type="slidenum">
              <a:rPr lang="en-US" smtClean="0"/>
              <a:pPr>
                <a:defRPr/>
              </a:pPr>
              <a:t>46</a:t>
            </a:fld>
            <a:endParaRPr lang="en-US"/>
          </a:p>
        </p:txBody>
      </p:sp>
    </p:spTree>
    <p:extLst>
      <p:ext uri="{BB962C8B-B14F-4D97-AF65-F5344CB8AC3E}">
        <p14:creationId xmlns:p14="http://schemas.microsoft.com/office/powerpoint/2010/main" val="614483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View Questions in iPOLL</a:t>
            </a:r>
          </a:p>
        </p:txBody>
      </p:sp>
      <p:pic>
        <p:nvPicPr>
          <p:cNvPr id="7" name="Picture 2" descr="An icon in the middle column on the right side of the slide indicates that question wordings are available for this poll.  Click on it.&#10;" title="View Questons in iPOLL"/>
          <p:cNvPicPr>
            <a:picLocks noGrp="1" noChangeAspect="1" noChangeArrowheads="1"/>
          </p:cNvPicPr>
          <p:nvPr>
            <p:ph idx="1"/>
          </p:nvPr>
        </p:nvPicPr>
        <p:blipFill>
          <a:blip r:embed="rId3"/>
          <a:srcRect/>
          <a:stretch>
            <a:fillRect/>
          </a:stretch>
        </p:blipFill>
        <p:spPr bwMode="auto">
          <a:xfrm>
            <a:off x="796290" y="2087721"/>
            <a:ext cx="7551420" cy="3550920"/>
          </a:xfrm>
          <a:prstGeom prst="rect">
            <a:avLst/>
          </a:prstGeom>
          <a:noFill/>
          <a:ln>
            <a:noFill/>
          </a:ln>
          <a:effectLst/>
          <a:extLst>
            <a:ext uri="{909E8E84-426E-40DD-AFC4-6F175D3DCCD1}">
              <a14:hiddenFill xmlns:a14="http://schemas.microsoft.com/office/drawing/2010/main">
                <a:solidFill>
                  <a:srgbClr val="595959"/>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 name="Date Placeholder 3"/>
          <p:cNvSpPr>
            <a:spLocks noGrp="1"/>
          </p:cNvSpPr>
          <p:nvPr>
            <p:ph type="dt" sz="half" idx="10"/>
          </p:nvPr>
        </p:nvSpPr>
        <p:spPr/>
        <p:txBody>
          <a:bodyPr/>
          <a:lstStyle/>
          <a:p>
            <a:pPr>
              <a:defRPr/>
            </a:pPr>
            <a:r>
              <a:rPr lang="en-US" smtClean="0"/>
              <a:t>April 24, 2015</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03873D63-88B2-4D83-A643-05FB9DBCA119}" type="slidenum">
              <a:rPr lang="en-US" smtClean="0"/>
              <a:pPr>
                <a:defRPr/>
              </a:pPr>
              <a:t>47</a:t>
            </a:fld>
            <a:endParaRPr lang="en-US"/>
          </a:p>
        </p:txBody>
      </p:sp>
    </p:spTree>
    <p:extLst>
      <p:ext uri="{BB962C8B-B14F-4D97-AF65-F5344CB8AC3E}">
        <p14:creationId xmlns:p14="http://schemas.microsoft.com/office/powerpoint/2010/main" val="42893933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 Question Details</a:t>
            </a:r>
          </a:p>
        </p:txBody>
      </p:sp>
      <p:sp>
        <p:nvSpPr>
          <p:cNvPr id="4" name="Date Placeholder 3"/>
          <p:cNvSpPr>
            <a:spLocks noGrp="1"/>
          </p:cNvSpPr>
          <p:nvPr>
            <p:ph type="dt" sz="half" idx="10"/>
          </p:nvPr>
        </p:nvSpPr>
        <p:spPr/>
        <p:txBody>
          <a:bodyPr/>
          <a:lstStyle/>
          <a:p>
            <a:pPr>
              <a:defRPr/>
            </a:pPr>
            <a:r>
              <a:rPr lang="en-US" smtClean="0"/>
              <a:t>April 24, 2015</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03873D63-88B2-4D83-A643-05FB9DBCA119}" type="slidenum">
              <a:rPr lang="en-US" smtClean="0"/>
              <a:pPr>
                <a:defRPr/>
              </a:pPr>
              <a:t>48</a:t>
            </a:fld>
            <a:endParaRPr lang="en-US"/>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79767" y="1600200"/>
            <a:ext cx="7384465" cy="4525963"/>
          </a:xfrm>
        </p:spPr>
      </p:pic>
    </p:spTree>
    <p:extLst>
      <p:ext uri="{BB962C8B-B14F-4D97-AF65-F5344CB8AC3E}">
        <p14:creationId xmlns:p14="http://schemas.microsoft.com/office/powerpoint/2010/main" val="4872852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Details</a:t>
            </a:r>
            <a:endParaRPr lang="en-US" dirty="0"/>
          </a:p>
        </p:txBody>
      </p:sp>
      <p:sp>
        <p:nvSpPr>
          <p:cNvPr id="4" name="Date Placeholder 3"/>
          <p:cNvSpPr>
            <a:spLocks noGrp="1"/>
          </p:cNvSpPr>
          <p:nvPr>
            <p:ph type="dt" sz="half" idx="10"/>
          </p:nvPr>
        </p:nvSpPr>
        <p:spPr/>
        <p:txBody>
          <a:bodyPr/>
          <a:lstStyle/>
          <a:p>
            <a:pPr>
              <a:defRPr/>
            </a:pPr>
            <a:r>
              <a:rPr lang="en-US" smtClean="0"/>
              <a:t>April 24, 2015</a:t>
            </a:r>
            <a:endParaRPr lang="en-US" dirty="0"/>
          </a:p>
        </p:txBody>
      </p:sp>
      <p:sp>
        <p:nvSpPr>
          <p:cNvPr id="5" name="Footer Placeholder 4"/>
          <p:cNvSpPr>
            <a:spLocks noGrp="1"/>
          </p:cNvSpPr>
          <p:nvPr>
            <p:ph type="ftr" sz="quarter" idx="11"/>
          </p:nvPr>
        </p:nvSpPr>
        <p:spPr/>
        <p:txBody>
          <a:bodyPr/>
          <a:lstStyle/>
          <a:p>
            <a:pPr>
              <a:defRPr/>
            </a:pPr>
            <a:r>
              <a:rPr lang="en-US" dirty="0" smtClean="0"/>
              <a:t>www.ssric.org</a:t>
            </a:r>
            <a:endParaRPr lang="en-US" dirty="0"/>
          </a:p>
        </p:txBody>
      </p:sp>
      <p:sp>
        <p:nvSpPr>
          <p:cNvPr id="6" name="Slide Number Placeholder 5"/>
          <p:cNvSpPr>
            <a:spLocks noGrp="1"/>
          </p:cNvSpPr>
          <p:nvPr>
            <p:ph type="sldNum" sz="quarter" idx="12"/>
          </p:nvPr>
        </p:nvSpPr>
        <p:spPr/>
        <p:txBody>
          <a:bodyPr/>
          <a:lstStyle/>
          <a:p>
            <a:pPr>
              <a:defRPr/>
            </a:pPr>
            <a:fld id="{03873D63-88B2-4D83-A643-05FB9DBCA119}" type="slidenum">
              <a:rPr lang="en-US" smtClean="0"/>
              <a:pPr>
                <a:defRPr/>
              </a:pPr>
              <a:t>49</a:t>
            </a:fld>
            <a:endParaRPr lang="en-US"/>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46367" y="1600200"/>
            <a:ext cx="7851266"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0247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linkClick r:id="rId3"/>
              </a:rPr>
              <a:t>Social Science Research and Instructional Council (SSRIC)</a:t>
            </a:r>
            <a:endParaRPr lang="en-US" dirty="0"/>
          </a:p>
        </p:txBody>
      </p:sp>
      <p:sp>
        <p:nvSpPr>
          <p:cNvPr id="3" name="Content Placeholder 2"/>
          <p:cNvSpPr>
            <a:spLocks noGrp="1"/>
          </p:cNvSpPr>
          <p:nvPr>
            <p:ph idx="1"/>
          </p:nvPr>
        </p:nvSpPr>
        <p:spPr/>
        <p:txBody>
          <a:bodyPr/>
          <a:lstStyle/>
          <a:p>
            <a:pPr eaLnBrk="1" hangingPunct="1">
              <a:spcBef>
                <a:spcPct val="0"/>
              </a:spcBef>
              <a:buFont typeface="Wingdings" pitchFamily="48" charset="2"/>
              <a:buChar char="Ø"/>
              <a:defRPr/>
            </a:pPr>
            <a:r>
              <a:rPr lang="en-US" dirty="0"/>
              <a:t>Oldest CSU affinity group (since 1972)</a:t>
            </a:r>
          </a:p>
          <a:p>
            <a:pPr lvl="1" eaLnBrk="1" hangingPunct="1">
              <a:spcBef>
                <a:spcPct val="0"/>
              </a:spcBef>
              <a:buFont typeface="Wingdings" pitchFamily="48" charset="2"/>
              <a:buChar char="Ø"/>
              <a:defRPr/>
            </a:pPr>
            <a:r>
              <a:rPr lang="en-US" dirty="0"/>
              <a:t>Representatives from CSU campuses meet three times per year</a:t>
            </a:r>
          </a:p>
          <a:p>
            <a:pPr lvl="1" eaLnBrk="1" hangingPunct="1">
              <a:spcBef>
                <a:spcPct val="0"/>
              </a:spcBef>
              <a:buFont typeface="Wingdings" pitchFamily="48" charset="2"/>
              <a:buChar char="Ø"/>
              <a:defRPr/>
            </a:pPr>
            <a:r>
              <a:rPr lang="en-US" dirty="0"/>
              <a:t>Cal Poly, Pomona campus </a:t>
            </a:r>
            <a:r>
              <a:rPr lang="en-US" dirty="0" smtClean="0"/>
              <a:t>representative:</a:t>
            </a:r>
            <a:r>
              <a:rPr lang="en-US" dirty="0"/>
              <a:t> </a:t>
            </a:r>
            <a:r>
              <a:rPr lang="en-US" dirty="0" smtClean="0"/>
              <a:t>Ginger Shoulders</a:t>
            </a:r>
            <a:endParaRPr lang="en-US" dirty="0"/>
          </a:p>
          <a:p>
            <a:pPr marL="0" indent="0">
              <a:buNone/>
            </a:pPr>
            <a:endParaRPr lang="en-US" dirty="0"/>
          </a:p>
        </p:txBody>
      </p:sp>
      <p:sp>
        <p:nvSpPr>
          <p:cNvPr id="4" name="Date Placeholder 3"/>
          <p:cNvSpPr>
            <a:spLocks noGrp="1"/>
          </p:cNvSpPr>
          <p:nvPr>
            <p:ph type="dt" sz="half" idx="10"/>
          </p:nvPr>
        </p:nvSpPr>
        <p:spPr/>
        <p:txBody>
          <a:bodyPr/>
          <a:lstStyle/>
          <a:p>
            <a:pPr>
              <a:defRPr/>
            </a:pPr>
            <a:r>
              <a:rPr lang="en-US" smtClean="0"/>
              <a:t>April 24, 2015</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03873D63-88B2-4D83-A643-05FB9DBCA119}" type="slidenum">
              <a:rPr lang="en-US" smtClean="0"/>
              <a:pPr>
                <a:defRPr/>
              </a:pPr>
              <a:t>5</a:t>
            </a:fld>
            <a:endParaRPr lang="en-US"/>
          </a:p>
        </p:txBody>
      </p:sp>
    </p:spTree>
    <p:extLst>
      <p:ext uri="{BB962C8B-B14F-4D97-AF65-F5344CB8AC3E}">
        <p14:creationId xmlns:p14="http://schemas.microsoft.com/office/powerpoint/2010/main" val="347176340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linkClick r:id="rId3"/>
              </a:rPr>
              <a:t>The Field (California) Poll</a:t>
            </a:r>
            <a:r>
              <a:rPr lang="en-US" dirty="0"/>
              <a:t/>
            </a:r>
            <a:br>
              <a:rPr lang="en-US" dirty="0"/>
            </a:br>
            <a:endParaRPr lang="en-US" dirty="0"/>
          </a:p>
        </p:txBody>
      </p:sp>
      <p:pic>
        <p:nvPicPr>
          <p:cNvPr id="7" name="Picture 2" title="Field Research Corporation Home Page"/>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485832" y="1600200"/>
            <a:ext cx="6172336"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pPr>
              <a:defRPr/>
            </a:pPr>
            <a:r>
              <a:rPr lang="en-US" smtClean="0"/>
              <a:t>April 24, 2015</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03873D63-88B2-4D83-A643-05FB9DBCA119}" type="slidenum">
              <a:rPr lang="en-US" smtClean="0"/>
              <a:pPr>
                <a:defRPr/>
              </a:pPr>
              <a:t>50</a:t>
            </a:fld>
            <a:endParaRPr lang="en-US"/>
          </a:p>
        </p:txBody>
      </p:sp>
    </p:spTree>
    <p:extLst>
      <p:ext uri="{BB962C8B-B14F-4D97-AF65-F5344CB8AC3E}">
        <p14:creationId xmlns:p14="http://schemas.microsoft.com/office/powerpoint/2010/main" val="8246836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Field (California) Poll</a:t>
            </a:r>
            <a:endParaRPr lang="en-US" dirty="0"/>
          </a:p>
        </p:txBody>
      </p:sp>
      <p:pic>
        <p:nvPicPr>
          <p:cNvPr id="8" name="Picture 5" title="Photo of Mervin Field"/>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762000" y="1676400"/>
            <a:ext cx="1371429" cy="1590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sz="half" idx="2"/>
          </p:nvPr>
        </p:nvSpPr>
        <p:spPr>
          <a:xfrm>
            <a:off x="2438400" y="1600200"/>
            <a:ext cx="6248400" cy="4525963"/>
          </a:xfrm>
        </p:spPr>
        <p:txBody>
          <a:bodyPr/>
          <a:lstStyle/>
          <a:p>
            <a:r>
              <a:rPr lang="en-US" dirty="0" smtClean="0"/>
              <a:t>Established in 1947</a:t>
            </a:r>
          </a:p>
          <a:p>
            <a:r>
              <a:rPr lang="en-US" dirty="0"/>
              <a:t>Independent, non-partisan survey of California public opinion</a:t>
            </a:r>
          </a:p>
          <a:p>
            <a:r>
              <a:rPr lang="en-US" dirty="0"/>
              <a:t>Wide range of political and social topics</a:t>
            </a:r>
          </a:p>
          <a:p>
            <a:r>
              <a:rPr lang="en-US" dirty="0"/>
              <a:t>Multiple polls each year</a:t>
            </a:r>
            <a:endParaRPr lang="en-US" sz="2000" dirty="0"/>
          </a:p>
          <a:p>
            <a:pPr marL="0" indent="0">
              <a:buNone/>
            </a:pPr>
            <a:endParaRPr lang="en-US" dirty="0"/>
          </a:p>
        </p:txBody>
      </p:sp>
      <p:sp>
        <p:nvSpPr>
          <p:cNvPr id="5" name="Date Placeholder 4"/>
          <p:cNvSpPr>
            <a:spLocks noGrp="1"/>
          </p:cNvSpPr>
          <p:nvPr>
            <p:ph type="dt" sz="half" idx="10"/>
          </p:nvPr>
        </p:nvSpPr>
        <p:spPr/>
        <p:txBody>
          <a:bodyPr/>
          <a:lstStyle/>
          <a:p>
            <a:pPr>
              <a:defRPr/>
            </a:pPr>
            <a:r>
              <a:rPr lang="en-US" smtClean="0"/>
              <a:t>April 24, 2015</a:t>
            </a:r>
            <a:endParaRPr lang="en-US" dirty="0"/>
          </a:p>
        </p:txBody>
      </p:sp>
      <p:sp>
        <p:nvSpPr>
          <p:cNvPr id="6" name="Footer Placeholder 5"/>
          <p:cNvSpPr>
            <a:spLocks noGrp="1"/>
          </p:cNvSpPr>
          <p:nvPr>
            <p:ph type="ftr" sz="quarter" idx="11"/>
          </p:nvPr>
        </p:nvSpPr>
        <p:spPr/>
        <p:txBody>
          <a:bodyPr/>
          <a:lstStyle/>
          <a:p>
            <a:pPr>
              <a:defRPr/>
            </a:pPr>
            <a:r>
              <a:rPr lang="en-US" smtClean="0"/>
              <a:t>www.ssric.org</a:t>
            </a:r>
            <a:endParaRPr lang="en-US" dirty="0"/>
          </a:p>
        </p:txBody>
      </p:sp>
      <p:sp>
        <p:nvSpPr>
          <p:cNvPr id="7" name="Slide Number Placeholder 6"/>
          <p:cNvSpPr>
            <a:spLocks noGrp="1"/>
          </p:cNvSpPr>
          <p:nvPr>
            <p:ph type="sldNum" sz="quarter" idx="12"/>
          </p:nvPr>
        </p:nvSpPr>
        <p:spPr/>
        <p:txBody>
          <a:bodyPr/>
          <a:lstStyle/>
          <a:p>
            <a:pPr>
              <a:defRPr/>
            </a:pPr>
            <a:fld id="{7F9FF9AA-C3D3-495F-8AF7-0B333DFB5016}" type="slidenum">
              <a:rPr lang="en-US" smtClean="0"/>
              <a:pPr>
                <a:defRPr/>
              </a:pPr>
              <a:t>51</a:t>
            </a:fld>
            <a:endParaRPr lang="en-US"/>
          </a:p>
        </p:txBody>
      </p:sp>
    </p:spTree>
    <p:extLst>
      <p:ext uri="{BB962C8B-B14F-4D97-AF65-F5344CB8AC3E}">
        <p14:creationId xmlns:p14="http://schemas.microsoft.com/office/powerpoint/2010/main" val="10550285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p:txBody>
          <a:bodyPr/>
          <a:lstStyle/>
          <a:p>
            <a:pPr eaLnBrk="1" hangingPunct="1">
              <a:defRPr/>
            </a:pPr>
            <a:r>
              <a:rPr lang="en-US" dirty="0" smtClean="0"/>
              <a:t>Accessing Field Data</a:t>
            </a:r>
          </a:p>
        </p:txBody>
      </p:sp>
      <p:sp>
        <p:nvSpPr>
          <p:cNvPr id="32773" name="Rectangle 5"/>
          <p:cNvSpPr>
            <a:spLocks noGrp="1" noChangeArrowheads="1"/>
          </p:cNvSpPr>
          <p:nvPr>
            <p:ph type="body" idx="4294967295"/>
          </p:nvPr>
        </p:nvSpPr>
        <p:spPr>
          <a:xfrm>
            <a:off x="1619250" y="1420813"/>
            <a:ext cx="5905500" cy="3459162"/>
          </a:xfrm>
        </p:spPr>
        <p:txBody>
          <a:bodyPr/>
          <a:lstStyle/>
          <a:p>
            <a:pPr eaLnBrk="1" hangingPunct="1">
              <a:buFont typeface="Wingdings" pitchFamily="48" charset="2"/>
              <a:buChar char="Ø"/>
              <a:defRPr/>
            </a:pPr>
            <a:r>
              <a:rPr lang="en-US" dirty="0" smtClean="0"/>
              <a:t>Set up your (IE) browser </a:t>
            </a:r>
          </a:p>
          <a:p>
            <a:pPr eaLnBrk="1" hangingPunct="1">
              <a:buFont typeface="Wingdings" pitchFamily="48" charset="2"/>
              <a:buChar char="Ø"/>
              <a:defRPr/>
            </a:pPr>
            <a:endParaRPr lang="en-US" dirty="0" smtClean="0"/>
          </a:p>
          <a:p>
            <a:pPr eaLnBrk="1" hangingPunct="1">
              <a:buFont typeface="Wingdings" pitchFamily="48" charset="2"/>
              <a:buChar char="Ø"/>
              <a:defRPr/>
            </a:pPr>
            <a:r>
              <a:rPr lang="en-US" dirty="0" smtClean="0"/>
              <a:t>Find polls and data sets</a:t>
            </a:r>
          </a:p>
          <a:p>
            <a:pPr eaLnBrk="1" hangingPunct="1">
              <a:buFont typeface="Wingdings" pitchFamily="2" charset="2"/>
              <a:buNone/>
              <a:defRPr/>
            </a:pPr>
            <a:endParaRPr lang="en-US" dirty="0" smtClean="0"/>
          </a:p>
          <a:p>
            <a:pPr eaLnBrk="1" hangingPunct="1">
              <a:buFont typeface="Wingdings" pitchFamily="48" charset="2"/>
              <a:buChar char="Ø"/>
              <a:defRPr/>
            </a:pPr>
            <a:r>
              <a:rPr lang="en-US" dirty="0" smtClean="0"/>
              <a:t>Download data sets</a:t>
            </a:r>
          </a:p>
        </p:txBody>
      </p:sp>
      <p:sp>
        <p:nvSpPr>
          <p:cNvPr id="4" name="Rectangle 68"/>
          <p:cNvSpPr>
            <a:spLocks noGrp="1" noChangeArrowheads="1"/>
          </p:cNvSpPr>
          <p:nvPr>
            <p:ph type="dt" sz="quarter" idx="10"/>
          </p:nvPr>
        </p:nvSpPr>
        <p:spPr/>
        <p:txBody>
          <a:bodyPr/>
          <a:lstStyle/>
          <a:p>
            <a:pPr>
              <a:defRPr/>
            </a:pPr>
            <a:r>
              <a:rPr lang="en-US" smtClean="0"/>
              <a:t>April 24, 2015</a:t>
            </a:r>
            <a:endParaRPr lang="en-US"/>
          </a:p>
        </p:txBody>
      </p:sp>
      <p:sp>
        <p:nvSpPr>
          <p:cNvPr id="5" name="Rectangle 69"/>
          <p:cNvSpPr>
            <a:spLocks noGrp="1" noChangeArrowheads="1"/>
          </p:cNvSpPr>
          <p:nvPr>
            <p:ph type="ftr" sz="quarter" idx="11"/>
          </p:nvPr>
        </p:nvSpPr>
        <p:spPr/>
        <p:txBody>
          <a:bodyPr/>
          <a:lstStyle/>
          <a:p>
            <a:pPr>
              <a:defRPr/>
            </a:pPr>
            <a:r>
              <a:rPr lang="en-US"/>
              <a:t>www.ssric.org</a:t>
            </a:r>
          </a:p>
        </p:txBody>
      </p:sp>
      <p:sp>
        <p:nvSpPr>
          <p:cNvPr id="6" name="Rectangle 70"/>
          <p:cNvSpPr>
            <a:spLocks noGrp="1" noChangeArrowheads="1"/>
          </p:cNvSpPr>
          <p:nvPr>
            <p:ph type="sldNum" sz="quarter" idx="12"/>
          </p:nvPr>
        </p:nvSpPr>
        <p:spPr/>
        <p:txBody>
          <a:bodyPr/>
          <a:lstStyle/>
          <a:p>
            <a:pPr>
              <a:defRPr/>
            </a:pPr>
            <a:fld id="{A9527C64-0ACB-44E5-90E1-592EBB4F683F}" type="slidenum">
              <a:rPr lang="en-US"/>
              <a:pPr>
                <a:defRPr/>
              </a:pPr>
              <a:t>52</a:t>
            </a:fld>
            <a:endParaRPr lang="en-US"/>
          </a:p>
        </p:txBody>
      </p:sp>
    </p:spTree>
    <p:extLst>
      <p:ext uri="{BB962C8B-B14F-4D97-AF65-F5344CB8AC3E}">
        <p14:creationId xmlns:p14="http://schemas.microsoft.com/office/powerpoint/2010/main" val="119718540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p:txBody>
          <a:bodyPr/>
          <a:lstStyle/>
          <a:p>
            <a:pPr eaLnBrk="1" hangingPunct="1">
              <a:defRPr/>
            </a:pPr>
            <a:r>
              <a:rPr lang="en-US" sz="4000" dirty="0" smtClean="0"/>
              <a:t>Setting up your IE browser</a:t>
            </a:r>
          </a:p>
        </p:txBody>
      </p:sp>
      <p:sp>
        <p:nvSpPr>
          <p:cNvPr id="34819" name="Rectangle 3"/>
          <p:cNvSpPr>
            <a:spLocks noGrp="1" noChangeArrowheads="1"/>
          </p:cNvSpPr>
          <p:nvPr>
            <p:ph type="body" idx="4294967295"/>
          </p:nvPr>
        </p:nvSpPr>
        <p:spPr>
          <a:xfrm>
            <a:off x="522288" y="1420813"/>
            <a:ext cx="8099425" cy="3694112"/>
          </a:xfrm>
        </p:spPr>
        <p:txBody>
          <a:bodyPr/>
          <a:lstStyle/>
          <a:p>
            <a:pPr eaLnBrk="1" hangingPunct="1">
              <a:lnSpc>
                <a:spcPct val="80000"/>
              </a:lnSpc>
              <a:buFont typeface="Wingdings" pitchFamily="48" charset="2"/>
              <a:buChar char="Ø"/>
              <a:defRPr/>
            </a:pPr>
            <a:r>
              <a:rPr lang="en-US" dirty="0" smtClean="0"/>
              <a:t>Required: setting </a:t>
            </a:r>
            <a:r>
              <a:rPr lang="en-US" i="1" dirty="0" smtClean="0"/>
              <a:t>passive FTP access</a:t>
            </a:r>
          </a:p>
          <a:p>
            <a:pPr eaLnBrk="1" hangingPunct="1">
              <a:lnSpc>
                <a:spcPct val="80000"/>
              </a:lnSpc>
              <a:buFont typeface="Wingdings" pitchFamily="2" charset="2"/>
              <a:buNone/>
              <a:defRPr/>
            </a:pPr>
            <a:endParaRPr lang="en-US" sz="1000" i="1" dirty="0" smtClean="0"/>
          </a:p>
          <a:p>
            <a:pPr eaLnBrk="1" hangingPunct="1">
              <a:lnSpc>
                <a:spcPct val="80000"/>
              </a:lnSpc>
              <a:buFont typeface="Wingdings" pitchFamily="48" charset="2"/>
              <a:buNone/>
              <a:defRPr/>
            </a:pPr>
            <a:endParaRPr lang="en-US" sz="1000" dirty="0" smtClean="0"/>
          </a:p>
          <a:p>
            <a:pPr eaLnBrk="1" hangingPunct="1">
              <a:lnSpc>
                <a:spcPct val="80000"/>
              </a:lnSpc>
              <a:buFont typeface="Wingdings" pitchFamily="48" charset="2"/>
              <a:buChar char="Ø"/>
              <a:defRPr/>
            </a:pPr>
            <a:r>
              <a:rPr lang="en-US" dirty="0" smtClean="0"/>
              <a:t>Optional: Can set up browser  for </a:t>
            </a:r>
            <a:r>
              <a:rPr lang="en-US" i="1" dirty="0" smtClean="0"/>
              <a:t>folder view</a:t>
            </a:r>
            <a:r>
              <a:rPr lang="en-US" dirty="0" smtClean="0"/>
              <a:t> (makes downloading data a little easier) or </a:t>
            </a:r>
            <a:r>
              <a:rPr lang="en-US" i="1" dirty="0" smtClean="0"/>
              <a:t>FTP directory view</a:t>
            </a:r>
          </a:p>
          <a:p>
            <a:pPr eaLnBrk="1" hangingPunct="1">
              <a:lnSpc>
                <a:spcPct val="80000"/>
              </a:lnSpc>
              <a:buFont typeface="Wingdings" pitchFamily="2" charset="2"/>
              <a:buNone/>
              <a:defRPr/>
            </a:pPr>
            <a:endParaRPr lang="en-US" sz="1000" i="1" dirty="0" smtClean="0"/>
          </a:p>
          <a:p>
            <a:pPr eaLnBrk="1" hangingPunct="1">
              <a:lnSpc>
                <a:spcPct val="80000"/>
              </a:lnSpc>
              <a:buFont typeface="Wingdings" pitchFamily="48" charset="2"/>
              <a:buNone/>
              <a:defRPr/>
            </a:pPr>
            <a:endParaRPr lang="en-US" sz="1000" i="1" dirty="0" smtClean="0"/>
          </a:p>
          <a:p>
            <a:pPr eaLnBrk="1" hangingPunct="1">
              <a:lnSpc>
                <a:spcPct val="80000"/>
              </a:lnSpc>
              <a:buFont typeface="Wingdings" pitchFamily="48" charset="2"/>
              <a:buChar char="Ø"/>
              <a:defRPr/>
            </a:pPr>
            <a:r>
              <a:rPr lang="en-US" dirty="0" smtClean="0"/>
              <a:t>See the </a:t>
            </a:r>
            <a:r>
              <a:rPr lang="en-US" dirty="0" smtClean="0">
                <a:hlinkClick r:id="rId3"/>
              </a:rPr>
              <a:t>SSRIC Field Poll Guide </a:t>
            </a:r>
            <a:r>
              <a:rPr lang="en-US" dirty="0" smtClean="0"/>
              <a:t>for details</a:t>
            </a:r>
          </a:p>
          <a:p>
            <a:pPr eaLnBrk="1" hangingPunct="1">
              <a:lnSpc>
                <a:spcPct val="80000"/>
              </a:lnSpc>
              <a:buFont typeface="Wingdings" pitchFamily="48" charset="2"/>
              <a:buNone/>
              <a:defRPr/>
            </a:pPr>
            <a:endParaRPr lang="en-US" sz="1000" dirty="0" smtClean="0"/>
          </a:p>
          <a:p>
            <a:pPr eaLnBrk="1" hangingPunct="1">
              <a:lnSpc>
                <a:spcPct val="80000"/>
              </a:lnSpc>
              <a:buFont typeface="Wingdings" pitchFamily="48" charset="2"/>
              <a:buNone/>
              <a:defRPr/>
            </a:pPr>
            <a:endParaRPr lang="en-US" sz="1000" dirty="0" smtClean="0"/>
          </a:p>
          <a:p>
            <a:pPr eaLnBrk="1" hangingPunct="1">
              <a:lnSpc>
                <a:spcPct val="80000"/>
              </a:lnSpc>
              <a:buFont typeface="Wingdings" pitchFamily="48" charset="2"/>
              <a:buChar char="Ø"/>
              <a:defRPr/>
            </a:pPr>
            <a:r>
              <a:rPr lang="en-US" dirty="0" smtClean="0"/>
              <a:t>You will only need to do this once for your browser and user account</a:t>
            </a:r>
          </a:p>
        </p:txBody>
      </p:sp>
      <p:sp>
        <p:nvSpPr>
          <p:cNvPr id="4" name="Rectangle 68"/>
          <p:cNvSpPr>
            <a:spLocks noGrp="1" noChangeArrowheads="1"/>
          </p:cNvSpPr>
          <p:nvPr>
            <p:ph type="dt" sz="quarter" idx="10"/>
          </p:nvPr>
        </p:nvSpPr>
        <p:spPr/>
        <p:txBody>
          <a:bodyPr/>
          <a:lstStyle/>
          <a:p>
            <a:pPr>
              <a:defRPr/>
            </a:pPr>
            <a:r>
              <a:rPr lang="en-US" smtClean="0"/>
              <a:t>April 24, 2015</a:t>
            </a:r>
            <a:endParaRPr lang="en-US"/>
          </a:p>
        </p:txBody>
      </p:sp>
      <p:sp>
        <p:nvSpPr>
          <p:cNvPr id="5" name="Rectangle 69"/>
          <p:cNvSpPr>
            <a:spLocks noGrp="1" noChangeArrowheads="1"/>
          </p:cNvSpPr>
          <p:nvPr>
            <p:ph type="ftr" sz="quarter" idx="11"/>
          </p:nvPr>
        </p:nvSpPr>
        <p:spPr/>
        <p:txBody>
          <a:bodyPr/>
          <a:lstStyle/>
          <a:p>
            <a:pPr>
              <a:defRPr/>
            </a:pPr>
            <a:r>
              <a:rPr lang="en-US"/>
              <a:t>www.ssric.org</a:t>
            </a:r>
          </a:p>
        </p:txBody>
      </p:sp>
      <p:sp>
        <p:nvSpPr>
          <p:cNvPr id="6" name="Rectangle 70"/>
          <p:cNvSpPr>
            <a:spLocks noGrp="1" noChangeArrowheads="1"/>
          </p:cNvSpPr>
          <p:nvPr>
            <p:ph type="sldNum" sz="quarter" idx="12"/>
          </p:nvPr>
        </p:nvSpPr>
        <p:spPr/>
        <p:txBody>
          <a:bodyPr/>
          <a:lstStyle/>
          <a:p>
            <a:pPr>
              <a:defRPr/>
            </a:pPr>
            <a:fld id="{683D4EFA-969F-4D4A-B30C-D1815B3F409C}" type="slidenum">
              <a:rPr lang="en-US"/>
              <a:pPr>
                <a:defRPr/>
              </a:pPr>
              <a:t>53</a:t>
            </a:fld>
            <a:endParaRPr lang="en-US"/>
          </a:p>
        </p:txBody>
      </p:sp>
    </p:spTree>
    <p:extLst>
      <p:ext uri="{BB962C8B-B14F-4D97-AF65-F5344CB8AC3E}">
        <p14:creationId xmlns:p14="http://schemas.microsoft.com/office/powerpoint/2010/main" val="283014498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Rectangle 2"/>
          <p:cNvSpPr>
            <a:spLocks noGrp="1" noChangeArrowheads="1"/>
          </p:cNvSpPr>
          <p:nvPr>
            <p:ph type="title" idx="4294967295"/>
          </p:nvPr>
        </p:nvSpPr>
        <p:spPr/>
        <p:txBody>
          <a:bodyPr/>
          <a:lstStyle/>
          <a:p>
            <a:pPr eaLnBrk="1" hangingPunct="1">
              <a:defRPr/>
            </a:pPr>
            <a:r>
              <a:rPr lang="en-US" dirty="0" smtClean="0"/>
              <a:t>Finding Polls</a:t>
            </a:r>
          </a:p>
        </p:txBody>
      </p:sp>
      <p:sp>
        <p:nvSpPr>
          <p:cNvPr id="532483" name="Rectangle 3"/>
          <p:cNvSpPr>
            <a:spLocks noGrp="1" noChangeArrowheads="1"/>
          </p:cNvSpPr>
          <p:nvPr>
            <p:ph type="body" idx="4294967295"/>
          </p:nvPr>
        </p:nvSpPr>
        <p:spPr>
          <a:xfrm>
            <a:off x="457200" y="1420813"/>
            <a:ext cx="8229600" cy="4691062"/>
          </a:xfrm>
        </p:spPr>
        <p:txBody>
          <a:bodyPr/>
          <a:lstStyle/>
          <a:p>
            <a:pPr eaLnBrk="1" hangingPunct="1">
              <a:lnSpc>
                <a:spcPct val="90000"/>
              </a:lnSpc>
              <a:defRPr/>
            </a:pPr>
            <a:r>
              <a:rPr lang="en-US" dirty="0" smtClean="0"/>
              <a:t>Find the poll number from the</a:t>
            </a:r>
          </a:p>
          <a:p>
            <a:pPr lvl="1" eaLnBrk="1" hangingPunct="1">
              <a:lnSpc>
                <a:spcPct val="90000"/>
              </a:lnSpc>
              <a:buFont typeface="Wingdings" panose="05000000000000000000" pitchFamily="2" charset="2"/>
              <a:buChar char="Ø"/>
              <a:defRPr/>
            </a:pPr>
            <a:r>
              <a:rPr lang="en-US" sz="2400" dirty="0" smtClean="0">
                <a:hlinkClick r:id="rId3"/>
              </a:rPr>
              <a:t>Field Poll Archives</a:t>
            </a:r>
            <a:endParaRPr lang="en-US" sz="2400" dirty="0"/>
          </a:p>
          <a:p>
            <a:pPr lvl="1" eaLnBrk="1" hangingPunct="1">
              <a:lnSpc>
                <a:spcPct val="90000"/>
              </a:lnSpc>
              <a:buFont typeface="Wingdings" panose="05000000000000000000" pitchFamily="2" charset="2"/>
              <a:buChar char="Ø"/>
              <a:defRPr/>
            </a:pPr>
            <a:r>
              <a:rPr lang="en-US" dirty="0" smtClean="0"/>
              <a:t>CALPOLL window </a:t>
            </a:r>
            <a:r>
              <a:rPr lang="en-US" dirty="0" smtClean="0">
                <a:hlinkClick r:id="rId4"/>
              </a:rPr>
              <a:t>via UCDATA</a:t>
            </a:r>
            <a:endParaRPr lang="en-US" dirty="0" smtClean="0"/>
          </a:p>
          <a:p>
            <a:pPr lvl="2" eaLnBrk="1" hangingPunct="1">
              <a:lnSpc>
                <a:spcPct val="90000"/>
              </a:lnSpc>
              <a:buFont typeface="Wingdings" pitchFamily="2" charset="2"/>
              <a:buNone/>
              <a:defRPr/>
            </a:pPr>
            <a:endParaRPr lang="en-US" sz="1000" dirty="0" smtClean="0"/>
          </a:p>
          <a:p>
            <a:pPr eaLnBrk="1" hangingPunct="1">
              <a:lnSpc>
                <a:spcPct val="90000"/>
              </a:lnSpc>
              <a:defRPr/>
            </a:pPr>
            <a:r>
              <a:rPr lang="en-US" dirty="0" smtClean="0"/>
              <a:t>You will be using the poll number to select the data set for download.</a:t>
            </a:r>
          </a:p>
          <a:p>
            <a:pPr lvl="1" eaLnBrk="1" hangingPunct="1">
              <a:lnSpc>
                <a:spcPct val="90000"/>
              </a:lnSpc>
              <a:defRPr/>
            </a:pPr>
            <a:endParaRPr lang="en-US" dirty="0" smtClean="0"/>
          </a:p>
        </p:txBody>
      </p:sp>
      <p:sp>
        <p:nvSpPr>
          <p:cNvPr id="4" name="Rectangle 68"/>
          <p:cNvSpPr>
            <a:spLocks noGrp="1" noChangeArrowheads="1"/>
          </p:cNvSpPr>
          <p:nvPr>
            <p:ph type="dt" sz="quarter" idx="10"/>
          </p:nvPr>
        </p:nvSpPr>
        <p:spPr/>
        <p:txBody>
          <a:bodyPr/>
          <a:lstStyle/>
          <a:p>
            <a:pPr>
              <a:defRPr/>
            </a:pPr>
            <a:r>
              <a:rPr lang="en-US" smtClean="0"/>
              <a:t>April 24, 2015</a:t>
            </a:r>
            <a:endParaRPr lang="en-US"/>
          </a:p>
        </p:txBody>
      </p:sp>
      <p:sp>
        <p:nvSpPr>
          <p:cNvPr id="5" name="Rectangle 69"/>
          <p:cNvSpPr>
            <a:spLocks noGrp="1" noChangeArrowheads="1"/>
          </p:cNvSpPr>
          <p:nvPr>
            <p:ph type="ftr" sz="quarter" idx="11"/>
          </p:nvPr>
        </p:nvSpPr>
        <p:spPr/>
        <p:txBody>
          <a:bodyPr/>
          <a:lstStyle/>
          <a:p>
            <a:pPr>
              <a:defRPr/>
            </a:pPr>
            <a:r>
              <a:rPr lang="en-US"/>
              <a:t>www.ssric.org</a:t>
            </a:r>
          </a:p>
        </p:txBody>
      </p:sp>
      <p:sp>
        <p:nvSpPr>
          <p:cNvPr id="6" name="Rectangle 70"/>
          <p:cNvSpPr>
            <a:spLocks noGrp="1" noChangeArrowheads="1"/>
          </p:cNvSpPr>
          <p:nvPr>
            <p:ph type="sldNum" sz="quarter" idx="12"/>
          </p:nvPr>
        </p:nvSpPr>
        <p:spPr/>
        <p:txBody>
          <a:bodyPr/>
          <a:lstStyle/>
          <a:p>
            <a:pPr>
              <a:defRPr/>
            </a:pPr>
            <a:fld id="{B40DCDDF-5F55-4B30-8C1D-91973D1BFA20}" type="slidenum">
              <a:rPr lang="en-US"/>
              <a:pPr>
                <a:defRPr/>
              </a:pPr>
              <a:t>54</a:t>
            </a:fld>
            <a:endParaRPr lang="en-US"/>
          </a:p>
        </p:txBody>
      </p:sp>
    </p:spTree>
    <p:extLst>
      <p:ext uri="{BB962C8B-B14F-4D97-AF65-F5344CB8AC3E}">
        <p14:creationId xmlns:p14="http://schemas.microsoft.com/office/powerpoint/2010/main" val="326606335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Downloading the Data</a:t>
            </a:r>
            <a:endParaRPr lang="en-US" dirty="0"/>
          </a:p>
        </p:txBody>
      </p:sp>
      <p:sp>
        <p:nvSpPr>
          <p:cNvPr id="4" name="Date Placeholder 3"/>
          <p:cNvSpPr>
            <a:spLocks noGrp="1"/>
          </p:cNvSpPr>
          <p:nvPr>
            <p:ph type="dt" sz="half" idx="10"/>
          </p:nvPr>
        </p:nvSpPr>
        <p:spPr/>
        <p:txBody>
          <a:bodyPr/>
          <a:lstStyle/>
          <a:p>
            <a:pPr>
              <a:defRPr/>
            </a:pPr>
            <a:r>
              <a:rPr lang="en-US" smtClean="0"/>
              <a:t>April 24, 2015</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03873D63-88B2-4D83-A643-05FB9DBCA119}" type="slidenum">
              <a:rPr lang="en-US" smtClean="0"/>
              <a:pPr>
                <a:defRPr/>
              </a:pPr>
              <a:t>55</a:t>
            </a:fld>
            <a:endParaRPr lang="en-US"/>
          </a:p>
        </p:txBody>
      </p:sp>
      <p:pic>
        <p:nvPicPr>
          <p:cNvPr id="8" name="Content Placeholder 7" descr="Provides links for searching, analyzing, and dowmloading data. Here, we focus on dowmnloading." title="Downloading the Data"/>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38400" y="1371600"/>
            <a:ext cx="4109721" cy="4953000"/>
          </a:xfrm>
        </p:spPr>
      </p:pic>
    </p:spTree>
    <p:extLst>
      <p:ext uri="{BB962C8B-B14F-4D97-AF65-F5344CB8AC3E}">
        <p14:creationId xmlns:p14="http://schemas.microsoft.com/office/powerpoint/2010/main" val="245424181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Switching to Folder View</a:t>
            </a:r>
            <a:endParaRPr lang="en-US" dirty="0"/>
          </a:p>
        </p:txBody>
      </p:sp>
      <p:pic>
        <p:nvPicPr>
          <p:cNvPr id="7" name="Content Placeholder 6" descr="Click &quot;View,&quot; and then click &quot;Open FTP Site in File Explorer.&quot;" title="To switch to folder view:"/>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57287" y="2034381"/>
            <a:ext cx="6829425" cy="3657600"/>
          </a:xfrm>
          <a:prstGeom prst="rect">
            <a:avLst/>
          </a:prstGeom>
        </p:spPr>
      </p:pic>
      <p:sp>
        <p:nvSpPr>
          <p:cNvPr id="4" name="Date Placeholder 3"/>
          <p:cNvSpPr>
            <a:spLocks noGrp="1"/>
          </p:cNvSpPr>
          <p:nvPr>
            <p:ph type="dt" sz="half" idx="10"/>
          </p:nvPr>
        </p:nvSpPr>
        <p:spPr/>
        <p:txBody>
          <a:bodyPr/>
          <a:lstStyle/>
          <a:p>
            <a:pPr>
              <a:defRPr/>
            </a:pPr>
            <a:r>
              <a:rPr lang="en-US" smtClean="0"/>
              <a:t>April 24, 2015</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03873D63-88B2-4D83-A643-05FB9DBCA119}" type="slidenum">
              <a:rPr lang="en-US" smtClean="0"/>
              <a:pPr>
                <a:defRPr/>
              </a:pPr>
              <a:t>56</a:t>
            </a:fld>
            <a:endParaRPr lang="en-US"/>
          </a:p>
        </p:txBody>
      </p:sp>
    </p:spTree>
    <p:extLst>
      <p:ext uri="{BB962C8B-B14F-4D97-AF65-F5344CB8AC3E}">
        <p14:creationId xmlns:p14="http://schemas.microsoft.com/office/powerpoint/2010/main" val="411914990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Downloading the Folder</a:t>
            </a:r>
            <a:endParaRPr lang="en-US" dirty="0"/>
          </a:p>
        </p:txBody>
      </p:sp>
      <p:pic>
        <p:nvPicPr>
          <p:cNvPr id="7" name="Content Placeholder 6" descr="Select the folder; download according to the procedure for your browser." title="To download the folder you want:"/>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62300" y="1701006"/>
            <a:ext cx="2819400" cy="4324350"/>
          </a:xfrm>
        </p:spPr>
      </p:pic>
      <p:sp>
        <p:nvSpPr>
          <p:cNvPr id="4" name="Date Placeholder 3"/>
          <p:cNvSpPr>
            <a:spLocks noGrp="1"/>
          </p:cNvSpPr>
          <p:nvPr>
            <p:ph type="dt" sz="half" idx="10"/>
          </p:nvPr>
        </p:nvSpPr>
        <p:spPr/>
        <p:txBody>
          <a:bodyPr/>
          <a:lstStyle/>
          <a:p>
            <a:pPr>
              <a:defRPr/>
            </a:pPr>
            <a:r>
              <a:rPr lang="en-US" smtClean="0"/>
              <a:t>April 24, 2015</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03873D63-88B2-4D83-A643-05FB9DBCA119}" type="slidenum">
              <a:rPr lang="en-US" smtClean="0"/>
              <a:pPr>
                <a:defRPr/>
              </a:pPr>
              <a:t>57</a:t>
            </a:fld>
            <a:endParaRPr lang="en-US"/>
          </a:p>
        </p:txBody>
      </p:sp>
    </p:spTree>
    <p:extLst>
      <p:ext uri="{BB962C8B-B14F-4D97-AF65-F5344CB8AC3E}">
        <p14:creationId xmlns:p14="http://schemas.microsoft.com/office/powerpoint/2010/main" val="91802959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Viewing the Folder Contents</a:t>
            </a:r>
            <a:endParaRPr lang="en-US" dirty="0"/>
          </a:p>
        </p:txBody>
      </p:sp>
      <p:pic>
        <p:nvPicPr>
          <p:cNvPr id="7" name="Content Placeholder 6" descr="This window lists the files available for this study. You'll probably want to questionnaire (in Adobe PDF file), the introduction to the codebook (MS Word format), and the SPSS system (.sav) file." title="Folder Content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9150" y="2062956"/>
            <a:ext cx="7505700" cy="3600450"/>
          </a:xfrm>
        </p:spPr>
      </p:pic>
      <p:sp>
        <p:nvSpPr>
          <p:cNvPr id="4" name="Date Placeholder 3"/>
          <p:cNvSpPr>
            <a:spLocks noGrp="1"/>
          </p:cNvSpPr>
          <p:nvPr>
            <p:ph type="dt" sz="half" idx="10"/>
          </p:nvPr>
        </p:nvSpPr>
        <p:spPr/>
        <p:txBody>
          <a:bodyPr/>
          <a:lstStyle/>
          <a:p>
            <a:pPr>
              <a:defRPr/>
            </a:pPr>
            <a:r>
              <a:rPr lang="en-US" smtClean="0"/>
              <a:t>April 24, 2015</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03873D63-88B2-4D83-A643-05FB9DBCA119}" type="slidenum">
              <a:rPr lang="en-US" smtClean="0"/>
              <a:pPr>
                <a:defRPr/>
              </a:pPr>
              <a:t>58</a:t>
            </a:fld>
            <a:endParaRPr lang="en-US"/>
          </a:p>
        </p:txBody>
      </p:sp>
    </p:spTree>
    <p:extLst>
      <p:ext uri="{BB962C8B-B14F-4D97-AF65-F5344CB8AC3E}">
        <p14:creationId xmlns:p14="http://schemas.microsoft.com/office/powerpoint/2010/main" val="183819339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for Variables</a:t>
            </a:r>
            <a:endParaRPr lang="en-US" dirty="0"/>
          </a:p>
        </p:txBody>
      </p:sp>
      <p:sp>
        <p:nvSpPr>
          <p:cNvPr id="4" name="Date Placeholder 3"/>
          <p:cNvSpPr>
            <a:spLocks noGrp="1"/>
          </p:cNvSpPr>
          <p:nvPr>
            <p:ph type="dt" sz="half" idx="10"/>
          </p:nvPr>
        </p:nvSpPr>
        <p:spPr/>
        <p:txBody>
          <a:bodyPr/>
          <a:lstStyle/>
          <a:p>
            <a:pPr>
              <a:defRPr/>
            </a:pPr>
            <a:r>
              <a:rPr lang="en-US" smtClean="0"/>
              <a:t>April 24, 2015</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03873D63-88B2-4D83-A643-05FB9DBCA119}" type="slidenum">
              <a:rPr lang="en-US" smtClean="0"/>
              <a:pPr>
                <a:defRPr/>
              </a:pPr>
              <a:t>59</a:t>
            </a:fld>
            <a:endParaRPr lang="en-US"/>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38400" y="1371600"/>
            <a:ext cx="4109721" cy="4876800"/>
          </a:xfrm>
        </p:spPr>
      </p:pic>
    </p:spTree>
    <p:extLst>
      <p:ext uri="{BB962C8B-B14F-4D97-AF65-F5344CB8AC3E}">
        <p14:creationId xmlns:p14="http://schemas.microsoft.com/office/powerpoint/2010/main" val="27241434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SSRIC Home Page</a:t>
            </a:r>
            <a:endParaRPr lang="en-US" dirty="0"/>
          </a:p>
        </p:txBody>
      </p:sp>
      <p:sp>
        <p:nvSpPr>
          <p:cNvPr id="4" name="Date Placeholder 3"/>
          <p:cNvSpPr>
            <a:spLocks noGrp="1"/>
          </p:cNvSpPr>
          <p:nvPr>
            <p:ph type="dt" sz="half" idx="10"/>
          </p:nvPr>
        </p:nvSpPr>
        <p:spPr/>
        <p:txBody>
          <a:bodyPr/>
          <a:lstStyle/>
          <a:p>
            <a:pPr>
              <a:defRPr/>
            </a:pPr>
            <a:r>
              <a:rPr lang="en-US" smtClean="0"/>
              <a:t>April 24, 2015</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03873D63-88B2-4D83-A643-05FB9DBCA119}" type="slidenum">
              <a:rPr lang="en-US" smtClean="0"/>
              <a:pPr>
                <a:defRPr/>
              </a:pPr>
              <a:t>6</a:t>
            </a:fld>
            <a:endParaRPr lang="en-US"/>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45907" y="1600200"/>
            <a:ext cx="6652185"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259188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Datasets to Search</a:t>
            </a:r>
            <a:endParaRPr lang="en-US" dirty="0"/>
          </a:p>
        </p:txBody>
      </p:sp>
      <p:sp>
        <p:nvSpPr>
          <p:cNvPr id="4" name="Date Placeholder 3"/>
          <p:cNvSpPr>
            <a:spLocks noGrp="1"/>
          </p:cNvSpPr>
          <p:nvPr>
            <p:ph type="dt" sz="half" idx="10"/>
          </p:nvPr>
        </p:nvSpPr>
        <p:spPr/>
        <p:txBody>
          <a:bodyPr/>
          <a:lstStyle/>
          <a:p>
            <a:pPr>
              <a:defRPr/>
            </a:pPr>
            <a:r>
              <a:rPr lang="en-US" smtClean="0"/>
              <a:t>April 24, 2015</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03873D63-88B2-4D83-A643-05FB9DBCA119}" type="slidenum">
              <a:rPr lang="en-US" smtClean="0"/>
              <a:pPr>
                <a:defRPr/>
              </a:pPr>
              <a:t>60</a:t>
            </a:fld>
            <a:endParaRPr lang="en-US"/>
          </a:p>
        </p:txBody>
      </p:sp>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2999" y="1524000"/>
            <a:ext cx="6768187" cy="4495800"/>
          </a:xfrm>
        </p:spPr>
      </p:pic>
    </p:spTree>
    <p:extLst>
      <p:ext uri="{BB962C8B-B14F-4D97-AF65-F5344CB8AC3E}">
        <p14:creationId xmlns:p14="http://schemas.microsoft.com/office/powerpoint/2010/main" val="341537896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Options and Results</a:t>
            </a:r>
            <a:endParaRPr lang="en-US" dirty="0"/>
          </a:p>
        </p:txBody>
      </p:sp>
      <p:sp>
        <p:nvSpPr>
          <p:cNvPr id="3" name="Date Placeholder 2"/>
          <p:cNvSpPr>
            <a:spLocks noGrp="1"/>
          </p:cNvSpPr>
          <p:nvPr>
            <p:ph type="dt" sz="half" idx="10"/>
          </p:nvPr>
        </p:nvSpPr>
        <p:spPr/>
        <p:txBody>
          <a:bodyPr/>
          <a:lstStyle/>
          <a:p>
            <a:pPr>
              <a:defRPr/>
            </a:pPr>
            <a:r>
              <a:rPr lang="en-US" smtClean="0"/>
              <a:t>April 24, 2015</a:t>
            </a:r>
            <a:endParaRPr lang="en-US" dirty="0"/>
          </a:p>
        </p:txBody>
      </p:sp>
      <p:sp>
        <p:nvSpPr>
          <p:cNvPr id="4" name="Footer Placeholder 3"/>
          <p:cNvSpPr>
            <a:spLocks noGrp="1"/>
          </p:cNvSpPr>
          <p:nvPr>
            <p:ph type="ftr" sz="quarter" idx="11"/>
          </p:nvPr>
        </p:nvSpPr>
        <p:spPr/>
        <p:txBody>
          <a:bodyPr/>
          <a:lstStyle/>
          <a:p>
            <a:pPr>
              <a:defRPr/>
            </a:pPr>
            <a:r>
              <a:rPr lang="en-US" smtClean="0"/>
              <a:t>www.ssric.org</a:t>
            </a:r>
            <a:endParaRPr lang="en-US" dirty="0"/>
          </a:p>
        </p:txBody>
      </p:sp>
      <p:sp>
        <p:nvSpPr>
          <p:cNvPr id="5" name="Slide Number Placeholder 4"/>
          <p:cNvSpPr>
            <a:spLocks noGrp="1"/>
          </p:cNvSpPr>
          <p:nvPr>
            <p:ph type="sldNum" sz="quarter" idx="12"/>
          </p:nvPr>
        </p:nvSpPr>
        <p:spPr/>
        <p:txBody>
          <a:bodyPr/>
          <a:lstStyle/>
          <a:p>
            <a:pPr>
              <a:defRPr/>
            </a:pPr>
            <a:fld id="{38DC549C-ADB5-4096-9ED0-F1A24A3A2A59}" type="slidenum">
              <a:rPr lang="en-US" smtClean="0"/>
              <a:pPr>
                <a:defRPr/>
              </a:pPr>
              <a:t>61</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404507"/>
            <a:ext cx="8534400" cy="4615293"/>
          </a:xfrm>
          <a:prstGeom prst="rect">
            <a:avLst/>
          </a:prstGeom>
        </p:spPr>
      </p:pic>
    </p:spTree>
    <p:extLst>
      <p:ext uri="{BB962C8B-B14F-4D97-AF65-F5344CB8AC3E}">
        <p14:creationId xmlns:p14="http://schemas.microsoft.com/office/powerpoint/2010/main" val="1305188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from SDA</a:t>
            </a:r>
            <a:endParaRPr lang="en-US" dirty="0"/>
          </a:p>
        </p:txBody>
      </p:sp>
      <p:sp>
        <p:nvSpPr>
          <p:cNvPr id="4" name="Date Placeholder 3"/>
          <p:cNvSpPr>
            <a:spLocks noGrp="1"/>
          </p:cNvSpPr>
          <p:nvPr>
            <p:ph type="dt" sz="half" idx="10"/>
          </p:nvPr>
        </p:nvSpPr>
        <p:spPr/>
        <p:txBody>
          <a:bodyPr/>
          <a:lstStyle/>
          <a:p>
            <a:pPr>
              <a:defRPr/>
            </a:pPr>
            <a:r>
              <a:rPr lang="en-US" smtClean="0"/>
              <a:t>April 24, 2015</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03873D63-88B2-4D83-A643-05FB9DBCA119}" type="slidenum">
              <a:rPr lang="en-US" smtClean="0"/>
              <a:pPr>
                <a:defRPr/>
              </a:pPr>
              <a:t>62</a:t>
            </a:fld>
            <a:endParaRPr lang="en-US"/>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599" y="1600200"/>
            <a:ext cx="7731717" cy="3962400"/>
          </a:xfrm>
        </p:spPr>
      </p:pic>
    </p:spTree>
    <p:extLst>
      <p:ext uri="{BB962C8B-B14F-4D97-AF65-F5344CB8AC3E}">
        <p14:creationId xmlns:p14="http://schemas.microsoft.com/office/powerpoint/2010/main" val="234067132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Analysis</a:t>
            </a:r>
            <a:endParaRPr lang="en-US" dirty="0"/>
          </a:p>
        </p:txBody>
      </p:sp>
      <p:sp>
        <p:nvSpPr>
          <p:cNvPr id="3" name="Content Placeholder 2"/>
          <p:cNvSpPr>
            <a:spLocks noGrp="1"/>
          </p:cNvSpPr>
          <p:nvPr>
            <p:ph idx="1"/>
          </p:nvPr>
        </p:nvSpPr>
        <p:spPr>
          <a:xfrm>
            <a:off x="533400" y="1524000"/>
            <a:ext cx="8229600" cy="4525963"/>
          </a:xfrm>
        </p:spPr>
        <p:txBody>
          <a:bodyPr/>
          <a:lstStyle/>
          <a:p>
            <a:r>
              <a:rPr lang="en-US" dirty="0" smtClean="0"/>
              <a:t>Most Field polls that are over two years old can be analyzed online with SDA (Survey Documentation and Analysis) by all users</a:t>
            </a:r>
          </a:p>
          <a:p>
            <a:r>
              <a:rPr lang="en-US" dirty="0" smtClean="0"/>
              <a:t>Embargoed polls (i.e., within the last two years) are also available in SDA format for UC and CSU users.</a:t>
            </a:r>
            <a:endParaRPr lang="en-US" dirty="0"/>
          </a:p>
        </p:txBody>
      </p:sp>
      <p:sp>
        <p:nvSpPr>
          <p:cNvPr id="4" name="Date Placeholder 3"/>
          <p:cNvSpPr>
            <a:spLocks noGrp="1"/>
          </p:cNvSpPr>
          <p:nvPr>
            <p:ph type="dt" sz="half" idx="10"/>
          </p:nvPr>
        </p:nvSpPr>
        <p:spPr/>
        <p:txBody>
          <a:bodyPr/>
          <a:lstStyle/>
          <a:p>
            <a:pPr>
              <a:defRPr/>
            </a:pPr>
            <a:r>
              <a:rPr lang="en-US" smtClean="0"/>
              <a:t>April 24, 2015</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03873D63-88B2-4D83-A643-05FB9DBCA119}" type="slidenum">
              <a:rPr lang="en-US" smtClean="0"/>
              <a:pPr>
                <a:defRPr/>
              </a:pPr>
              <a:t>63</a:t>
            </a:fld>
            <a:endParaRPr lang="en-US"/>
          </a:p>
        </p:txBody>
      </p:sp>
    </p:spTree>
    <p:extLst>
      <p:ext uri="{BB962C8B-B14F-4D97-AF65-F5344CB8AC3E}">
        <p14:creationId xmlns:p14="http://schemas.microsoft.com/office/powerpoint/2010/main" val="32846442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a:t/>
            </a:r>
            <a:br>
              <a:rPr lang="en-US" dirty="0"/>
            </a:br>
            <a:r>
              <a:rPr lang="en-US" dirty="0" smtClean="0"/>
              <a:t/>
            </a:r>
            <a:br>
              <a:rPr lang="en-US" dirty="0" smtClean="0"/>
            </a:br>
            <a:r>
              <a:rPr lang="en-US" dirty="0" smtClean="0">
                <a:hlinkClick r:id="rId3"/>
              </a:rPr>
              <a:t>OTHER DATA SOURCES</a:t>
            </a:r>
            <a:r>
              <a:rPr lang="en-US" dirty="0"/>
              <a:t/>
            </a:r>
            <a:br>
              <a:rPr lang="en-US" dirty="0"/>
            </a:br>
            <a:r>
              <a:rPr lang="en-US" dirty="0" smtClean="0"/>
              <a:t/>
            </a:r>
            <a:br>
              <a:rPr lang="en-US" dirty="0" smtClean="0"/>
            </a:br>
            <a:r>
              <a:rPr lang="en-US" dirty="0"/>
              <a:t/>
            </a:r>
            <a:br>
              <a:rPr lang="en-US" dirty="0"/>
            </a:br>
            <a:r>
              <a:rPr lang="en-US" dirty="0" smtClean="0"/>
              <a:t/>
            </a:r>
            <a:br>
              <a:rPr lang="en-US" dirty="0" smtClean="0"/>
            </a:br>
            <a:endParaRPr lang="en-US" dirty="0"/>
          </a:p>
        </p:txBody>
      </p:sp>
      <p:pic>
        <p:nvPicPr>
          <p:cNvPr id="8"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57200" y="1782313"/>
            <a:ext cx="8229600" cy="4161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pPr>
              <a:defRPr/>
            </a:pPr>
            <a:r>
              <a:rPr lang="en-US" smtClean="0"/>
              <a:t>April 24, 2015</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03873D63-88B2-4D83-A643-05FB9DBCA119}" type="slidenum">
              <a:rPr lang="en-US" smtClean="0"/>
              <a:pPr>
                <a:defRPr/>
              </a:pPr>
              <a:t>64</a:t>
            </a:fld>
            <a:endParaRPr lang="en-US"/>
          </a:p>
        </p:txBody>
      </p:sp>
    </p:spTree>
    <p:extLst>
      <p:ext uri="{BB962C8B-B14F-4D97-AF65-F5344CB8AC3E}">
        <p14:creationId xmlns:p14="http://schemas.microsoft.com/office/powerpoint/2010/main" val="9356145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Instructional Resources</a:t>
            </a:r>
            <a:endParaRPr lang="en-US" dirty="0"/>
          </a:p>
        </p:txBody>
      </p:sp>
      <p:sp>
        <p:nvSpPr>
          <p:cNvPr id="3" name="Content Placeholder 2"/>
          <p:cNvSpPr>
            <a:spLocks noGrp="1"/>
          </p:cNvSpPr>
          <p:nvPr>
            <p:ph idx="1"/>
          </p:nvPr>
        </p:nvSpPr>
        <p:spPr/>
        <p:txBody>
          <a:bodyPr/>
          <a:lstStyle/>
          <a:p>
            <a:r>
              <a:rPr lang="en-US" dirty="0" smtClean="0"/>
              <a:t>SSRIC</a:t>
            </a:r>
          </a:p>
          <a:p>
            <a:r>
              <a:rPr lang="en-US" dirty="0" smtClean="0"/>
              <a:t>ICPSR</a:t>
            </a:r>
          </a:p>
          <a:p>
            <a:r>
              <a:rPr lang="en-US" dirty="0" smtClean="0"/>
              <a:t>Roper</a:t>
            </a:r>
          </a:p>
          <a:p>
            <a:r>
              <a:rPr lang="en-US" dirty="0" smtClean="0"/>
              <a:t>Other Resources</a:t>
            </a:r>
          </a:p>
          <a:p>
            <a:pPr lvl="1"/>
            <a:r>
              <a:rPr lang="en-US" dirty="0" smtClean="0"/>
              <a:t>Teaching with Data</a:t>
            </a:r>
          </a:p>
          <a:p>
            <a:pPr lvl="1"/>
            <a:r>
              <a:rPr lang="en-US" dirty="0" smtClean="0"/>
              <a:t>MERLOT (Multimedia Educational Resource for Learning and Online Teaching)</a:t>
            </a:r>
          </a:p>
          <a:p>
            <a:pPr marL="0" indent="0">
              <a:buNone/>
            </a:pPr>
            <a:endParaRPr lang="en-US" dirty="0"/>
          </a:p>
        </p:txBody>
      </p:sp>
      <p:sp>
        <p:nvSpPr>
          <p:cNvPr id="4" name="Date Placeholder 3"/>
          <p:cNvSpPr>
            <a:spLocks noGrp="1"/>
          </p:cNvSpPr>
          <p:nvPr>
            <p:ph type="dt" sz="half" idx="10"/>
          </p:nvPr>
        </p:nvSpPr>
        <p:spPr/>
        <p:txBody>
          <a:bodyPr/>
          <a:lstStyle/>
          <a:p>
            <a:pPr>
              <a:defRPr/>
            </a:pPr>
            <a:r>
              <a:rPr lang="en-US" smtClean="0"/>
              <a:t>April 24, 2015</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03873D63-88B2-4D83-A643-05FB9DBCA119}" type="slidenum">
              <a:rPr lang="en-US" smtClean="0"/>
              <a:pPr>
                <a:defRPr/>
              </a:pPr>
              <a:t>65</a:t>
            </a:fld>
            <a:endParaRPr lang="en-US"/>
          </a:p>
        </p:txBody>
      </p:sp>
    </p:spTree>
    <p:extLst>
      <p:ext uri="{BB962C8B-B14F-4D97-AF65-F5344CB8AC3E}">
        <p14:creationId xmlns:p14="http://schemas.microsoft.com/office/powerpoint/2010/main" val="51828446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SSRIC Instructional Resources</a:t>
            </a:r>
            <a:endParaRPr lang="en-US" dirty="0"/>
          </a:p>
        </p:txBody>
      </p:sp>
      <p:pic>
        <p:nvPicPr>
          <p:cNvPr id="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959702"/>
            <a:ext cx="8229600" cy="3806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pPr>
              <a:defRPr/>
            </a:pPr>
            <a:r>
              <a:rPr lang="en-US" smtClean="0"/>
              <a:t>April 24, 2015</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03873D63-88B2-4D83-A643-05FB9DBCA119}" type="slidenum">
              <a:rPr lang="en-US" smtClean="0"/>
              <a:pPr>
                <a:defRPr/>
              </a:pPr>
              <a:t>66</a:t>
            </a:fld>
            <a:endParaRPr lang="en-US"/>
          </a:p>
        </p:txBody>
      </p:sp>
    </p:spTree>
    <p:extLst>
      <p:ext uri="{BB962C8B-B14F-4D97-AF65-F5344CB8AC3E}">
        <p14:creationId xmlns:p14="http://schemas.microsoft.com/office/powerpoint/2010/main" val="263935322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ICPSR Instructional Resources</a:t>
            </a:r>
            <a:endParaRPr lang="en-US" dirty="0"/>
          </a:p>
        </p:txBody>
      </p:sp>
      <p:pic>
        <p:nvPicPr>
          <p:cNvPr id="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94416" y="1600200"/>
            <a:ext cx="6755168"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pPr>
              <a:defRPr/>
            </a:pPr>
            <a:r>
              <a:rPr lang="en-US" smtClean="0"/>
              <a:t>April 24, 2015</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03873D63-88B2-4D83-A643-05FB9DBCA119}" type="slidenum">
              <a:rPr lang="en-US" smtClean="0"/>
              <a:pPr>
                <a:defRPr/>
              </a:pPr>
              <a:t>67</a:t>
            </a:fld>
            <a:endParaRPr lang="en-US"/>
          </a:p>
        </p:txBody>
      </p:sp>
    </p:spTree>
    <p:extLst>
      <p:ext uri="{BB962C8B-B14F-4D97-AF65-F5344CB8AC3E}">
        <p14:creationId xmlns:p14="http://schemas.microsoft.com/office/powerpoint/2010/main" val="1075624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for Instructors</a:t>
            </a:r>
            <a:endParaRPr lang="en-US" dirty="0"/>
          </a:p>
        </p:txBody>
      </p:sp>
      <p:pic>
        <p:nvPicPr>
          <p:cNvPr id="7" name="Picture 7"/>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93570" y="3413601"/>
            <a:ext cx="5356860" cy="899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pPr>
              <a:defRPr/>
            </a:pPr>
            <a:r>
              <a:rPr lang="en-US" smtClean="0"/>
              <a:t>April 24, 2015</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03873D63-88B2-4D83-A643-05FB9DBCA119}" type="slidenum">
              <a:rPr lang="en-US" smtClean="0"/>
              <a:pPr>
                <a:defRPr/>
              </a:pPr>
              <a:t>68</a:t>
            </a:fld>
            <a:endParaRPr lang="en-US"/>
          </a:p>
        </p:txBody>
      </p:sp>
    </p:spTree>
    <p:extLst>
      <p:ext uri="{BB962C8B-B14F-4D97-AF65-F5344CB8AC3E}">
        <p14:creationId xmlns:p14="http://schemas.microsoft.com/office/powerpoint/2010/main" val="28320438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Exercises</a:t>
            </a:r>
            <a:endParaRPr lang="en-US" dirty="0"/>
          </a:p>
        </p:txBody>
      </p:sp>
      <p:pic>
        <p:nvPicPr>
          <p:cNvPr id="11"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93253" y="1600200"/>
            <a:ext cx="695749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quarter" idx="10"/>
          </p:nvPr>
        </p:nvSpPr>
        <p:spPr/>
        <p:txBody>
          <a:bodyPr/>
          <a:lstStyle/>
          <a:p>
            <a:pPr>
              <a:defRPr/>
            </a:pPr>
            <a:r>
              <a:rPr lang="en-US" smtClean="0"/>
              <a:t>April 24, 2015</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09C36353-8169-406B-ADB6-D9F636DD3F0A}" type="slidenum">
              <a:rPr lang="en-US" smtClean="0"/>
              <a:pPr>
                <a:defRPr/>
              </a:pPr>
              <a:t>69</a:t>
            </a:fld>
            <a:endParaRPr lang="en-US"/>
          </a:p>
        </p:txBody>
      </p:sp>
    </p:spTree>
    <p:extLst>
      <p:ext uri="{BB962C8B-B14F-4D97-AF65-F5344CB8AC3E}">
        <p14:creationId xmlns:p14="http://schemas.microsoft.com/office/powerpoint/2010/main" val="6912782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SSRIC Data</a:t>
            </a:r>
            <a:endParaRPr lang="en-US" dirty="0"/>
          </a:p>
        </p:txBody>
      </p:sp>
      <p:sp>
        <p:nvSpPr>
          <p:cNvPr id="3" name="Content Placeholder 2"/>
          <p:cNvSpPr>
            <a:spLocks noGrp="1"/>
          </p:cNvSpPr>
          <p:nvPr>
            <p:ph idx="1"/>
          </p:nvPr>
        </p:nvSpPr>
        <p:spPr/>
        <p:txBody>
          <a:bodyPr/>
          <a:lstStyle/>
          <a:p>
            <a:r>
              <a:rPr lang="en-US" dirty="0" smtClean="0"/>
              <a:t>Data (see “</a:t>
            </a:r>
            <a:r>
              <a:rPr lang="en-US" dirty="0" smtClean="0">
                <a:hlinkClick r:id="rId3"/>
              </a:rPr>
              <a:t>Data</a:t>
            </a:r>
            <a:r>
              <a:rPr lang="en-US" dirty="0" smtClean="0"/>
              <a:t>” tab at ssric.org)</a:t>
            </a:r>
          </a:p>
          <a:p>
            <a:pPr lvl="1">
              <a:buFont typeface="Wingdings" panose="05000000000000000000" pitchFamily="2" charset="2"/>
              <a:buChar char="Ø"/>
            </a:pPr>
            <a:r>
              <a:rPr lang="en-US" dirty="0" smtClean="0"/>
              <a:t>Subscription Data Bases</a:t>
            </a:r>
          </a:p>
          <a:p>
            <a:pPr lvl="2">
              <a:buFont typeface="Wingdings" panose="05000000000000000000" pitchFamily="2" charset="2"/>
              <a:buChar char="Ø"/>
            </a:pPr>
            <a:r>
              <a:rPr lang="en-US" dirty="0" smtClean="0"/>
              <a:t>Inter-university Consortium for Political and Social Research (ICPSR)</a:t>
            </a:r>
          </a:p>
          <a:p>
            <a:pPr lvl="2">
              <a:buFont typeface="Wingdings" panose="05000000000000000000" pitchFamily="2" charset="2"/>
              <a:buChar char="Ø"/>
            </a:pPr>
            <a:r>
              <a:rPr lang="en-US" dirty="0" smtClean="0"/>
              <a:t>Roper</a:t>
            </a:r>
          </a:p>
          <a:p>
            <a:pPr lvl="2">
              <a:buFont typeface="Wingdings" panose="05000000000000000000" pitchFamily="2" charset="2"/>
              <a:buChar char="Ø"/>
            </a:pPr>
            <a:r>
              <a:rPr lang="en-US" dirty="0"/>
              <a:t>Field </a:t>
            </a:r>
            <a:r>
              <a:rPr lang="en-US" dirty="0" smtClean="0"/>
              <a:t>Poll</a:t>
            </a:r>
          </a:p>
          <a:p>
            <a:pPr lvl="1">
              <a:buFont typeface="Wingdings" panose="05000000000000000000" pitchFamily="2" charset="2"/>
              <a:buChar char="Ø"/>
            </a:pPr>
            <a:r>
              <a:rPr lang="en-US" dirty="0" smtClean="0"/>
              <a:t>Other</a:t>
            </a:r>
          </a:p>
          <a:p>
            <a:endParaRPr lang="en-US" dirty="0"/>
          </a:p>
        </p:txBody>
      </p:sp>
      <p:sp>
        <p:nvSpPr>
          <p:cNvPr id="4" name="Date Placeholder 3"/>
          <p:cNvSpPr>
            <a:spLocks noGrp="1"/>
          </p:cNvSpPr>
          <p:nvPr>
            <p:ph type="dt" sz="half" idx="10"/>
          </p:nvPr>
        </p:nvSpPr>
        <p:spPr/>
        <p:txBody>
          <a:bodyPr/>
          <a:lstStyle/>
          <a:p>
            <a:pPr>
              <a:defRPr/>
            </a:pPr>
            <a:r>
              <a:rPr lang="en-US" smtClean="0"/>
              <a:t>April 24, 2015</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03873D63-88B2-4D83-A643-05FB9DBCA119}" type="slidenum">
              <a:rPr lang="en-US" smtClean="0"/>
              <a:pPr>
                <a:defRPr/>
              </a:pPr>
              <a:t>7</a:t>
            </a:fld>
            <a:endParaRPr lang="en-US"/>
          </a:p>
        </p:txBody>
      </p:sp>
    </p:spTree>
    <p:extLst>
      <p:ext uri="{BB962C8B-B14F-4D97-AF65-F5344CB8AC3E}">
        <p14:creationId xmlns:p14="http://schemas.microsoft.com/office/powerpoint/2010/main" val="31315046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Modules</a:t>
            </a:r>
            <a:endParaRPr lang="en-US" dirty="0"/>
          </a:p>
        </p:txBody>
      </p:sp>
      <p:sp>
        <p:nvSpPr>
          <p:cNvPr id="4" name="Date Placeholder 3"/>
          <p:cNvSpPr>
            <a:spLocks noGrp="1"/>
          </p:cNvSpPr>
          <p:nvPr>
            <p:ph type="dt" sz="quarter" idx="10"/>
          </p:nvPr>
        </p:nvSpPr>
        <p:spPr/>
        <p:txBody>
          <a:bodyPr/>
          <a:lstStyle/>
          <a:p>
            <a:pPr>
              <a:defRPr/>
            </a:pPr>
            <a:r>
              <a:rPr lang="en-US" smtClean="0"/>
              <a:t>April 24, 2015</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FDDFFB2A-A3F9-4CDB-8761-8A2CFDBAB156}" type="slidenum">
              <a:rPr lang="en-US" smtClean="0"/>
              <a:pPr>
                <a:defRPr/>
              </a:pPr>
              <a:t>70</a:t>
            </a:fld>
            <a:endParaRPr lang="en-US"/>
          </a:p>
        </p:txBody>
      </p:sp>
      <p:pic>
        <p:nvPicPr>
          <p:cNvPr id="1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47500" y="1600200"/>
            <a:ext cx="7648999"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886325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Resources for Students</a:t>
            </a:r>
            <a:endParaRPr lang="en-US" dirty="0"/>
          </a:p>
        </p:txBody>
      </p:sp>
      <p:pic>
        <p:nvPicPr>
          <p:cNvPr id="9"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48054" y="1600200"/>
            <a:ext cx="7047892"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quarter" idx="10"/>
          </p:nvPr>
        </p:nvSpPr>
        <p:spPr/>
        <p:txBody>
          <a:bodyPr/>
          <a:lstStyle/>
          <a:p>
            <a:pPr>
              <a:defRPr/>
            </a:pPr>
            <a:r>
              <a:rPr lang="en-US" smtClean="0"/>
              <a:t>April 24, 2015</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01646B5D-68AB-4988-8934-8747DC1AB224}" type="slidenum">
              <a:rPr lang="en-US" smtClean="0"/>
              <a:pPr>
                <a:defRPr/>
              </a:pPr>
              <a:t>71</a:t>
            </a:fld>
            <a:endParaRPr lang="en-US"/>
          </a:p>
        </p:txBody>
      </p:sp>
    </p:spTree>
    <p:extLst>
      <p:ext uri="{BB962C8B-B14F-4D97-AF65-F5344CB8AC3E}">
        <p14:creationId xmlns:p14="http://schemas.microsoft.com/office/powerpoint/2010/main" val="237553691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Videos on Teaching</a:t>
            </a:r>
            <a:endParaRPr lang="en-US" dirty="0"/>
          </a:p>
        </p:txBody>
      </p:sp>
      <p:pic>
        <p:nvPicPr>
          <p:cNvPr id="9"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2627128"/>
            <a:ext cx="8229600" cy="2472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quarter" idx="10"/>
          </p:nvPr>
        </p:nvSpPr>
        <p:spPr/>
        <p:txBody>
          <a:bodyPr/>
          <a:lstStyle/>
          <a:p>
            <a:pPr>
              <a:defRPr/>
            </a:pPr>
            <a:r>
              <a:rPr lang="en-US" smtClean="0"/>
              <a:t>April 24, 2015</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A76AA25A-4958-4D2A-ADDA-21A1BCFCE15D}" type="slidenum">
              <a:rPr lang="en-US" smtClean="0"/>
              <a:pPr>
                <a:defRPr/>
              </a:pPr>
              <a:t>72</a:t>
            </a:fld>
            <a:endParaRPr lang="en-US"/>
          </a:p>
        </p:txBody>
      </p:sp>
    </p:spTree>
    <p:extLst>
      <p:ext uri="{BB962C8B-B14F-4D97-AF65-F5344CB8AC3E}">
        <p14:creationId xmlns:p14="http://schemas.microsoft.com/office/powerpoint/2010/main" val="372928709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External Resources</a:t>
            </a:r>
            <a:endParaRPr lang="en-US" dirty="0"/>
          </a:p>
        </p:txBody>
      </p:sp>
      <p:pic>
        <p:nvPicPr>
          <p:cNvPr id="9"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34277" y="1600200"/>
            <a:ext cx="687544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quarter" idx="10"/>
          </p:nvPr>
        </p:nvSpPr>
        <p:spPr/>
        <p:txBody>
          <a:bodyPr/>
          <a:lstStyle/>
          <a:p>
            <a:pPr>
              <a:defRPr/>
            </a:pPr>
            <a:r>
              <a:rPr lang="en-US" smtClean="0"/>
              <a:t>April 24, 2015</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76BAC7BF-C007-468A-BE2F-CADDFC1261C3}" type="slidenum">
              <a:rPr lang="en-US" smtClean="0"/>
              <a:pPr>
                <a:defRPr/>
              </a:pPr>
              <a:t>73</a:t>
            </a:fld>
            <a:endParaRPr lang="en-US"/>
          </a:p>
        </p:txBody>
      </p:sp>
    </p:spTree>
    <p:extLst>
      <p:ext uri="{BB962C8B-B14F-4D97-AF65-F5344CB8AC3E}">
        <p14:creationId xmlns:p14="http://schemas.microsoft.com/office/powerpoint/2010/main" val="2122290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Roper </a:t>
            </a:r>
            <a:r>
              <a:rPr lang="en-US" dirty="0"/>
              <a:t>Instructional Resources</a:t>
            </a:r>
          </a:p>
        </p:txBody>
      </p:sp>
      <p:sp>
        <p:nvSpPr>
          <p:cNvPr id="4" name="Date Placeholder 3"/>
          <p:cNvSpPr>
            <a:spLocks noGrp="1"/>
          </p:cNvSpPr>
          <p:nvPr>
            <p:ph type="dt" sz="half" idx="10"/>
          </p:nvPr>
        </p:nvSpPr>
        <p:spPr/>
        <p:txBody>
          <a:bodyPr/>
          <a:lstStyle/>
          <a:p>
            <a:pPr>
              <a:defRPr/>
            </a:pPr>
            <a:r>
              <a:rPr lang="en-US" smtClean="0"/>
              <a:t>April 24, 2015</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03873D63-88B2-4D83-A643-05FB9DBCA119}" type="slidenum">
              <a:rPr lang="en-US" smtClean="0"/>
              <a:pPr>
                <a:defRPr/>
              </a:pPr>
              <a:t>74</a:t>
            </a:fld>
            <a:endParaRPr lang="en-US"/>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62679" y="1600200"/>
            <a:ext cx="6218641"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114799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linkClick r:id="rId3"/>
              </a:rPr>
              <a:t>Teaching with Data</a:t>
            </a:r>
            <a:endParaRPr lang="en-US" dirty="0"/>
          </a:p>
        </p:txBody>
      </p:sp>
      <p:pic>
        <p:nvPicPr>
          <p:cNvPr id="7"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224169" y="1600200"/>
            <a:ext cx="6695661"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pPr>
              <a:defRPr/>
            </a:pPr>
            <a:r>
              <a:rPr lang="en-US" smtClean="0"/>
              <a:t>April 24, 2015</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03873D63-88B2-4D83-A643-05FB9DBCA119}" type="slidenum">
              <a:rPr lang="en-US" smtClean="0"/>
              <a:pPr>
                <a:defRPr/>
              </a:pPr>
              <a:t>75</a:t>
            </a:fld>
            <a:endParaRPr lang="en-US"/>
          </a:p>
        </p:txBody>
      </p:sp>
    </p:spTree>
    <p:extLst>
      <p:ext uri="{BB962C8B-B14F-4D97-AF65-F5344CB8AC3E}">
        <p14:creationId xmlns:p14="http://schemas.microsoft.com/office/powerpoint/2010/main" val="412623764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linkClick r:id="rId3"/>
              </a:rPr>
              <a:t>MERLOT</a:t>
            </a:r>
            <a:endParaRPr lang="en-US" dirty="0"/>
          </a:p>
        </p:txBody>
      </p:sp>
      <p:pic>
        <p:nvPicPr>
          <p:cNvPr id="7" name="Picture 2" title="MERLOT Home Page"/>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902048" y="1600200"/>
            <a:ext cx="7339904"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pPr>
              <a:defRPr/>
            </a:pPr>
            <a:r>
              <a:rPr lang="en-US" smtClean="0"/>
              <a:t>April 24, 2015</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03873D63-88B2-4D83-A643-05FB9DBCA119}" type="slidenum">
              <a:rPr lang="en-US" smtClean="0"/>
              <a:pPr>
                <a:defRPr/>
              </a:pPr>
              <a:t>76</a:t>
            </a:fld>
            <a:endParaRPr lang="en-US"/>
          </a:p>
        </p:txBody>
      </p:sp>
    </p:spTree>
    <p:extLst>
      <p:ext uri="{BB962C8B-B14F-4D97-AF65-F5344CB8AC3E}">
        <p14:creationId xmlns:p14="http://schemas.microsoft.com/office/powerpoint/2010/main" val="156638122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8"/>
          <p:cNvSpPr>
            <a:spLocks noGrp="1" noChangeArrowheads="1"/>
          </p:cNvSpPr>
          <p:nvPr>
            <p:ph type="dt" sz="quarter" idx="10"/>
          </p:nvPr>
        </p:nvSpPr>
        <p:spPr/>
        <p:txBody>
          <a:bodyPr/>
          <a:lstStyle/>
          <a:p>
            <a:pPr>
              <a:defRPr/>
            </a:pPr>
            <a:r>
              <a:rPr lang="en-US" smtClean="0"/>
              <a:t>April 24, 2015</a:t>
            </a:r>
            <a:endParaRPr lang="en-US"/>
          </a:p>
        </p:txBody>
      </p:sp>
      <p:sp>
        <p:nvSpPr>
          <p:cNvPr id="4" name="Rectangle 69"/>
          <p:cNvSpPr>
            <a:spLocks noGrp="1" noChangeArrowheads="1"/>
          </p:cNvSpPr>
          <p:nvPr>
            <p:ph type="ftr" sz="quarter" idx="11"/>
          </p:nvPr>
        </p:nvSpPr>
        <p:spPr/>
        <p:txBody>
          <a:bodyPr/>
          <a:lstStyle/>
          <a:p>
            <a:pPr>
              <a:defRPr/>
            </a:pPr>
            <a:r>
              <a:rPr lang="en-US"/>
              <a:t>www.ssric.org</a:t>
            </a:r>
          </a:p>
        </p:txBody>
      </p:sp>
      <p:sp>
        <p:nvSpPr>
          <p:cNvPr id="5" name="Rectangle 70"/>
          <p:cNvSpPr>
            <a:spLocks noGrp="1" noChangeArrowheads="1"/>
          </p:cNvSpPr>
          <p:nvPr>
            <p:ph type="sldNum" sz="quarter" idx="12"/>
          </p:nvPr>
        </p:nvSpPr>
        <p:spPr/>
        <p:txBody>
          <a:bodyPr/>
          <a:lstStyle/>
          <a:p>
            <a:pPr>
              <a:defRPr/>
            </a:pPr>
            <a:fld id="{9FE82DF3-C235-4547-8605-39F6C5CAC72A}" type="slidenum">
              <a:rPr lang="en-US"/>
              <a:pPr>
                <a:defRPr/>
              </a:pPr>
              <a:t>77</a:t>
            </a:fld>
            <a:endParaRPr lang="en-US"/>
          </a:p>
        </p:txBody>
      </p:sp>
      <p:sp>
        <p:nvSpPr>
          <p:cNvPr id="97285" name="Rectangle 4"/>
          <p:cNvSpPr>
            <a:spLocks noGrp="1" noChangeArrowheads="1"/>
          </p:cNvSpPr>
          <p:nvPr>
            <p:ph type="title" idx="4294967295"/>
          </p:nvPr>
        </p:nvSpPr>
        <p:spPr>
          <a:xfrm>
            <a:off x="381000" y="2297113"/>
            <a:ext cx="8229600" cy="1139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ffectLst/>
              </a:rPr>
              <a:t>Other Workshops</a:t>
            </a:r>
          </a:p>
        </p:txBody>
      </p:sp>
    </p:spTree>
    <p:extLst>
      <p:ext uri="{BB962C8B-B14F-4D97-AF65-F5344CB8AC3E}">
        <p14:creationId xmlns:p14="http://schemas.microsoft.com/office/powerpoint/2010/main" val="298313539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8"/>
          <p:cNvSpPr>
            <a:spLocks noGrp="1" noChangeArrowheads="1"/>
          </p:cNvSpPr>
          <p:nvPr>
            <p:ph type="dt" sz="quarter" idx="10"/>
          </p:nvPr>
        </p:nvSpPr>
        <p:spPr/>
        <p:txBody>
          <a:bodyPr/>
          <a:lstStyle/>
          <a:p>
            <a:pPr>
              <a:defRPr/>
            </a:pPr>
            <a:r>
              <a:rPr lang="en-US" smtClean="0"/>
              <a:t>April 24, 2015</a:t>
            </a:r>
            <a:endParaRPr lang="en-US"/>
          </a:p>
        </p:txBody>
      </p:sp>
      <p:sp>
        <p:nvSpPr>
          <p:cNvPr id="5" name="Rectangle 69"/>
          <p:cNvSpPr>
            <a:spLocks noGrp="1" noChangeArrowheads="1"/>
          </p:cNvSpPr>
          <p:nvPr>
            <p:ph type="ftr" sz="quarter" idx="11"/>
          </p:nvPr>
        </p:nvSpPr>
        <p:spPr/>
        <p:txBody>
          <a:bodyPr/>
          <a:lstStyle/>
          <a:p>
            <a:pPr>
              <a:defRPr/>
            </a:pPr>
            <a:r>
              <a:rPr lang="en-US"/>
              <a:t>www.ssric.org</a:t>
            </a:r>
          </a:p>
        </p:txBody>
      </p:sp>
      <p:sp>
        <p:nvSpPr>
          <p:cNvPr id="6" name="Rectangle 70"/>
          <p:cNvSpPr>
            <a:spLocks noGrp="1" noChangeArrowheads="1"/>
          </p:cNvSpPr>
          <p:nvPr>
            <p:ph type="sldNum" sz="quarter" idx="12"/>
          </p:nvPr>
        </p:nvSpPr>
        <p:spPr/>
        <p:txBody>
          <a:bodyPr/>
          <a:lstStyle/>
          <a:p>
            <a:pPr>
              <a:defRPr/>
            </a:pPr>
            <a:fld id="{604D989B-1A66-4815-82D6-EB35D4045B4A}" type="slidenum">
              <a:rPr lang="en-US"/>
              <a:pPr>
                <a:defRPr/>
              </a:pPr>
              <a:t>78</a:t>
            </a:fld>
            <a:endParaRPr lang="en-US"/>
          </a:p>
        </p:txBody>
      </p:sp>
      <p:sp>
        <p:nvSpPr>
          <p:cNvPr id="98309"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ffectLst/>
              </a:rPr>
              <a:t>Workshops on SPSS</a:t>
            </a:r>
          </a:p>
        </p:txBody>
      </p:sp>
      <p:sp>
        <p:nvSpPr>
          <p:cNvPr id="98310" name="Rectangle 3"/>
          <p:cNvSpPr>
            <a:spLocks noGrp="1" noChangeArrowheads="1"/>
          </p:cNvSpPr>
          <p:nvPr>
            <p:ph type="body"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smtClean="0">
                <a:effectLst/>
              </a:rPr>
              <a:t>SPSS – introductory workshop</a:t>
            </a:r>
          </a:p>
          <a:p>
            <a:pPr lvl="1">
              <a:lnSpc>
                <a:spcPct val="90000"/>
              </a:lnSpc>
            </a:pPr>
            <a:r>
              <a:rPr lang="en-US" altLang="en-US" sz="2400" smtClean="0">
                <a:effectLst/>
              </a:rPr>
              <a:t>Creating SPSS data file</a:t>
            </a:r>
          </a:p>
          <a:p>
            <a:pPr lvl="1">
              <a:lnSpc>
                <a:spcPct val="90000"/>
              </a:lnSpc>
            </a:pPr>
            <a:r>
              <a:rPr lang="en-US" altLang="en-US" sz="2400" smtClean="0">
                <a:effectLst/>
              </a:rPr>
              <a:t>Transforming data</a:t>
            </a:r>
          </a:p>
          <a:p>
            <a:pPr lvl="1">
              <a:lnSpc>
                <a:spcPct val="90000"/>
              </a:lnSpc>
            </a:pPr>
            <a:r>
              <a:rPr lang="en-US" altLang="en-US" sz="2400" smtClean="0">
                <a:effectLst/>
              </a:rPr>
              <a:t>Descriptive statistics</a:t>
            </a:r>
          </a:p>
          <a:p>
            <a:pPr lvl="1">
              <a:lnSpc>
                <a:spcPct val="90000"/>
              </a:lnSpc>
              <a:buFont typeface="Wingdings" pitchFamily="2" charset="2"/>
              <a:buNone/>
            </a:pPr>
            <a:endParaRPr lang="en-US" altLang="en-US" sz="1000" smtClean="0">
              <a:effectLst/>
            </a:endParaRPr>
          </a:p>
          <a:p>
            <a:pPr>
              <a:lnSpc>
                <a:spcPct val="90000"/>
              </a:lnSpc>
            </a:pPr>
            <a:r>
              <a:rPr lang="en-US" altLang="en-US" smtClean="0">
                <a:effectLst/>
              </a:rPr>
              <a:t>SPSS – intermediate workshop</a:t>
            </a:r>
          </a:p>
          <a:p>
            <a:pPr lvl="1">
              <a:lnSpc>
                <a:spcPct val="90000"/>
              </a:lnSpc>
            </a:pPr>
            <a:r>
              <a:rPr lang="en-US" altLang="en-US" sz="2400" smtClean="0">
                <a:effectLst/>
              </a:rPr>
              <a:t>Crosstabulations</a:t>
            </a:r>
          </a:p>
          <a:p>
            <a:pPr lvl="1">
              <a:lnSpc>
                <a:spcPct val="90000"/>
              </a:lnSpc>
            </a:pPr>
            <a:r>
              <a:rPr lang="en-US" altLang="en-US" sz="2400" smtClean="0">
                <a:effectLst/>
              </a:rPr>
              <a:t>Using means</a:t>
            </a:r>
          </a:p>
          <a:p>
            <a:pPr lvl="1">
              <a:lnSpc>
                <a:spcPct val="90000"/>
              </a:lnSpc>
            </a:pPr>
            <a:r>
              <a:rPr lang="en-US" altLang="en-US" sz="2400" smtClean="0">
                <a:effectLst/>
              </a:rPr>
              <a:t>Correlation and regression</a:t>
            </a:r>
          </a:p>
          <a:p>
            <a:pPr lvl="1">
              <a:lnSpc>
                <a:spcPct val="90000"/>
              </a:lnSpc>
            </a:pPr>
            <a:r>
              <a:rPr lang="en-US" altLang="en-US" sz="2400" smtClean="0">
                <a:effectLst/>
              </a:rPr>
              <a:t>Charts</a:t>
            </a:r>
          </a:p>
          <a:p>
            <a:pPr>
              <a:lnSpc>
                <a:spcPct val="90000"/>
              </a:lnSpc>
            </a:pPr>
            <a:endParaRPr lang="en-US" altLang="en-US" smtClean="0">
              <a:effectLst/>
            </a:endParaRPr>
          </a:p>
        </p:txBody>
      </p:sp>
    </p:spTree>
    <p:extLst>
      <p:ext uri="{BB962C8B-B14F-4D97-AF65-F5344CB8AC3E}">
        <p14:creationId xmlns:p14="http://schemas.microsoft.com/office/powerpoint/2010/main" val="167873530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8"/>
          <p:cNvSpPr>
            <a:spLocks noGrp="1" noChangeArrowheads="1"/>
          </p:cNvSpPr>
          <p:nvPr>
            <p:ph type="dt" sz="quarter" idx="10"/>
          </p:nvPr>
        </p:nvSpPr>
        <p:spPr/>
        <p:txBody>
          <a:bodyPr/>
          <a:lstStyle/>
          <a:p>
            <a:pPr>
              <a:defRPr/>
            </a:pPr>
            <a:r>
              <a:rPr lang="en-US" smtClean="0"/>
              <a:t>April 24, 2015</a:t>
            </a:r>
            <a:endParaRPr lang="en-US"/>
          </a:p>
        </p:txBody>
      </p:sp>
      <p:sp>
        <p:nvSpPr>
          <p:cNvPr id="5" name="Rectangle 69"/>
          <p:cNvSpPr>
            <a:spLocks noGrp="1" noChangeArrowheads="1"/>
          </p:cNvSpPr>
          <p:nvPr>
            <p:ph type="ftr" sz="quarter" idx="11"/>
          </p:nvPr>
        </p:nvSpPr>
        <p:spPr/>
        <p:txBody>
          <a:bodyPr/>
          <a:lstStyle/>
          <a:p>
            <a:pPr>
              <a:defRPr/>
            </a:pPr>
            <a:r>
              <a:rPr lang="en-US"/>
              <a:t>www.ssric.org</a:t>
            </a:r>
            <a:endParaRPr lang="en-US" dirty="0"/>
          </a:p>
        </p:txBody>
      </p:sp>
      <p:sp>
        <p:nvSpPr>
          <p:cNvPr id="6" name="Rectangle 70"/>
          <p:cNvSpPr>
            <a:spLocks noGrp="1" noChangeArrowheads="1"/>
          </p:cNvSpPr>
          <p:nvPr>
            <p:ph type="sldNum" sz="quarter" idx="12"/>
          </p:nvPr>
        </p:nvSpPr>
        <p:spPr/>
        <p:txBody>
          <a:bodyPr/>
          <a:lstStyle/>
          <a:p>
            <a:pPr>
              <a:defRPr/>
            </a:pPr>
            <a:fld id="{CDD5DFE3-DFE5-4742-BC21-94E014F9EBD2}" type="slidenum">
              <a:rPr lang="en-US"/>
              <a:pPr>
                <a:defRPr/>
              </a:pPr>
              <a:t>79</a:t>
            </a:fld>
            <a:endParaRPr lang="en-US"/>
          </a:p>
        </p:txBody>
      </p:sp>
      <p:sp>
        <p:nvSpPr>
          <p:cNvPr id="99333"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4000" smtClean="0">
                <a:effectLst/>
              </a:rPr>
              <a:t>Workshop on Online </a:t>
            </a:r>
            <a:br>
              <a:rPr lang="en-US" altLang="en-US" sz="4000" smtClean="0">
                <a:effectLst/>
              </a:rPr>
            </a:br>
            <a:r>
              <a:rPr lang="en-US" altLang="en-US" sz="4000" smtClean="0">
                <a:effectLst/>
              </a:rPr>
              <a:t>Statistical Analysis</a:t>
            </a:r>
          </a:p>
        </p:txBody>
      </p:sp>
      <p:sp>
        <p:nvSpPr>
          <p:cNvPr id="99334" name="Rectangle 3"/>
          <p:cNvSpPr>
            <a:spLocks noGrp="1" noChangeArrowheads="1"/>
          </p:cNvSpPr>
          <p:nvPr>
            <p:ph type="body"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ffectLst/>
              </a:rPr>
              <a:t>SDA (Survey Documentation and Analysis)</a:t>
            </a:r>
          </a:p>
          <a:p>
            <a:pPr lvl="1"/>
            <a:r>
              <a:rPr lang="en-US" altLang="en-US" sz="2400" smtClean="0">
                <a:effectLst/>
              </a:rPr>
              <a:t>Requires no site license</a:t>
            </a:r>
          </a:p>
          <a:p>
            <a:pPr lvl="1">
              <a:buFont typeface="Wingdings" pitchFamily="2" charset="2"/>
              <a:buNone/>
            </a:pPr>
            <a:endParaRPr lang="en-US" altLang="en-US" sz="1000" smtClean="0">
              <a:effectLst/>
            </a:endParaRPr>
          </a:p>
          <a:p>
            <a:pPr lvl="1"/>
            <a:r>
              <a:rPr lang="en-US" altLang="en-US" sz="2400" smtClean="0">
                <a:effectLst/>
              </a:rPr>
              <a:t>Extremely easy to learn</a:t>
            </a:r>
          </a:p>
          <a:p>
            <a:pPr lvl="1">
              <a:buFont typeface="Wingdings" pitchFamily="2" charset="2"/>
              <a:buNone/>
            </a:pPr>
            <a:endParaRPr lang="en-US" altLang="en-US" sz="1000" smtClean="0">
              <a:effectLst/>
            </a:endParaRPr>
          </a:p>
          <a:p>
            <a:pPr lvl="1"/>
            <a:r>
              <a:rPr lang="en-US" altLang="en-US" sz="2400" smtClean="0">
                <a:effectLst/>
              </a:rPr>
              <a:t>Excellent for classes where you want to introduce students to statistical analysis</a:t>
            </a:r>
          </a:p>
          <a:p>
            <a:pPr lvl="1">
              <a:buFont typeface="Wingdings" pitchFamily="2" charset="2"/>
              <a:buNone/>
            </a:pPr>
            <a:endParaRPr lang="en-US" altLang="en-US" sz="1000" smtClean="0">
              <a:effectLst/>
            </a:endParaRPr>
          </a:p>
          <a:p>
            <a:pPr lvl="1"/>
            <a:r>
              <a:rPr lang="en-US" altLang="en-US" sz="2400" smtClean="0">
                <a:effectLst/>
              </a:rPr>
              <a:t>Tools available – frequencies, crosstabulations, correlation and regression</a:t>
            </a:r>
          </a:p>
          <a:p>
            <a:pPr lvl="1">
              <a:buFont typeface="Wingdings" pitchFamily="2" charset="2"/>
              <a:buNone/>
            </a:pPr>
            <a:endParaRPr lang="en-US" altLang="en-US" smtClean="0">
              <a:effectLst/>
            </a:endParaRPr>
          </a:p>
        </p:txBody>
      </p:sp>
    </p:spTree>
    <p:extLst>
      <p:ext uri="{BB962C8B-B14F-4D97-AF65-F5344CB8AC3E}">
        <p14:creationId xmlns:p14="http://schemas.microsoft.com/office/powerpoint/2010/main" val="13054186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SSRIC Programs</a:t>
            </a:r>
            <a:endParaRPr lang="en-US" dirty="0"/>
          </a:p>
        </p:txBody>
      </p:sp>
      <p:sp>
        <p:nvSpPr>
          <p:cNvPr id="3" name="Content Placeholder 2"/>
          <p:cNvSpPr>
            <a:spLocks noGrp="1"/>
          </p:cNvSpPr>
          <p:nvPr>
            <p:ph idx="1"/>
          </p:nvPr>
        </p:nvSpPr>
        <p:spPr/>
        <p:txBody>
          <a:bodyPr/>
          <a:lstStyle/>
          <a:p>
            <a:r>
              <a:rPr lang="en-US" dirty="0" smtClean="0"/>
              <a:t>See “</a:t>
            </a:r>
            <a:r>
              <a:rPr lang="en-US" dirty="0" smtClean="0">
                <a:hlinkClick r:id="rId3"/>
              </a:rPr>
              <a:t>Participate</a:t>
            </a:r>
            <a:r>
              <a:rPr lang="en-US" dirty="0" smtClean="0"/>
              <a:t>” tab at ssric.org</a:t>
            </a:r>
          </a:p>
          <a:p>
            <a:pPr lvl="1" eaLnBrk="1" hangingPunct="1">
              <a:buFont typeface="Wingdings" panose="05000000000000000000" pitchFamily="2" charset="2"/>
              <a:buChar char="Ø"/>
              <a:defRPr/>
            </a:pPr>
            <a:r>
              <a:rPr lang="en-US" sz="2400" dirty="0">
                <a:hlinkClick r:id="rId4"/>
              </a:rPr>
              <a:t>Field Poll Faculty </a:t>
            </a:r>
            <a:r>
              <a:rPr lang="en-US" sz="2400" dirty="0" smtClean="0">
                <a:hlinkClick r:id="rId4"/>
              </a:rPr>
              <a:t>Fellowship</a:t>
            </a:r>
            <a:endParaRPr lang="en-US" sz="2400" dirty="0" smtClean="0"/>
          </a:p>
          <a:p>
            <a:pPr lvl="1" eaLnBrk="1" hangingPunct="1">
              <a:buFont typeface="Wingdings" panose="05000000000000000000" pitchFamily="2" charset="2"/>
              <a:buChar char="Ø"/>
              <a:defRPr/>
            </a:pPr>
            <a:r>
              <a:rPr lang="en-US" sz="2400" dirty="0" smtClean="0">
                <a:hlinkClick r:id="rId5"/>
              </a:rPr>
              <a:t>ICPSR </a:t>
            </a:r>
            <a:r>
              <a:rPr lang="en-US" sz="2400" dirty="0">
                <a:hlinkClick r:id="rId5"/>
              </a:rPr>
              <a:t>summer program </a:t>
            </a:r>
            <a:r>
              <a:rPr lang="en-US" sz="2400" dirty="0"/>
              <a:t>in Ann Arbor, Michigan </a:t>
            </a:r>
            <a:endParaRPr lang="en-US" sz="2400" dirty="0" smtClean="0"/>
          </a:p>
          <a:p>
            <a:pPr lvl="1" eaLnBrk="1" hangingPunct="1">
              <a:buFont typeface="Wingdings" panose="05000000000000000000" pitchFamily="2" charset="2"/>
              <a:buChar char="Ø"/>
              <a:defRPr/>
            </a:pPr>
            <a:r>
              <a:rPr lang="en-US" sz="2400" dirty="0" smtClean="0"/>
              <a:t>40</a:t>
            </a:r>
            <a:r>
              <a:rPr lang="en-US" sz="2400" baseline="30000" dirty="0" smtClean="0"/>
              <a:t>th</a:t>
            </a:r>
            <a:r>
              <a:rPr lang="en-US" sz="2400" dirty="0" smtClean="0"/>
              <a:t> A</a:t>
            </a:r>
            <a:r>
              <a:rPr lang="en-US" sz="2000" dirty="0" smtClean="0"/>
              <a:t>nnual </a:t>
            </a:r>
            <a:r>
              <a:rPr lang="en-US" sz="2000" dirty="0" smtClean="0">
                <a:hlinkClick r:id="rId6"/>
              </a:rPr>
              <a:t>Social Science Student Symposium</a:t>
            </a:r>
            <a:r>
              <a:rPr lang="en-US" sz="2000" dirty="0"/>
              <a:t/>
            </a:r>
            <a:br>
              <a:rPr lang="en-US" sz="2000" dirty="0"/>
            </a:br>
            <a:r>
              <a:rPr lang="en-US" sz="2400" dirty="0"/>
              <a:t>May </a:t>
            </a:r>
            <a:r>
              <a:rPr lang="en-US" sz="2400" dirty="0" smtClean="0"/>
              <a:t>7, </a:t>
            </a:r>
            <a:r>
              <a:rPr lang="en-US" sz="2400" dirty="0"/>
              <a:t>CSU </a:t>
            </a:r>
            <a:r>
              <a:rPr lang="en-US" sz="2400" dirty="0" smtClean="0"/>
              <a:t>Sacramento</a:t>
            </a:r>
          </a:p>
          <a:p>
            <a:pPr lvl="1" eaLnBrk="1" hangingPunct="1">
              <a:buFont typeface="Wingdings" panose="05000000000000000000" pitchFamily="2" charset="2"/>
              <a:buChar char="Ø"/>
              <a:defRPr/>
            </a:pPr>
            <a:r>
              <a:rPr lang="en-US" sz="2400" dirty="0" smtClean="0"/>
              <a:t>Workshops </a:t>
            </a:r>
            <a:r>
              <a:rPr lang="en-US" sz="2400" dirty="0"/>
              <a:t>(like this one)</a:t>
            </a:r>
          </a:p>
          <a:p>
            <a:pPr lvl="1"/>
            <a:endParaRPr lang="en-US" dirty="0" smtClean="0"/>
          </a:p>
          <a:p>
            <a:pPr lvl="1"/>
            <a:endParaRPr lang="en-US" dirty="0"/>
          </a:p>
        </p:txBody>
      </p:sp>
      <p:sp>
        <p:nvSpPr>
          <p:cNvPr id="4" name="Date Placeholder 3"/>
          <p:cNvSpPr>
            <a:spLocks noGrp="1"/>
          </p:cNvSpPr>
          <p:nvPr>
            <p:ph type="dt" sz="half" idx="10"/>
          </p:nvPr>
        </p:nvSpPr>
        <p:spPr/>
        <p:txBody>
          <a:bodyPr/>
          <a:lstStyle/>
          <a:p>
            <a:pPr>
              <a:defRPr/>
            </a:pPr>
            <a:r>
              <a:rPr lang="en-US" smtClean="0"/>
              <a:t>April 24, 2015</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03873D63-88B2-4D83-A643-05FB9DBCA119}" type="slidenum">
              <a:rPr lang="en-US" smtClean="0"/>
              <a:pPr>
                <a:defRPr/>
              </a:pPr>
              <a:t>8</a:t>
            </a:fld>
            <a:endParaRPr lang="en-US"/>
          </a:p>
        </p:txBody>
      </p:sp>
    </p:spTree>
    <p:extLst>
      <p:ext uri="{BB962C8B-B14F-4D97-AF65-F5344CB8AC3E}">
        <p14:creationId xmlns:p14="http://schemas.microsoft.com/office/powerpoint/2010/main" val="176133303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8"/>
          <p:cNvSpPr>
            <a:spLocks noGrp="1" noChangeArrowheads="1"/>
          </p:cNvSpPr>
          <p:nvPr>
            <p:ph type="dt" sz="quarter" idx="10"/>
          </p:nvPr>
        </p:nvSpPr>
        <p:spPr/>
        <p:txBody>
          <a:bodyPr/>
          <a:lstStyle/>
          <a:p>
            <a:pPr>
              <a:defRPr/>
            </a:pPr>
            <a:r>
              <a:rPr lang="en-US" smtClean="0"/>
              <a:t>April 24, 2015</a:t>
            </a:r>
            <a:endParaRPr lang="en-US"/>
          </a:p>
        </p:txBody>
      </p:sp>
      <p:sp>
        <p:nvSpPr>
          <p:cNvPr id="5" name="Rectangle 69"/>
          <p:cNvSpPr>
            <a:spLocks noGrp="1" noChangeArrowheads="1"/>
          </p:cNvSpPr>
          <p:nvPr>
            <p:ph type="ftr" sz="quarter" idx="11"/>
          </p:nvPr>
        </p:nvSpPr>
        <p:spPr/>
        <p:txBody>
          <a:bodyPr/>
          <a:lstStyle/>
          <a:p>
            <a:pPr>
              <a:defRPr/>
            </a:pPr>
            <a:r>
              <a:rPr lang="en-US"/>
              <a:t>www.ssric.org</a:t>
            </a:r>
          </a:p>
        </p:txBody>
      </p:sp>
      <p:sp>
        <p:nvSpPr>
          <p:cNvPr id="6" name="Rectangle 70"/>
          <p:cNvSpPr>
            <a:spLocks noGrp="1" noChangeArrowheads="1"/>
          </p:cNvSpPr>
          <p:nvPr>
            <p:ph type="sldNum" sz="quarter" idx="12"/>
          </p:nvPr>
        </p:nvSpPr>
        <p:spPr/>
        <p:txBody>
          <a:bodyPr/>
          <a:lstStyle/>
          <a:p>
            <a:pPr>
              <a:defRPr/>
            </a:pPr>
            <a:fld id="{D86C6F20-FB02-4208-963A-F8D0B2C34D52}" type="slidenum">
              <a:rPr lang="en-US"/>
              <a:pPr>
                <a:defRPr/>
              </a:pPr>
              <a:t>80</a:t>
            </a:fld>
            <a:endParaRPr lang="en-US"/>
          </a:p>
        </p:txBody>
      </p:sp>
      <p:sp>
        <p:nvSpPr>
          <p:cNvPr id="100357"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4000" smtClean="0">
                <a:effectLst/>
              </a:rPr>
              <a:t>Workshop on Data in </a:t>
            </a:r>
            <a:br>
              <a:rPr lang="en-US" altLang="en-US" sz="4000" smtClean="0">
                <a:effectLst/>
              </a:rPr>
            </a:br>
            <a:r>
              <a:rPr lang="en-US" altLang="en-US" sz="4000" smtClean="0">
                <a:effectLst/>
              </a:rPr>
              <a:t>the Classroom</a:t>
            </a:r>
          </a:p>
        </p:txBody>
      </p:sp>
      <p:sp>
        <p:nvSpPr>
          <p:cNvPr id="100358" name="Rectangle 3"/>
          <p:cNvSpPr>
            <a:spLocks noGrp="1" noChangeArrowheads="1"/>
          </p:cNvSpPr>
          <p:nvPr>
            <p:ph type="body"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ffectLst/>
              </a:rPr>
              <a:t>Statistical literacy – issues and examples</a:t>
            </a:r>
          </a:p>
          <a:p>
            <a:pPr lvl="1"/>
            <a:r>
              <a:rPr lang="en-US" altLang="en-US" sz="2400" dirty="0" smtClean="0">
                <a:effectLst/>
              </a:rPr>
              <a:t>Causality</a:t>
            </a:r>
          </a:p>
          <a:p>
            <a:pPr lvl="1"/>
            <a:r>
              <a:rPr lang="en-US" altLang="en-US" sz="2400" dirty="0" smtClean="0">
                <a:effectLst/>
              </a:rPr>
              <a:t>Experimental and survey design</a:t>
            </a:r>
          </a:p>
          <a:p>
            <a:pPr lvl="1"/>
            <a:r>
              <a:rPr lang="en-US" altLang="en-US" sz="2400" dirty="0" smtClean="0">
                <a:effectLst/>
              </a:rPr>
              <a:t>Unintentional consequences</a:t>
            </a:r>
          </a:p>
          <a:p>
            <a:pPr lvl="1"/>
            <a:r>
              <a:rPr lang="en-US" altLang="en-US" sz="2400" dirty="0" smtClean="0">
                <a:effectLst/>
              </a:rPr>
              <a:t>Sampling and statistical inference</a:t>
            </a:r>
          </a:p>
          <a:p>
            <a:pPr lvl="1"/>
            <a:r>
              <a:rPr lang="en-US" altLang="en-US" sz="2400" dirty="0" smtClean="0">
                <a:effectLst/>
              </a:rPr>
              <a:t>Change over time</a:t>
            </a:r>
          </a:p>
          <a:p>
            <a:pPr lvl="1">
              <a:buFont typeface="Wingdings" pitchFamily="2" charset="2"/>
              <a:buNone/>
            </a:pPr>
            <a:endParaRPr lang="en-US" altLang="en-US" sz="1000" dirty="0" smtClean="0">
              <a:effectLst/>
            </a:endParaRPr>
          </a:p>
          <a:p>
            <a:r>
              <a:rPr lang="en-US" altLang="en-US" dirty="0" smtClean="0">
                <a:effectLst/>
              </a:rPr>
              <a:t>Where do we get the data?</a:t>
            </a:r>
          </a:p>
          <a:p>
            <a:pPr lvl="1"/>
            <a:endParaRPr lang="en-US" altLang="en-US" dirty="0" smtClean="0">
              <a:effectLst/>
            </a:endParaRPr>
          </a:p>
        </p:txBody>
      </p:sp>
    </p:spTree>
    <p:extLst>
      <p:ext uri="{BB962C8B-B14F-4D97-AF65-F5344CB8AC3E}">
        <p14:creationId xmlns:p14="http://schemas.microsoft.com/office/powerpoint/2010/main" val="8350489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SSRIC Teaching Resources</a:t>
            </a:r>
            <a:endParaRPr lang="en-US" dirty="0"/>
          </a:p>
        </p:txBody>
      </p:sp>
      <p:sp>
        <p:nvSpPr>
          <p:cNvPr id="3" name="Content Placeholder 2"/>
          <p:cNvSpPr>
            <a:spLocks noGrp="1"/>
          </p:cNvSpPr>
          <p:nvPr>
            <p:ph idx="1"/>
          </p:nvPr>
        </p:nvSpPr>
        <p:spPr/>
        <p:txBody>
          <a:bodyPr/>
          <a:lstStyle/>
          <a:p>
            <a:r>
              <a:rPr lang="en-US" dirty="0" smtClean="0"/>
              <a:t>See “</a:t>
            </a:r>
            <a:r>
              <a:rPr lang="en-US" dirty="0" smtClean="0">
                <a:hlinkClick r:id="rId3"/>
              </a:rPr>
              <a:t>Teaching Resources</a:t>
            </a:r>
            <a:r>
              <a:rPr lang="en-US" dirty="0" smtClean="0"/>
              <a:t>” tab at ssric.org</a:t>
            </a:r>
          </a:p>
          <a:p>
            <a:pPr lvl="1">
              <a:buFont typeface="Wingdings" panose="05000000000000000000" pitchFamily="2" charset="2"/>
              <a:buChar char="Ø"/>
            </a:pPr>
            <a:r>
              <a:rPr lang="en-US" dirty="0" smtClean="0"/>
              <a:t>Modules and Exercises</a:t>
            </a:r>
          </a:p>
          <a:p>
            <a:pPr lvl="1">
              <a:buFont typeface="Wingdings" panose="05000000000000000000" pitchFamily="2" charset="2"/>
              <a:buChar char="Ø"/>
            </a:pPr>
            <a:r>
              <a:rPr lang="en-US" dirty="0" smtClean="0"/>
              <a:t>Online Textbooks</a:t>
            </a:r>
          </a:p>
          <a:p>
            <a:pPr lvl="1">
              <a:buFont typeface="Wingdings" panose="05000000000000000000" pitchFamily="2" charset="2"/>
              <a:buChar char="Ø"/>
            </a:pPr>
            <a:r>
              <a:rPr lang="en-US" dirty="0" smtClean="0"/>
              <a:t>Instructional Subsets</a:t>
            </a:r>
          </a:p>
          <a:p>
            <a:pPr lvl="1">
              <a:buFont typeface="Wingdings" panose="05000000000000000000" pitchFamily="2" charset="2"/>
              <a:buChar char="Ø"/>
            </a:pPr>
            <a:r>
              <a:rPr lang="en-US" dirty="0" smtClean="0"/>
              <a:t>Links to Other Instructional Sites</a:t>
            </a:r>
          </a:p>
          <a:p>
            <a:pPr lvl="1">
              <a:buFont typeface="Wingdings" panose="05000000000000000000" pitchFamily="2" charset="2"/>
              <a:buChar char="Ø"/>
            </a:pPr>
            <a:r>
              <a:rPr lang="en-US" dirty="0" smtClean="0"/>
              <a:t>Handouts, etc.</a:t>
            </a:r>
            <a:endParaRPr lang="en-US" dirty="0"/>
          </a:p>
        </p:txBody>
      </p:sp>
      <p:sp>
        <p:nvSpPr>
          <p:cNvPr id="4" name="Date Placeholder 3"/>
          <p:cNvSpPr>
            <a:spLocks noGrp="1"/>
          </p:cNvSpPr>
          <p:nvPr>
            <p:ph type="dt" sz="half" idx="10"/>
          </p:nvPr>
        </p:nvSpPr>
        <p:spPr/>
        <p:txBody>
          <a:bodyPr/>
          <a:lstStyle/>
          <a:p>
            <a:pPr>
              <a:defRPr/>
            </a:pPr>
            <a:r>
              <a:rPr lang="en-US" smtClean="0"/>
              <a:t>April 24, 2015</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03873D63-88B2-4D83-A643-05FB9DBCA119}" type="slidenum">
              <a:rPr lang="en-US" smtClean="0"/>
              <a:pPr>
                <a:defRPr/>
              </a:pPr>
              <a:t>9</a:t>
            </a:fld>
            <a:endParaRPr lang="en-US"/>
          </a:p>
        </p:txBody>
      </p:sp>
    </p:spTree>
    <p:extLst>
      <p:ext uri="{BB962C8B-B14F-4D97-AF65-F5344CB8AC3E}">
        <p14:creationId xmlns:p14="http://schemas.microsoft.com/office/powerpoint/2010/main" val="173869771"/>
      </p:ext>
    </p:extLst>
  </p:cSld>
  <p:clrMapOvr>
    <a:masterClrMapping/>
  </p:clrMapOvr>
</p:sld>
</file>

<file path=ppt/theme/theme1.xml><?xml version="1.0" encoding="utf-8"?>
<a:theme xmlns:a="http://schemas.openxmlformats.org/drawingml/2006/main" name="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Ripple</Template>
  <TotalTime>7913</TotalTime>
  <Words>2622</Words>
  <Application>Microsoft Office PowerPoint</Application>
  <PresentationFormat>On-screen Show (4:3)</PresentationFormat>
  <Paragraphs>574</Paragraphs>
  <Slides>80</Slides>
  <Notes>77</Notes>
  <HiddenSlides>0</HiddenSlides>
  <MMClips>0</MMClips>
  <ScaleCrop>false</ScaleCrop>
  <HeadingPairs>
    <vt:vector size="4" baseType="variant">
      <vt:variant>
        <vt:lpstr>Theme</vt:lpstr>
      </vt:variant>
      <vt:variant>
        <vt:i4>1</vt:i4>
      </vt:variant>
      <vt:variant>
        <vt:lpstr>Slide Titles</vt:lpstr>
      </vt:variant>
      <vt:variant>
        <vt:i4>80</vt:i4>
      </vt:variant>
    </vt:vector>
  </HeadingPairs>
  <TitlesOfParts>
    <vt:vector size="81" baseType="lpstr">
      <vt:lpstr>Ripple</vt:lpstr>
      <vt:lpstr>  Social Science Data Base Workshop April 24, 2015 San Diego State University</vt:lpstr>
      <vt:lpstr>Introduction - 1</vt:lpstr>
      <vt:lpstr>Introduction - 2</vt:lpstr>
      <vt:lpstr>Introduction - 3</vt:lpstr>
      <vt:lpstr>Social Science Research and Instructional Council (SSRIC)</vt:lpstr>
      <vt:lpstr>SSRIC Home Page</vt:lpstr>
      <vt:lpstr>SSRIC Data</vt:lpstr>
      <vt:lpstr>SSRIC Programs</vt:lpstr>
      <vt:lpstr>SSRIC Teaching Resources</vt:lpstr>
      <vt:lpstr>Social Science Data Bases</vt:lpstr>
      <vt:lpstr>Assistance from the SSRIC</vt:lpstr>
      <vt:lpstr>Accessing Subscription Data Bases</vt:lpstr>
      <vt:lpstr>ICPSR Inter-university Consortium for Political and Social Research</vt:lpstr>
      <vt:lpstr>What is the ICPSR?</vt:lpstr>
      <vt:lpstr>Using ICPSR Data</vt:lpstr>
      <vt:lpstr>Creating An Account – Step 1</vt:lpstr>
      <vt:lpstr>Creating an Account – Step 2 </vt:lpstr>
      <vt:lpstr>Creating an Account – Step 3</vt:lpstr>
      <vt:lpstr>Locate the Study -1</vt:lpstr>
      <vt:lpstr>Locate the Study - 2</vt:lpstr>
      <vt:lpstr>Select Data for Download</vt:lpstr>
      <vt:lpstr>Download the Data</vt:lpstr>
      <vt:lpstr>Save the Data for Analysis</vt:lpstr>
      <vt:lpstr>Converting ASCII Files</vt:lpstr>
      <vt:lpstr> SPSS Syntax Files</vt:lpstr>
      <vt:lpstr>Other Research Tools</vt:lpstr>
      <vt:lpstr>Search/Compare Variables</vt:lpstr>
      <vt:lpstr>Find Publications </vt:lpstr>
      <vt:lpstr>Online Data Analysis</vt:lpstr>
      <vt:lpstr>Archive Partners</vt:lpstr>
      <vt:lpstr>The Roper Center</vt:lpstr>
      <vt:lpstr>What is the Roper Center?</vt:lpstr>
      <vt:lpstr> Creating your Own Account </vt:lpstr>
      <vt:lpstr>Creating your Own Account - 1</vt:lpstr>
      <vt:lpstr>Creating your Own Account - 2</vt:lpstr>
      <vt:lpstr>Logging onto your Account</vt:lpstr>
      <vt:lpstr>Finding Data</vt:lpstr>
      <vt:lpstr>Data Search Results</vt:lpstr>
      <vt:lpstr>Downloading Data  (RoperExpress)</vt:lpstr>
      <vt:lpstr>What if Nothing is Available?</vt:lpstr>
      <vt:lpstr>Online Analysis (RoperExplorer)</vt:lpstr>
      <vt:lpstr>RoperExplorer – Select by Topic</vt:lpstr>
      <vt:lpstr>RoperExplorer - Results</vt:lpstr>
      <vt:lpstr>Finding Questions</vt:lpstr>
      <vt:lpstr>iPOLL Search</vt:lpstr>
      <vt:lpstr>iPOLL Search Results</vt:lpstr>
      <vt:lpstr>View Questions in iPOLL</vt:lpstr>
      <vt:lpstr>Get Question Details</vt:lpstr>
      <vt:lpstr>Question Details</vt:lpstr>
      <vt:lpstr>The Field (California) Poll </vt:lpstr>
      <vt:lpstr>The Field (California) Poll</vt:lpstr>
      <vt:lpstr>Accessing Field Data</vt:lpstr>
      <vt:lpstr>Setting up your IE browser</vt:lpstr>
      <vt:lpstr>Finding Polls</vt:lpstr>
      <vt:lpstr>Downloading the Data</vt:lpstr>
      <vt:lpstr>Switching to Folder View</vt:lpstr>
      <vt:lpstr>Downloading the Folder</vt:lpstr>
      <vt:lpstr>Viewing the Folder Contents</vt:lpstr>
      <vt:lpstr>Searching for Variables</vt:lpstr>
      <vt:lpstr>Choosing Datasets to Search</vt:lpstr>
      <vt:lpstr>Search Options and Results</vt:lpstr>
      <vt:lpstr>Results from SDA</vt:lpstr>
      <vt:lpstr>Online Analysis</vt:lpstr>
      <vt:lpstr>   OTHER DATA SOURCES    </vt:lpstr>
      <vt:lpstr>Instructional Resources</vt:lpstr>
      <vt:lpstr>SSRIC Instructional Resources</vt:lpstr>
      <vt:lpstr>ICPSR Instructional Resources</vt:lpstr>
      <vt:lpstr>Resources for Instructors</vt:lpstr>
      <vt:lpstr>Exercises</vt:lpstr>
      <vt:lpstr>Modules</vt:lpstr>
      <vt:lpstr>Resources for Students</vt:lpstr>
      <vt:lpstr>Videos on Teaching</vt:lpstr>
      <vt:lpstr>External Resources</vt:lpstr>
      <vt:lpstr>Roper Instructional Resources</vt:lpstr>
      <vt:lpstr>Teaching with Data</vt:lpstr>
      <vt:lpstr>MERLOT</vt:lpstr>
      <vt:lpstr>Other Workshops</vt:lpstr>
      <vt:lpstr>Workshops on SPSS</vt:lpstr>
      <vt:lpstr>Workshop on Online  Statistical Analysis</vt:lpstr>
      <vt:lpstr>Workshop on Data in  the Classroom</vt:lpstr>
    </vt:vector>
  </TitlesOfParts>
  <Company>Cal Poly Pomona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TEST</dc:creator>
  <cp:lastModifiedBy>ValuedClient</cp:lastModifiedBy>
  <cp:revision>342</cp:revision>
  <cp:lastPrinted>2015-04-12T22:15:00Z</cp:lastPrinted>
  <dcterms:created xsi:type="dcterms:W3CDTF">2007-06-29T04:09:44Z</dcterms:created>
  <dcterms:modified xsi:type="dcterms:W3CDTF">2015-04-23T21:31:48Z</dcterms:modified>
</cp:coreProperties>
</file>