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93"/>
  </p:notesMasterIdLst>
  <p:handoutMasterIdLst>
    <p:handoutMasterId r:id="rId94"/>
  </p:handoutMasterIdLst>
  <p:sldIdLst>
    <p:sldId id="356" r:id="rId2"/>
    <p:sldId id="358" r:id="rId3"/>
    <p:sldId id="437" r:id="rId4"/>
    <p:sldId id="359" r:id="rId5"/>
    <p:sldId id="361" r:id="rId6"/>
    <p:sldId id="360" r:id="rId7"/>
    <p:sldId id="551" r:id="rId8"/>
    <p:sldId id="552" r:id="rId9"/>
    <p:sldId id="553" r:id="rId10"/>
    <p:sldId id="363" r:id="rId11"/>
    <p:sldId id="364" r:id="rId12"/>
    <p:sldId id="366" r:id="rId13"/>
    <p:sldId id="367" r:id="rId14"/>
    <p:sldId id="368" r:id="rId15"/>
    <p:sldId id="372" r:id="rId16"/>
    <p:sldId id="450" r:id="rId17"/>
    <p:sldId id="445" r:id="rId18"/>
    <p:sldId id="447" r:id="rId19"/>
    <p:sldId id="444" r:id="rId20"/>
    <p:sldId id="446" r:id="rId21"/>
    <p:sldId id="448" r:id="rId22"/>
    <p:sldId id="449" r:id="rId23"/>
    <p:sldId id="451" r:id="rId24"/>
    <p:sldId id="512" r:id="rId25"/>
    <p:sldId id="523" r:id="rId26"/>
    <p:sldId id="511" r:id="rId27"/>
    <p:sldId id="453" r:id="rId28"/>
    <p:sldId id="454" r:id="rId29"/>
    <p:sldId id="452" r:id="rId30"/>
    <p:sldId id="455" r:id="rId31"/>
    <p:sldId id="550" r:id="rId32"/>
    <p:sldId id="386" r:id="rId33"/>
    <p:sldId id="387" r:id="rId34"/>
    <p:sldId id="388" r:id="rId35"/>
    <p:sldId id="389" r:id="rId36"/>
    <p:sldId id="390" r:id="rId37"/>
    <p:sldId id="545" r:id="rId38"/>
    <p:sldId id="399" r:id="rId39"/>
    <p:sldId id="533" r:id="rId40"/>
    <p:sldId id="534" r:id="rId41"/>
    <p:sldId id="537" r:id="rId42"/>
    <p:sldId id="538" r:id="rId43"/>
    <p:sldId id="539" r:id="rId44"/>
    <p:sldId id="541" r:id="rId45"/>
    <p:sldId id="554" r:id="rId46"/>
    <p:sldId id="543" r:id="rId47"/>
    <p:sldId id="405" r:id="rId48"/>
    <p:sldId id="456" r:id="rId49"/>
    <p:sldId id="458" r:id="rId50"/>
    <p:sldId id="459" r:id="rId51"/>
    <p:sldId id="460" r:id="rId52"/>
    <p:sldId id="461" r:id="rId53"/>
    <p:sldId id="462" r:id="rId54"/>
    <p:sldId id="463" r:id="rId55"/>
    <p:sldId id="464" r:id="rId56"/>
    <p:sldId id="465" r:id="rId57"/>
    <p:sldId id="466" r:id="rId58"/>
    <p:sldId id="522" r:id="rId59"/>
    <p:sldId id="524" r:id="rId60"/>
    <p:sldId id="525" r:id="rId61"/>
    <p:sldId id="526" r:id="rId62"/>
    <p:sldId id="416" r:id="rId63"/>
    <p:sldId id="527" r:id="rId64"/>
    <p:sldId id="528" r:id="rId65"/>
    <p:sldId id="529" r:id="rId66"/>
    <p:sldId id="467" r:id="rId67"/>
    <p:sldId id="417" r:id="rId68"/>
    <p:sldId id="418" r:id="rId69"/>
    <p:sldId id="419" r:id="rId70"/>
    <p:sldId id="530" r:id="rId71"/>
    <p:sldId id="531" r:id="rId72"/>
    <p:sldId id="532" r:id="rId73"/>
    <p:sldId id="509" r:id="rId74"/>
    <p:sldId id="432" r:id="rId75"/>
    <p:sldId id="441" r:id="rId76"/>
    <p:sldId id="439" r:id="rId77"/>
    <p:sldId id="440" r:id="rId78"/>
    <p:sldId id="442" r:id="rId79"/>
    <p:sldId id="516" r:id="rId80"/>
    <p:sldId id="517" r:id="rId81"/>
    <p:sldId id="518" r:id="rId82"/>
    <p:sldId id="519" r:id="rId83"/>
    <p:sldId id="520" r:id="rId84"/>
    <p:sldId id="521" r:id="rId85"/>
    <p:sldId id="443" r:id="rId86"/>
    <p:sldId id="513" r:id="rId87"/>
    <p:sldId id="514" r:id="rId88"/>
    <p:sldId id="546" r:id="rId89"/>
    <p:sldId id="547" r:id="rId90"/>
    <p:sldId id="548" r:id="rId91"/>
    <p:sldId id="549" r:id="rId92"/>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1569" autoAdjust="0"/>
  </p:normalViewPr>
  <p:slideViewPr>
    <p:cSldViewPr>
      <p:cViewPr varScale="1">
        <p:scale>
          <a:sx n="75" d="100"/>
          <a:sy n="75" d="100"/>
        </p:scale>
        <p:origin x="-1181" y="-77"/>
      </p:cViewPr>
      <p:guideLst>
        <p:guide orient="horz" pos="2160"/>
        <p:guide pos="2880"/>
      </p:guideLst>
    </p:cSldViewPr>
  </p:slideViewPr>
  <p:outlineViewPr>
    <p:cViewPr>
      <p:scale>
        <a:sx n="33" d="100"/>
        <a:sy n="33" d="100"/>
      </p:scale>
      <p:origin x="30" y="0"/>
    </p:cViewPr>
  </p:outlineViewPr>
  <p:notesTextViewPr>
    <p:cViewPr>
      <p:scale>
        <a:sx n="100" d="100"/>
        <a:sy n="100" d="100"/>
      </p:scale>
      <p:origin x="0" y="29"/>
    </p:cViewPr>
  </p:notesTextViewPr>
  <p:sorterViewPr>
    <p:cViewPr>
      <p:scale>
        <a:sx n="66" d="100"/>
        <a:sy n="66" d="100"/>
      </p:scale>
      <p:origin x="0" y="1862"/>
    </p:cViewPr>
  </p:sorterViewPr>
  <p:notesViewPr>
    <p:cSldViewPr>
      <p:cViewPr varScale="1">
        <p:scale>
          <a:sx n="61" d="100"/>
          <a:sy n="61" d="100"/>
        </p:scale>
        <p:origin x="-2669" y="-8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62" name="Rectangle 2"/>
          <p:cNvSpPr>
            <a:spLocks noGrp="1" noChangeArrowheads="1"/>
          </p:cNvSpPr>
          <p:nvPr>
            <p:ph type="hdr" sz="quarter"/>
          </p:nvPr>
        </p:nvSpPr>
        <p:spPr bwMode="auto">
          <a:xfrm>
            <a:off x="0"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cs typeface="+mn-cs"/>
              </a:defRPr>
            </a:lvl1pPr>
          </a:lstStyle>
          <a:p>
            <a:pPr>
              <a:defRPr/>
            </a:pPr>
            <a:endParaRPr lang="en-US"/>
          </a:p>
        </p:txBody>
      </p:sp>
      <p:sp>
        <p:nvSpPr>
          <p:cNvPr id="194563" name="Rectangle 3"/>
          <p:cNvSpPr>
            <a:spLocks noGrp="1" noChangeArrowheads="1"/>
          </p:cNvSpPr>
          <p:nvPr>
            <p:ph type="dt" sz="quarter" idx="1"/>
          </p:nvPr>
        </p:nvSpPr>
        <p:spPr bwMode="auto">
          <a:xfrm>
            <a:off x="3884613"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cs typeface="+mn-cs"/>
              </a:defRPr>
            </a:lvl1pPr>
          </a:lstStyle>
          <a:p>
            <a:pPr>
              <a:defRPr/>
            </a:pPr>
            <a:endParaRPr lang="en-US"/>
          </a:p>
        </p:txBody>
      </p:sp>
      <p:sp>
        <p:nvSpPr>
          <p:cNvPr id="194564" name="Rectangle 4"/>
          <p:cNvSpPr>
            <a:spLocks noGrp="1" noChangeArrowheads="1"/>
          </p:cNvSpPr>
          <p:nvPr>
            <p:ph type="ftr" sz="quarter" idx="2"/>
          </p:nvPr>
        </p:nvSpPr>
        <p:spPr bwMode="auto">
          <a:xfrm>
            <a:off x="0"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cs typeface="+mn-cs"/>
              </a:defRPr>
            </a:lvl1pPr>
          </a:lstStyle>
          <a:p>
            <a:pPr>
              <a:defRPr/>
            </a:pPr>
            <a:endParaRPr lang="en-US"/>
          </a:p>
        </p:txBody>
      </p:sp>
      <p:sp>
        <p:nvSpPr>
          <p:cNvPr id="194565" name="Rectangle 5"/>
          <p:cNvSpPr>
            <a:spLocks noGrp="1" noChangeArrowheads="1"/>
          </p:cNvSpPr>
          <p:nvPr>
            <p:ph type="sldNum" sz="quarter" idx="3"/>
          </p:nvPr>
        </p:nvSpPr>
        <p:spPr bwMode="auto">
          <a:xfrm>
            <a:off x="3884613"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cs typeface="+mn-cs"/>
              </a:defRPr>
            </a:lvl1pPr>
          </a:lstStyle>
          <a:p>
            <a:pPr>
              <a:defRPr/>
            </a:pPr>
            <a:fld id="{36E8E891-52A3-4A56-B523-09A375601820}" type="slidenum">
              <a:rPr lang="en-US"/>
              <a:pPr>
                <a:defRPr/>
              </a:pPr>
              <a:t>‹#›</a:t>
            </a:fld>
            <a:endParaRPr lang="en-US"/>
          </a:p>
        </p:txBody>
      </p:sp>
    </p:spTree>
    <p:extLst>
      <p:ext uri="{BB962C8B-B14F-4D97-AF65-F5344CB8AC3E}">
        <p14:creationId xmlns:p14="http://schemas.microsoft.com/office/powerpoint/2010/main" val="38638685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cs typeface="+mn-cs"/>
              </a:defRPr>
            </a:lvl1pPr>
          </a:lstStyle>
          <a:p>
            <a:pPr>
              <a:defRPr/>
            </a:pPr>
            <a:endParaRPr lang="en-US"/>
          </a:p>
        </p:txBody>
      </p:sp>
      <p:sp>
        <p:nvSpPr>
          <p:cNvPr id="3075" name="Rectangle 3"/>
          <p:cNvSpPr>
            <a:spLocks noGrp="1" noChangeArrowheads="1"/>
          </p:cNvSpPr>
          <p:nvPr>
            <p:ph type="dt" idx="1"/>
          </p:nvPr>
        </p:nvSpPr>
        <p:spPr bwMode="auto">
          <a:xfrm>
            <a:off x="3884613"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cs typeface="+mn-cs"/>
              </a:defRPr>
            </a:lvl1pPr>
          </a:lstStyle>
          <a:p>
            <a:pPr>
              <a:defRPr/>
            </a:pPr>
            <a:endParaRPr lang="en-US"/>
          </a:p>
        </p:txBody>
      </p:sp>
      <p:sp>
        <p:nvSpPr>
          <p:cNvPr id="101380"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415790"/>
            <a:ext cx="54864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cs typeface="+mn-cs"/>
              </a:defRPr>
            </a:lvl1pPr>
          </a:lstStyle>
          <a:p>
            <a:pPr>
              <a:defRPr/>
            </a:pPr>
            <a:endParaRPr lang="en-US"/>
          </a:p>
        </p:txBody>
      </p:sp>
      <p:sp>
        <p:nvSpPr>
          <p:cNvPr id="3079" name="Rectangle 7"/>
          <p:cNvSpPr>
            <a:spLocks noGrp="1" noChangeArrowheads="1"/>
          </p:cNvSpPr>
          <p:nvPr>
            <p:ph type="sldNum" sz="quarter" idx="5"/>
          </p:nvPr>
        </p:nvSpPr>
        <p:spPr bwMode="auto">
          <a:xfrm>
            <a:off x="3884613"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cs typeface="+mn-cs"/>
              </a:defRPr>
            </a:lvl1pPr>
          </a:lstStyle>
          <a:p>
            <a:pPr>
              <a:defRPr/>
            </a:pPr>
            <a:fld id="{541EBBD1-4887-4450-A0D3-77F1B971FCCC}" type="slidenum">
              <a:rPr lang="en-US"/>
              <a:pPr>
                <a:defRPr/>
              </a:pPr>
              <a:t>‹#›</a:t>
            </a:fld>
            <a:endParaRPr lang="en-US"/>
          </a:p>
        </p:txBody>
      </p:sp>
    </p:spTree>
    <p:extLst>
      <p:ext uri="{BB962C8B-B14F-4D97-AF65-F5344CB8AC3E}">
        <p14:creationId xmlns:p14="http://schemas.microsoft.com/office/powerpoint/2010/main" val="6892800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3" Type="http://schemas.openxmlformats.org/officeDocument/2006/relationships/hyperlink" Target="http://www.teachingwithdata.org/qssdl/welcome.action" TargetMode="External"/><Relationship Id="rId2" Type="http://schemas.openxmlformats.org/officeDocument/2006/relationships/slide" Target="../slides/slide84.xml"/><Relationship Id="rId1" Type="http://schemas.openxmlformats.org/officeDocument/2006/relationships/notesMaster" Target="../notesMasters/notesMaster1.xml"/><Relationship Id="rId4" Type="http://schemas.openxmlformats.org/officeDocument/2006/relationships/hyperlink" Target="http://www.ssric.org/tr/links" TargetMode="Externa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8A9A1CB-A889-49C0-A17C-43F269037793}" type="slidenum">
              <a:rPr lang="en-US" altLang="en-US" smtClean="0"/>
              <a:pPr eaLnBrk="1" hangingPunct="1"/>
              <a:t>1</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7675DAD-DE75-4960-9778-396201C49454}" type="slidenum">
              <a:rPr lang="en-US" altLang="en-US" smtClean="0"/>
              <a:pPr eaLnBrk="1" hangingPunct="1"/>
              <a:t>10</a:t>
            </a:fld>
            <a:endParaRPr lang="en-US" altLang="en-US"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18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8BB6FB6-75D3-44F3-9DE5-ED48C6390B2B}" type="slidenum">
              <a:rPr lang="en-US" altLang="en-US" smtClean="0"/>
              <a:pPr eaLnBrk="1" hangingPunct="1"/>
              <a:t>11</a:t>
            </a:fld>
            <a:endParaRPr lang="en-US" altLang="en-US"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18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2A24218-EFC9-494A-8C89-ACDBE8D6FB0B}" type="slidenum">
              <a:rPr lang="en-US" altLang="en-US" smtClean="0"/>
              <a:pPr eaLnBrk="1" hangingPunct="1"/>
              <a:t>12</a:t>
            </a:fld>
            <a:endParaRPr lang="en-US" altLang="en-US"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18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A00085E-5AE2-4421-BCB0-2C5CA72093F3}" type="slidenum">
              <a:rPr lang="en-US" altLang="en-US" smtClean="0"/>
              <a:pPr eaLnBrk="1" hangingPunct="1"/>
              <a:t>13</a:t>
            </a:fld>
            <a:endParaRPr lang="en-US" altLang="en-US" smtClean="0"/>
          </a:p>
        </p:txBody>
      </p:sp>
      <p:sp>
        <p:nvSpPr>
          <p:cNvPr id="113667" name="Rectangle 1026"/>
          <p:cNvSpPr>
            <a:spLocks noGrp="1" noRot="1" noChangeAspect="1" noChangeArrowheads="1" noTextEdit="1"/>
          </p:cNvSpPr>
          <p:nvPr>
            <p:ph type="sldImg"/>
          </p:nvPr>
        </p:nvSpPr>
        <p:spPr>
          <a:ln/>
        </p:spPr>
      </p:sp>
      <p:sp>
        <p:nvSpPr>
          <p:cNvPr id="11366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151E1B0-1B00-45D3-A193-067FADBD6AB1}" type="slidenum">
              <a:rPr lang="en-US" altLang="en-US" smtClean="0"/>
              <a:pPr eaLnBrk="1" hangingPunct="1"/>
              <a:t>14</a:t>
            </a:fld>
            <a:endParaRPr lang="en-US" alt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18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AE317E1-1621-4EA1-80B9-E5CB4A04493B}" type="slidenum">
              <a:rPr lang="en-US" altLang="en-US" smtClean="0"/>
              <a:pPr eaLnBrk="1" hangingPunct="1"/>
              <a:t>15</a:t>
            </a:fld>
            <a:endParaRPr lang="en-US" altLang="en-US"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18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on Find</a:t>
            </a:r>
            <a:r>
              <a:rPr lang="en-US" baseline="0" dirty="0" smtClean="0"/>
              <a:t> and Analyze Data (or any tab)</a:t>
            </a:r>
            <a:endParaRPr lang="en-US" dirty="0"/>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16</a:t>
            </a:fld>
            <a:endParaRPr lang="en-US"/>
          </a:p>
        </p:txBody>
      </p:sp>
    </p:spTree>
    <p:extLst>
      <p:ext uri="{BB962C8B-B14F-4D97-AF65-F5344CB8AC3E}">
        <p14:creationId xmlns:p14="http://schemas.microsoft.com/office/powerpoint/2010/main" val="16486188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on “Log In/Create Account”</a:t>
            </a:r>
            <a:endParaRPr lang="en-US" dirty="0"/>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17</a:t>
            </a:fld>
            <a:endParaRPr lang="en-US"/>
          </a:p>
        </p:txBody>
      </p:sp>
    </p:spTree>
    <p:extLst>
      <p:ext uri="{BB962C8B-B14F-4D97-AF65-F5344CB8AC3E}">
        <p14:creationId xmlns:p14="http://schemas.microsoft.com/office/powerpoint/2010/main" val="4033124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18</a:t>
            </a:fld>
            <a:endParaRPr lang="en-US"/>
          </a:p>
        </p:txBody>
      </p:sp>
    </p:spTree>
    <p:extLst>
      <p:ext uri="{BB962C8B-B14F-4D97-AF65-F5344CB8AC3E}">
        <p14:creationId xmlns:p14="http://schemas.microsoft.com/office/powerpoint/2010/main" val="41239977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“Find Data” box, type in “DEATH AND TAXES” without the quotation marks (not case sensitive).  Leaving out “AND” or typing</a:t>
            </a:r>
            <a:r>
              <a:rPr lang="en-US" baseline="0" dirty="0" smtClean="0"/>
              <a:t> “OR” produces same results. Typing just one of the keywords produces more; putting term in quotes produces fewer.</a:t>
            </a:r>
            <a:endParaRPr lang="en-US" dirty="0"/>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19</a:t>
            </a:fld>
            <a:endParaRPr lang="en-US"/>
          </a:p>
        </p:txBody>
      </p:sp>
    </p:spTree>
    <p:extLst>
      <p:ext uri="{BB962C8B-B14F-4D97-AF65-F5344CB8AC3E}">
        <p14:creationId xmlns:p14="http://schemas.microsoft.com/office/powerpoint/2010/main" val="1480065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7D3C004-FED0-4112-A5DC-6073F7F747AB}" type="slidenum">
              <a:rPr lang="en-US" altLang="en-US" smtClean="0"/>
              <a:pPr eaLnBrk="1" hangingPunct="1"/>
              <a:t>2</a:t>
            </a:fld>
            <a:endParaRPr lang="en-US" alt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18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on #8 </a:t>
            </a:r>
            <a:r>
              <a:rPr lang="en-US" baseline="0" dirty="0" smtClean="0"/>
              <a:t>(CBS/NYT Poll)</a:t>
            </a:r>
            <a:endParaRPr lang="en-US" dirty="0"/>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20</a:t>
            </a:fld>
            <a:endParaRPr lang="en-US"/>
          </a:p>
        </p:txBody>
      </p:sp>
    </p:spTree>
    <p:extLst>
      <p:ext uri="{BB962C8B-B14F-4D97-AF65-F5344CB8AC3E}">
        <p14:creationId xmlns:p14="http://schemas.microsoft.com/office/powerpoint/2010/main" val="18233149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 “Download,” click on SPSS.</a:t>
            </a:r>
            <a:endParaRPr lang="en-US" dirty="0"/>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21</a:t>
            </a:fld>
            <a:endParaRPr lang="en-US"/>
          </a:p>
        </p:txBody>
      </p:sp>
    </p:spTree>
    <p:extLst>
      <p:ext uri="{BB962C8B-B14F-4D97-AF65-F5344CB8AC3E}">
        <p14:creationId xmlns:p14="http://schemas.microsoft.com/office/powerpoint/2010/main" val="1304702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on Save</a:t>
            </a:r>
            <a:endParaRPr lang="en-US" dirty="0"/>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22</a:t>
            </a:fld>
            <a:endParaRPr lang="en-US"/>
          </a:p>
        </p:txBody>
      </p:sp>
    </p:spTree>
    <p:extLst>
      <p:ext uri="{BB962C8B-B14F-4D97-AF65-F5344CB8AC3E}">
        <p14:creationId xmlns:p14="http://schemas.microsoft.com/office/powerpoint/2010/main" val="1469005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on each of the files shown above until you get to the bottom screen.  The first two of the files found here (the codebook in PDF format and the data in SPSS system file format) are</a:t>
            </a:r>
            <a:r>
              <a:rPr lang="en-US" baseline="0" dirty="0" smtClean="0"/>
              <a:t> the ones you want.</a:t>
            </a:r>
            <a:endParaRPr lang="en-US" dirty="0"/>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23</a:t>
            </a:fld>
            <a:endParaRPr lang="en-US"/>
          </a:p>
        </p:txBody>
      </p:sp>
    </p:spTree>
    <p:extLst>
      <p:ext uri="{BB962C8B-B14F-4D97-AF65-F5344CB8AC3E}">
        <p14:creationId xmlns:p14="http://schemas.microsoft.com/office/powerpoint/2010/main" val="12183121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old dataset</a:t>
            </a:r>
            <a:r>
              <a:rPr lang="en-US" baseline="0" dirty="0" smtClean="0"/>
              <a:t>s come with only a raw data ASCII (American Standard Code for Information Interchange) file and an SPSS “syntax” file.  By running the data against the syntax file, you can create an SPSS system file.  You’ll need to made a few changes in the syntax file.  The handout linked to this page will show you how.</a:t>
            </a:r>
            <a:endParaRPr lang="en-US" dirty="0"/>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24</a:t>
            </a:fld>
            <a:endParaRPr lang="en-US"/>
          </a:p>
        </p:txBody>
      </p:sp>
    </p:spTree>
    <p:extLst>
      <p:ext uri="{BB962C8B-B14F-4D97-AF65-F5344CB8AC3E}">
        <p14:creationId xmlns:p14="http://schemas.microsoft.com/office/powerpoint/2010/main" val="3240702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even rarer occasions, you won’t even gat a syntax</a:t>
            </a:r>
            <a:r>
              <a:rPr lang="en-US" baseline="0" dirty="0" smtClean="0"/>
              <a:t> file, and will have to create your own.  The book cited here will show you how.</a:t>
            </a:r>
            <a:endParaRPr lang="en-US" dirty="0"/>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25</a:t>
            </a:fld>
            <a:endParaRPr lang="en-US"/>
          </a:p>
        </p:txBody>
      </p:sp>
    </p:spTree>
    <p:extLst>
      <p:ext uri="{BB962C8B-B14F-4D97-AF65-F5344CB8AC3E}">
        <p14:creationId xmlns:p14="http://schemas.microsoft.com/office/powerpoint/2010/main" val="28703438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26</a:t>
            </a:fld>
            <a:endParaRPr lang="en-US"/>
          </a:p>
        </p:txBody>
      </p:sp>
    </p:spTree>
    <p:extLst>
      <p:ext uri="{BB962C8B-B14F-4D97-AF65-F5344CB8AC3E}">
        <p14:creationId xmlns:p14="http://schemas.microsoft.com/office/powerpoint/2010/main" val="34908197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feature is useful if you plan to design your own questionnaire ad would like to see how others have dealt with making the same or similar measurements. </a:t>
            </a:r>
            <a:endParaRPr lang="en-US" dirty="0"/>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27</a:t>
            </a:fld>
            <a:endParaRPr lang="en-US"/>
          </a:p>
        </p:txBody>
      </p:sp>
    </p:spTree>
    <p:extLst>
      <p:ext uri="{BB962C8B-B14F-4D97-AF65-F5344CB8AC3E}">
        <p14:creationId xmlns:p14="http://schemas.microsoft.com/office/powerpoint/2010/main" val="33596109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feature will let you know of works that have used</a:t>
            </a:r>
            <a:r>
              <a:rPr lang="en-US" baseline="0" dirty="0" smtClean="0"/>
              <a:t> a particular dataset in the ICPSR archives.</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28</a:t>
            </a:fld>
            <a:endParaRPr lang="en-US"/>
          </a:p>
        </p:txBody>
      </p:sp>
    </p:spTree>
    <p:extLst>
      <p:ext uri="{BB962C8B-B14F-4D97-AF65-F5344CB8AC3E}">
        <p14:creationId xmlns:p14="http://schemas.microsoft.com/office/powerpoint/2010/main" val="27533848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29</a:t>
            </a:fld>
            <a:endParaRPr lang="en-US"/>
          </a:p>
        </p:txBody>
      </p:sp>
    </p:spTree>
    <p:extLst>
      <p:ext uri="{BB962C8B-B14F-4D97-AF65-F5344CB8AC3E}">
        <p14:creationId xmlns:p14="http://schemas.microsoft.com/office/powerpoint/2010/main" val="2786477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3</a:t>
            </a:fld>
            <a:endParaRPr lang="en-US"/>
          </a:p>
        </p:txBody>
      </p:sp>
    </p:spTree>
    <p:extLst>
      <p:ext uri="{BB962C8B-B14F-4D97-AF65-F5344CB8AC3E}">
        <p14:creationId xmlns:p14="http://schemas.microsoft.com/office/powerpoint/2010/main" val="38334440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30</a:t>
            </a:fld>
            <a:endParaRPr lang="en-US"/>
          </a:p>
        </p:txBody>
      </p:sp>
    </p:spTree>
    <p:extLst>
      <p:ext uri="{BB962C8B-B14F-4D97-AF65-F5344CB8AC3E}">
        <p14:creationId xmlns:p14="http://schemas.microsoft.com/office/powerpoint/2010/main" val="32322674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31</a:t>
            </a:fld>
            <a:endParaRPr lang="en-US"/>
          </a:p>
        </p:txBody>
      </p:sp>
    </p:spTree>
    <p:extLst>
      <p:ext uri="{BB962C8B-B14F-4D97-AF65-F5344CB8AC3E}">
        <p14:creationId xmlns:p14="http://schemas.microsoft.com/office/powerpoint/2010/main" val="2829570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19EB644-C0EE-4A61-B18B-09CDE5130381}" type="slidenum">
              <a:rPr lang="en-US" altLang="en-US" smtClean="0"/>
              <a:pPr eaLnBrk="1" hangingPunct="1"/>
              <a:t>32</a:t>
            </a:fld>
            <a:endParaRPr lang="en-US" altLang="en-US" smtClean="0"/>
          </a:p>
        </p:txBody>
      </p:sp>
      <p:sp>
        <p:nvSpPr>
          <p:cNvPr id="130051" name="Rectangle 2"/>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15" tIns="44611" rIns="90815" bIns="44611"/>
          <a:lstStyle/>
          <a:p>
            <a:pPr eaLnBrk="1" hangingPunct="1">
              <a:spcBef>
                <a:spcPct val="0"/>
              </a:spcBef>
            </a:pPr>
            <a:endParaRPr lang="en-US" altLang="en-US" sz="1800" dirty="0" smtClean="0"/>
          </a:p>
        </p:txBody>
      </p:sp>
      <p:sp>
        <p:nvSpPr>
          <p:cNvPr id="130052" name="Rectangle 3"/>
          <p:cNvSpPr>
            <a:spLocks noGrp="1" noRot="1" noChangeAspect="1" noChangeArrowheads="1" noTextEdit="1"/>
          </p:cNvSpPr>
          <p:nvPr>
            <p:ph type="sldImg"/>
          </p:nvPr>
        </p:nvSpPr>
        <p:spPr>
          <a:xfrm>
            <a:off x="1114425" y="703263"/>
            <a:ext cx="4630738" cy="3473450"/>
          </a:xfrm>
          <a:ln w="12700" cap="flat">
            <a:solidFill>
              <a:schemeClr val="tx1"/>
            </a:solidFill>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19997F5-D7B6-4562-B680-5F4B08A97115}" type="slidenum">
              <a:rPr lang="en-US" altLang="en-US" smtClean="0"/>
              <a:pPr eaLnBrk="1" hangingPunct="1"/>
              <a:t>33</a:t>
            </a:fld>
            <a:endParaRPr lang="en-US" altLang="en-US" smtClean="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180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82D7D07-438D-493C-9226-106AAD2CF345}" type="slidenum">
              <a:rPr lang="en-US" altLang="en-US" smtClean="0"/>
              <a:pPr eaLnBrk="1" hangingPunct="1"/>
              <a:t>34</a:t>
            </a:fld>
            <a:endParaRPr lang="en-US" altLang="en-US" smtClean="0"/>
          </a:p>
        </p:txBody>
      </p:sp>
      <p:sp>
        <p:nvSpPr>
          <p:cNvPr id="132099" name="Rectangle 2"/>
          <p:cNvSpPr>
            <a:spLocks noGrp="1" noRot="1" noChangeAspect="1" noChangeArrowheads="1" noTextEdit="1"/>
          </p:cNvSpPr>
          <p:nvPr>
            <p:ph type="sldImg"/>
          </p:nvPr>
        </p:nvSpPr>
        <p:spPr>
          <a:xfrm>
            <a:off x="1114425" y="703263"/>
            <a:ext cx="4630738" cy="3473450"/>
          </a:xfrm>
          <a:ln/>
        </p:spPr>
      </p:sp>
      <p:sp>
        <p:nvSpPr>
          <p:cNvPr id="132100" name="Rectangle 3"/>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180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F84041D-5B21-4952-84BD-C8249D4DECC2}" type="slidenum">
              <a:rPr lang="en-US" altLang="en-US" smtClean="0"/>
              <a:pPr eaLnBrk="1" hangingPunct="1"/>
              <a:t>35</a:t>
            </a:fld>
            <a:endParaRPr lang="en-US" altLang="en-US"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z="1800" dirty="0" smtClean="0"/>
              <a:t>These instructions apply to IE.  They don’t seem to be necessary for Mozilla Firefox</a:t>
            </a:r>
            <a:r>
              <a:rPr lang="en-US" altLang="en-US" sz="1800" baseline="0" dirty="0" smtClean="0"/>
              <a:t>.</a:t>
            </a:r>
            <a:endParaRPr lang="en-US" altLang="en-US" sz="1800"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82F2F63-E0E4-4AB6-9FE3-9031BA3490CF}" type="slidenum">
              <a:rPr lang="en-US" altLang="en-US" smtClean="0"/>
              <a:pPr eaLnBrk="1" hangingPunct="1"/>
              <a:t>36</a:t>
            </a:fld>
            <a:endParaRPr lang="en-US" altLang="en-US" smtClean="0"/>
          </a:p>
        </p:txBody>
      </p:sp>
      <p:sp>
        <p:nvSpPr>
          <p:cNvPr id="134147" name="Rectangle 2"/>
          <p:cNvSpPr>
            <a:spLocks noGrp="1" noRot="1" noChangeAspect="1" noChangeArrowheads="1" noTextEdit="1"/>
          </p:cNvSpPr>
          <p:nvPr>
            <p:ph type="sldImg"/>
          </p:nvPr>
        </p:nvSpPr>
        <p:spPr>
          <a:xfrm>
            <a:off x="1114425" y="703263"/>
            <a:ext cx="4630738" cy="3473450"/>
          </a:xfrm>
          <a:solidFill>
            <a:srgbClr val="FFFFFF"/>
          </a:solidFill>
          <a:ln/>
        </p:spPr>
      </p:sp>
      <p:sp>
        <p:nvSpPr>
          <p:cNvPr id="134148" name="Rectangle 3"/>
          <p:cNvSpPr>
            <a:spLocks noGrp="1" noChangeArrowheads="1"/>
          </p:cNvSpPr>
          <p:nvPr>
            <p:ph type="body" idx="1"/>
          </p:nvPr>
        </p:nvSpPr>
        <p:spPr>
          <a:xfrm>
            <a:off x="914400" y="4415790"/>
            <a:ext cx="5029200" cy="4183380"/>
          </a:xfrm>
          <a:solidFill>
            <a:srgbClr val="FFFFFF"/>
          </a:solidFill>
          <a:ln>
            <a:solidFill>
              <a:srgbClr val="000000"/>
            </a:solidFill>
          </a:ln>
        </p:spPr>
        <p:txBody>
          <a:bodyPr/>
          <a:lstStyle/>
          <a:p>
            <a:pPr eaLnBrk="1" hangingPunct="1"/>
            <a:r>
              <a:rPr lang="en-US" altLang="en-US" dirty="0" smtClean="0"/>
              <a:t>Poll numbers are in the form “</a:t>
            </a:r>
            <a:r>
              <a:rPr lang="en-US" altLang="en-US" dirty="0" err="1" smtClean="0"/>
              <a:t>calxxyy</a:t>
            </a:r>
            <a:r>
              <a:rPr lang="en-US" altLang="en-US" dirty="0" smtClean="0"/>
              <a:t>,” where xx is the first two digits of the year the survey was conducted, and </a:t>
            </a:r>
            <a:r>
              <a:rPr lang="en-US" altLang="en-US" dirty="0" err="1" smtClean="0"/>
              <a:t>yy</a:t>
            </a:r>
            <a:r>
              <a:rPr lang="en-US" altLang="en-US" dirty="0" smtClean="0"/>
              <a:t> is the number of the poll within that year.</a:t>
            </a:r>
            <a:endParaRPr lang="en-US" alt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E10814C-1888-478F-80D2-C0C023285C88}" type="slidenum">
              <a:rPr lang="en-US" altLang="en-US" smtClean="0"/>
              <a:pPr eaLnBrk="1" hangingPunct="1"/>
              <a:t>37</a:t>
            </a:fld>
            <a:endParaRPr lang="en-US"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43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C76F8E7-F5D0-4108-8672-1A7D1E9FF857}" type="slidenum">
              <a:rPr lang="en-US" altLang="en-US" smtClean="0"/>
              <a:pPr eaLnBrk="1" hangingPunct="1"/>
              <a:t>38</a:t>
            </a:fld>
            <a:endParaRPr lang="en-US"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39</a:t>
            </a:fld>
            <a:endParaRPr lang="en-US"/>
          </a:p>
        </p:txBody>
      </p:sp>
    </p:spTree>
    <p:extLst>
      <p:ext uri="{BB962C8B-B14F-4D97-AF65-F5344CB8AC3E}">
        <p14:creationId xmlns:p14="http://schemas.microsoft.com/office/powerpoint/2010/main" val="2873360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C0779CC-151E-43BD-ACF9-14A626B0932E}" type="slidenum">
              <a:rPr lang="en-US" altLang="en-US" smtClean="0"/>
              <a:pPr eaLnBrk="1" hangingPunct="1"/>
              <a:t>4</a:t>
            </a:fld>
            <a:endParaRPr lang="en-US" altLang="en-US"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180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40</a:t>
            </a:fld>
            <a:endParaRPr lang="en-US"/>
          </a:p>
        </p:txBody>
      </p:sp>
    </p:spTree>
    <p:extLst>
      <p:ext uri="{BB962C8B-B14F-4D97-AF65-F5344CB8AC3E}">
        <p14:creationId xmlns:p14="http://schemas.microsoft.com/office/powerpoint/2010/main" val="42895930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E10814C-1888-478F-80D2-C0C023285C88}" type="slidenum">
              <a:rPr lang="en-US" altLang="en-US" smtClean="0"/>
              <a:pPr eaLnBrk="1" hangingPunct="1"/>
              <a:t>41</a:t>
            </a:fld>
            <a:endParaRPr lang="en-US"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5E7C3EF-F786-426D-8509-104B4428F50F}" type="slidenum">
              <a:rPr lang="en-US" altLang="en-US" smtClean="0"/>
              <a:pPr eaLnBrk="1" hangingPunct="1"/>
              <a:t>42</a:t>
            </a:fld>
            <a:endParaRPr lang="en-US"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39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24B9D12-08E9-4593-887E-A0E0A1EA324A}" type="slidenum">
              <a:rPr lang="en-US" altLang="en-US" smtClean="0"/>
              <a:pPr eaLnBrk="1" hangingPunct="1"/>
              <a:t>43</a:t>
            </a:fld>
            <a:endParaRPr lang="en-US"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7BD2D8E-2F75-48A0-AEC0-3ABEEFD3E4D5}" type="slidenum">
              <a:rPr lang="en-US" altLang="en-US" smtClean="0"/>
              <a:pPr eaLnBrk="1" hangingPunct="1"/>
              <a:t>44</a:t>
            </a:fld>
            <a:endParaRPr lang="en-US"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45</a:t>
            </a:fld>
            <a:endParaRPr lang="en-US"/>
          </a:p>
        </p:txBody>
      </p:sp>
    </p:spTree>
    <p:extLst>
      <p:ext uri="{BB962C8B-B14F-4D97-AF65-F5344CB8AC3E}">
        <p14:creationId xmlns:p14="http://schemas.microsoft.com/office/powerpoint/2010/main" val="37603055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F8148C8-0CED-46EE-964A-4B454CB48340}" type="slidenum">
              <a:rPr lang="en-US" altLang="en-US" smtClean="0"/>
              <a:pPr eaLnBrk="1" hangingPunct="1"/>
              <a:t>46</a:t>
            </a:fld>
            <a:endParaRPr lang="en-US" altLang="en-US" smtClean="0"/>
          </a:p>
        </p:txBody>
      </p:sp>
      <p:sp>
        <p:nvSpPr>
          <p:cNvPr id="147459" name="Rectangle 2"/>
          <p:cNvSpPr>
            <a:spLocks noGrp="1" noRot="1" noChangeAspect="1" noChangeArrowheads="1" noTextEdit="1"/>
          </p:cNvSpPr>
          <p:nvPr>
            <p:ph type="sldImg"/>
          </p:nvPr>
        </p:nvSpPr>
        <p:spPr>
          <a:xfrm>
            <a:off x="1114425" y="703263"/>
            <a:ext cx="4630738" cy="3473450"/>
          </a:xfrm>
          <a:ln/>
        </p:spPr>
      </p:sp>
      <p:sp>
        <p:nvSpPr>
          <p:cNvPr id="147460" name="Rectangle 3"/>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1800"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B3FE4D1-4B54-43D8-A8E6-90D1DBAC1816}" type="slidenum">
              <a:rPr lang="en-US" altLang="en-US" smtClean="0"/>
              <a:pPr eaLnBrk="1" hangingPunct="1"/>
              <a:t>47</a:t>
            </a:fld>
            <a:endParaRPr lang="en-US" altLang="en-US" smtClean="0"/>
          </a:p>
        </p:txBody>
      </p:sp>
      <p:sp>
        <p:nvSpPr>
          <p:cNvPr id="150531" name="Rectangle 2"/>
          <p:cNvSpPr>
            <a:spLocks noGrp="1" noRot="1" noChangeAspect="1" noChangeArrowheads="1" noTextEdit="1"/>
          </p:cNvSpPr>
          <p:nvPr>
            <p:ph type="sldImg"/>
          </p:nvPr>
        </p:nvSpPr>
        <p:spPr>
          <a:solidFill>
            <a:srgbClr val="FFFFFF"/>
          </a:solidFill>
          <a:ln/>
        </p:spPr>
      </p:sp>
      <p:sp>
        <p:nvSpPr>
          <p:cNvPr id="1505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3E83BA-09BD-4CDF-BCFA-A1151E0E121F}" type="slidenum">
              <a:rPr lang="en-US" smtClean="0"/>
              <a:t>48</a:t>
            </a:fld>
            <a:endParaRPr lang="en-US"/>
          </a:p>
        </p:txBody>
      </p:sp>
    </p:spTree>
    <p:extLst>
      <p:ext uri="{BB962C8B-B14F-4D97-AF65-F5344CB8AC3E}">
        <p14:creationId xmlns:p14="http://schemas.microsoft.com/office/powerpoint/2010/main" val="3665542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3E83BA-09BD-4CDF-BCFA-A1151E0E121F}" type="slidenum">
              <a:rPr lang="en-US" smtClean="0"/>
              <a:t>49</a:t>
            </a:fld>
            <a:endParaRPr lang="en-US"/>
          </a:p>
        </p:txBody>
      </p:sp>
    </p:spTree>
    <p:extLst>
      <p:ext uri="{BB962C8B-B14F-4D97-AF65-F5344CB8AC3E}">
        <p14:creationId xmlns:p14="http://schemas.microsoft.com/office/powerpoint/2010/main" val="1749246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D565B89-FBE1-427A-92B4-2F926B722407}" type="slidenum">
              <a:rPr lang="en-US" altLang="en-US" smtClean="0"/>
              <a:pPr eaLnBrk="1" hangingPunct="1"/>
              <a:t>5</a:t>
            </a:fld>
            <a:endParaRPr lang="en-US" altLang="en-US"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180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3E83BA-09BD-4CDF-BCFA-A1151E0E121F}" type="slidenum">
              <a:rPr lang="en-US" smtClean="0"/>
              <a:t>50</a:t>
            </a:fld>
            <a:endParaRPr lang="en-US"/>
          </a:p>
        </p:txBody>
      </p:sp>
    </p:spTree>
    <p:extLst>
      <p:ext uri="{BB962C8B-B14F-4D97-AF65-F5344CB8AC3E}">
        <p14:creationId xmlns:p14="http://schemas.microsoft.com/office/powerpoint/2010/main" val="24310731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3E83BA-09BD-4CDF-BCFA-A1151E0E121F}" type="slidenum">
              <a:rPr lang="en-US" smtClean="0"/>
              <a:t>51</a:t>
            </a:fld>
            <a:endParaRPr lang="en-US"/>
          </a:p>
        </p:txBody>
      </p:sp>
    </p:spTree>
    <p:extLst>
      <p:ext uri="{BB962C8B-B14F-4D97-AF65-F5344CB8AC3E}">
        <p14:creationId xmlns:p14="http://schemas.microsoft.com/office/powerpoint/2010/main" val="15859782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3E83BA-09BD-4CDF-BCFA-A1151E0E121F}" type="slidenum">
              <a:rPr lang="en-US" smtClean="0"/>
              <a:t>52</a:t>
            </a:fld>
            <a:endParaRPr lang="en-US"/>
          </a:p>
        </p:txBody>
      </p:sp>
    </p:spTree>
    <p:extLst>
      <p:ext uri="{BB962C8B-B14F-4D97-AF65-F5344CB8AC3E}">
        <p14:creationId xmlns:p14="http://schemas.microsoft.com/office/powerpoint/2010/main" val="159220805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3E83BA-09BD-4CDF-BCFA-A1151E0E121F}" type="slidenum">
              <a:rPr lang="en-US" smtClean="0"/>
              <a:t>53</a:t>
            </a:fld>
            <a:endParaRPr lang="en-US"/>
          </a:p>
        </p:txBody>
      </p:sp>
    </p:spTree>
    <p:extLst>
      <p:ext uri="{BB962C8B-B14F-4D97-AF65-F5344CB8AC3E}">
        <p14:creationId xmlns:p14="http://schemas.microsoft.com/office/powerpoint/2010/main" val="43675852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3E83BA-09BD-4CDF-BCFA-A1151E0E121F}" type="slidenum">
              <a:rPr lang="en-US" smtClean="0"/>
              <a:t>54</a:t>
            </a:fld>
            <a:endParaRPr lang="en-US"/>
          </a:p>
        </p:txBody>
      </p:sp>
    </p:spTree>
    <p:extLst>
      <p:ext uri="{BB962C8B-B14F-4D97-AF65-F5344CB8AC3E}">
        <p14:creationId xmlns:p14="http://schemas.microsoft.com/office/powerpoint/2010/main" val="391126052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3E83BA-09BD-4CDF-BCFA-A1151E0E121F}" type="slidenum">
              <a:rPr lang="en-US" smtClean="0"/>
              <a:t>55</a:t>
            </a:fld>
            <a:endParaRPr lang="en-US"/>
          </a:p>
        </p:txBody>
      </p:sp>
    </p:spTree>
    <p:extLst>
      <p:ext uri="{BB962C8B-B14F-4D97-AF65-F5344CB8AC3E}">
        <p14:creationId xmlns:p14="http://schemas.microsoft.com/office/powerpoint/2010/main" val="25109078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3E83BA-09BD-4CDF-BCFA-A1151E0E121F}" type="slidenum">
              <a:rPr lang="en-US" smtClean="0"/>
              <a:t>56</a:t>
            </a:fld>
            <a:endParaRPr lang="en-US"/>
          </a:p>
        </p:txBody>
      </p:sp>
    </p:spTree>
    <p:extLst>
      <p:ext uri="{BB962C8B-B14F-4D97-AF65-F5344CB8AC3E}">
        <p14:creationId xmlns:p14="http://schemas.microsoft.com/office/powerpoint/2010/main" val="287869477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3E83BA-09BD-4CDF-BCFA-A1151E0E121F}" type="slidenum">
              <a:rPr lang="en-US" smtClean="0"/>
              <a:t>57</a:t>
            </a:fld>
            <a:endParaRPr lang="en-US"/>
          </a:p>
        </p:txBody>
      </p:sp>
    </p:spTree>
    <p:extLst>
      <p:ext uri="{BB962C8B-B14F-4D97-AF65-F5344CB8AC3E}">
        <p14:creationId xmlns:p14="http://schemas.microsoft.com/office/powerpoint/2010/main" val="321897254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58</a:t>
            </a:fld>
            <a:endParaRPr lang="en-US"/>
          </a:p>
        </p:txBody>
      </p:sp>
    </p:spTree>
    <p:extLst>
      <p:ext uri="{BB962C8B-B14F-4D97-AF65-F5344CB8AC3E}">
        <p14:creationId xmlns:p14="http://schemas.microsoft.com/office/powerpoint/2010/main" val="84800486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Like ICPSR, 1) not case sensitive; and is implied;</a:t>
            </a:r>
            <a:r>
              <a:rPr lang="en-US" baseline="0" dirty="0" smtClean="0"/>
              <a:t> using quotes decreases hits.  Unlike ICPSR, OR increases hits.</a:t>
            </a:r>
            <a:endParaRPr lang="en-US" dirty="0"/>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59</a:t>
            </a:fld>
            <a:endParaRPr lang="en-US"/>
          </a:p>
        </p:txBody>
      </p:sp>
    </p:spTree>
    <p:extLst>
      <p:ext uri="{BB962C8B-B14F-4D97-AF65-F5344CB8AC3E}">
        <p14:creationId xmlns:p14="http://schemas.microsoft.com/office/powerpoint/2010/main" val="1548272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following three slides walk</a:t>
            </a:r>
            <a:r>
              <a:rPr lang="en-US" baseline="0" dirty="0" smtClean="0"/>
              <a:t> through the ssric.org website, and provide an overview of the services offered</a:t>
            </a:r>
            <a:endParaRPr lang="en-US" dirty="0" smtClean="0"/>
          </a:p>
          <a:p>
            <a:endParaRPr lang="en-US" altLang="en-US" dirty="0" smtClean="0"/>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7CAA975-6523-487A-809E-DF16455C0DD1}" type="slidenum">
              <a:rPr lang="en-US" altLang="en-US" smtClean="0"/>
              <a:pPr eaLnBrk="1" hangingPunct="1"/>
              <a:t>6</a:t>
            </a:fld>
            <a:endParaRPr lang="en-US" alt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Narrow search</a:t>
            </a:r>
          </a:p>
          <a:p>
            <a:r>
              <a:rPr lang="en-US" dirty="0" smtClean="0"/>
              <a:t>Icons for Roper Express (downloadable), </a:t>
            </a:r>
            <a:r>
              <a:rPr lang="en-US" dirty="0" err="1" smtClean="0"/>
              <a:t>iPoll</a:t>
            </a:r>
            <a:r>
              <a:rPr lang="en-US" dirty="0" smtClean="0"/>
              <a:t> (question wordings), and Roper Explorer (online analysis)</a:t>
            </a:r>
            <a:endParaRPr lang="en-US" dirty="0"/>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60</a:t>
            </a:fld>
            <a:endParaRPr lang="en-US"/>
          </a:p>
        </p:txBody>
      </p:sp>
    </p:spTree>
    <p:extLst>
      <p:ext uri="{BB962C8B-B14F-4D97-AF65-F5344CB8AC3E}">
        <p14:creationId xmlns:p14="http://schemas.microsoft.com/office/powerpoint/2010/main" val="1061559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61</a:t>
            </a:fld>
            <a:endParaRPr lang="en-US"/>
          </a:p>
        </p:txBody>
      </p:sp>
    </p:spTree>
    <p:extLst>
      <p:ext uri="{BB962C8B-B14F-4D97-AF65-F5344CB8AC3E}">
        <p14:creationId xmlns:p14="http://schemas.microsoft.com/office/powerpoint/2010/main" val="385981442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86B1BB2-519D-4FC5-A564-406013728F95}" type="slidenum">
              <a:rPr lang="en-US" altLang="en-US" smtClean="0"/>
              <a:pPr eaLnBrk="1" hangingPunct="1"/>
              <a:t>62</a:t>
            </a:fld>
            <a:endParaRPr lang="en-US" altLang="en-US" smtClean="0"/>
          </a:p>
        </p:txBody>
      </p:sp>
      <p:sp>
        <p:nvSpPr>
          <p:cNvPr id="161795" name="Rectangle 2"/>
          <p:cNvSpPr>
            <a:spLocks noGrp="1" noRot="1" noChangeAspect="1" noChangeArrowheads="1" noTextEdit="1"/>
          </p:cNvSpPr>
          <p:nvPr>
            <p:ph type="sldImg"/>
          </p:nvPr>
        </p:nvSpPr>
        <p:spPr>
          <a:solidFill>
            <a:srgbClr val="FFFFFF"/>
          </a:solidFill>
          <a:ln/>
        </p:spPr>
      </p:sp>
      <p:sp>
        <p:nvSpPr>
          <p:cNvPr id="1617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63</a:t>
            </a:fld>
            <a:endParaRPr lang="en-US"/>
          </a:p>
        </p:txBody>
      </p:sp>
    </p:spTree>
    <p:extLst>
      <p:ext uri="{BB962C8B-B14F-4D97-AF65-F5344CB8AC3E}">
        <p14:creationId xmlns:p14="http://schemas.microsoft.com/office/powerpoint/2010/main" val="85856464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64</a:t>
            </a:fld>
            <a:endParaRPr lang="en-US"/>
          </a:p>
        </p:txBody>
      </p:sp>
    </p:spTree>
    <p:extLst>
      <p:ext uri="{BB962C8B-B14F-4D97-AF65-F5344CB8AC3E}">
        <p14:creationId xmlns:p14="http://schemas.microsoft.com/office/powerpoint/2010/main" val="79501534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65</a:t>
            </a:fld>
            <a:endParaRPr lang="en-US"/>
          </a:p>
        </p:txBody>
      </p:sp>
    </p:spTree>
    <p:extLst>
      <p:ext uri="{BB962C8B-B14F-4D97-AF65-F5344CB8AC3E}">
        <p14:creationId xmlns:p14="http://schemas.microsoft.com/office/powerpoint/2010/main" val="408917627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3E83BA-09BD-4CDF-BCFA-A1151E0E121F}" type="slidenum">
              <a:rPr lang="en-US" smtClean="0"/>
              <a:t>66</a:t>
            </a:fld>
            <a:endParaRPr lang="en-US"/>
          </a:p>
        </p:txBody>
      </p:sp>
    </p:spTree>
    <p:extLst>
      <p:ext uri="{BB962C8B-B14F-4D97-AF65-F5344CB8AC3E}">
        <p14:creationId xmlns:p14="http://schemas.microsoft.com/office/powerpoint/2010/main" val="357679583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9B781FC-877B-4CD1-9BBA-6449CD8CE33E}" type="slidenum">
              <a:rPr lang="en-US" altLang="en-US" smtClean="0"/>
              <a:pPr eaLnBrk="1" hangingPunct="1"/>
              <a:t>67</a:t>
            </a:fld>
            <a:endParaRPr lang="en-US" altLang="en-US" smtClean="0"/>
          </a:p>
        </p:txBody>
      </p:sp>
      <p:sp>
        <p:nvSpPr>
          <p:cNvPr id="162819" name="Rectangle 2"/>
          <p:cNvSpPr>
            <a:spLocks noGrp="1" noRot="1" noChangeAspect="1" noChangeArrowheads="1" noTextEdit="1"/>
          </p:cNvSpPr>
          <p:nvPr>
            <p:ph type="sldImg"/>
          </p:nvPr>
        </p:nvSpPr>
        <p:spPr>
          <a:solidFill>
            <a:srgbClr val="FFFFFF"/>
          </a:solidFill>
          <a:ln/>
        </p:spPr>
      </p:sp>
      <p:sp>
        <p:nvSpPr>
          <p:cNvPr id="1628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70C1944-96EC-482C-B98F-20515BC98027}" type="slidenum">
              <a:rPr lang="en-US" altLang="en-US" smtClean="0"/>
              <a:pPr eaLnBrk="1" hangingPunct="1"/>
              <a:t>68</a:t>
            </a:fld>
            <a:endParaRPr lang="en-US" altLang="en-US" smtClean="0"/>
          </a:p>
        </p:txBody>
      </p:sp>
      <p:sp>
        <p:nvSpPr>
          <p:cNvPr id="163843" name="Rectangle 2"/>
          <p:cNvSpPr>
            <a:spLocks noGrp="1" noRot="1" noChangeAspect="1" noChangeArrowheads="1" noTextEdit="1"/>
          </p:cNvSpPr>
          <p:nvPr>
            <p:ph type="sldImg"/>
          </p:nvPr>
        </p:nvSpPr>
        <p:spPr>
          <a:solidFill>
            <a:srgbClr val="FFFFFF"/>
          </a:solidFill>
          <a:ln/>
        </p:spPr>
      </p:sp>
      <p:sp>
        <p:nvSpPr>
          <p:cNvPr id="16384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CA2DC6D-E19C-4D3C-BF56-0D40721852C8}" type="slidenum">
              <a:rPr lang="en-US" altLang="en-US" smtClean="0"/>
              <a:pPr eaLnBrk="1" hangingPunct="1"/>
              <a:t>69</a:t>
            </a:fld>
            <a:endParaRPr lang="en-US" altLang="en-US" smtClean="0"/>
          </a:p>
        </p:txBody>
      </p:sp>
      <p:sp>
        <p:nvSpPr>
          <p:cNvPr id="164867" name="Rectangle 2"/>
          <p:cNvSpPr>
            <a:spLocks noGrp="1" noRot="1" noChangeAspect="1" noChangeArrowheads="1" noTextEdit="1"/>
          </p:cNvSpPr>
          <p:nvPr>
            <p:ph type="sldImg"/>
          </p:nvPr>
        </p:nvSpPr>
        <p:spPr>
          <a:solidFill>
            <a:srgbClr val="FFFFFF"/>
          </a:solidFill>
          <a:ln/>
        </p:spPr>
      </p:sp>
      <p:sp>
        <p:nvSpPr>
          <p:cNvPr id="1648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7</a:t>
            </a:fld>
            <a:endParaRPr lang="en-US"/>
          </a:p>
        </p:txBody>
      </p:sp>
    </p:spTree>
    <p:extLst>
      <p:ext uri="{BB962C8B-B14F-4D97-AF65-F5344CB8AC3E}">
        <p14:creationId xmlns:p14="http://schemas.microsoft.com/office/powerpoint/2010/main" val="426208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70</a:t>
            </a:fld>
            <a:endParaRPr lang="en-US"/>
          </a:p>
        </p:txBody>
      </p:sp>
    </p:spTree>
    <p:extLst>
      <p:ext uri="{BB962C8B-B14F-4D97-AF65-F5344CB8AC3E}">
        <p14:creationId xmlns:p14="http://schemas.microsoft.com/office/powerpoint/2010/main" val="231439272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71</a:t>
            </a:fld>
            <a:endParaRPr lang="en-US"/>
          </a:p>
        </p:txBody>
      </p:sp>
    </p:spTree>
    <p:extLst>
      <p:ext uri="{BB962C8B-B14F-4D97-AF65-F5344CB8AC3E}">
        <p14:creationId xmlns:p14="http://schemas.microsoft.com/office/powerpoint/2010/main" val="429001325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72</a:t>
            </a:fld>
            <a:endParaRPr lang="en-US"/>
          </a:p>
        </p:txBody>
      </p:sp>
    </p:spTree>
    <p:extLst>
      <p:ext uri="{BB962C8B-B14F-4D97-AF65-F5344CB8AC3E}">
        <p14:creationId xmlns:p14="http://schemas.microsoft.com/office/powerpoint/2010/main" val="41800282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3E83BA-09BD-4CDF-BCFA-A1151E0E121F}" type="slidenum">
              <a:rPr lang="en-US" smtClean="0"/>
              <a:t>73</a:t>
            </a:fld>
            <a:endParaRPr lang="en-US"/>
          </a:p>
        </p:txBody>
      </p:sp>
    </p:spTree>
    <p:extLst>
      <p:ext uri="{BB962C8B-B14F-4D97-AF65-F5344CB8AC3E}">
        <p14:creationId xmlns:p14="http://schemas.microsoft.com/office/powerpoint/2010/main" val="149258504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AAEC486-E222-4CEB-8EF8-5B252461561B}" type="slidenum">
              <a:rPr lang="en-US" altLang="en-US" smtClean="0"/>
              <a:pPr eaLnBrk="1" hangingPunct="1"/>
              <a:t>74</a:t>
            </a:fld>
            <a:endParaRPr lang="en-US" altLang="en-US" smtClean="0"/>
          </a:p>
        </p:txBody>
      </p:sp>
      <p:sp>
        <p:nvSpPr>
          <p:cNvPr id="178179" name="Rectangle 2"/>
          <p:cNvSpPr>
            <a:spLocks noGrp="1" noRot="1" noChangeAspect="1" noChangeArrowheads="1" noTextEdit="1"/>
          </p:cNvSpPr>
          <p:nvPr>
            <p:ph type="sldImg"/>
          </p:nvPr>
        </p:nvSpPr>
        <p:spPr>
          <a:solidFill>
            <a:srgbClr val="FFFFFF"/>
          </a:solidFill>
          <a:ln/>
        </p:spPr>
      </p:sp>
      <p:sp>
        <p:nvSpPr>
          <p:cNvPr id="17818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75</a:t>
            </a:fld>
            <a:endParaRPr lang="en-US"/>
          </a:p>
        </p:txBody>
      </p:sp>
    </p:spTree>
    <p:extLst>
      <p:ext uri="{BB962C8B-B14F-4D97-AF65-F5344CB8AC3E}">
        <p14:creationId xmlns:p14="http://schemas.microsoft.com/office/powerpoint/2010/main" val="43840113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76</a:t>
            </a:fld>
            <a:endParaRPr lang="en-US"/>
          </a:p>
        </p:txBody>
      </p:sp>
    </p:spTree>
    <p:extLst>
      <p:ext uri="{BB962C8B-B14F-4D97-AF65-F5344CB8AC3E}">
        <p14:creationId xmlns:p14="http://schemas.microsoft.com/office/powerpoint/2010/main" val="169862799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77</a:t>
            </a:fld>
            <a:endParaRPr lang="en-US"/>
          </a:p>
        </p:txBody>
      </p:sp>
    </p:spTree>
    <p:extLst>
      <p:ext uri="{BB962C8B-B14F-4D97-AF65-F5344CB8AC3E}">
        <p14:creationId xmlns:p14="http://schemas.microsoft.com/office/powerpoint/2010/main" val="303944544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on “Resources for Instructors”</a:t>
            </a:r>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78</a:t>
            </a:fld>
            <a:endParaRPr lang="en-US"/>
          </a:p>
        </p:txBody>
      </p:sp>
    </p:spTree>
    <p:extLst>
      <p:ext uri="{BB962C8B-B14F-4D97-AF65-F5344CB8AC3E}">
        <p14:creationId xmlns:p14="http://schemas.microsoft.com/office/powerpoint/2010/main" val="227616241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52633EB1-4AF6-4AB7-94C0-DB11AB2747A2}" type="slidenum">
              <a:rPr lang="en-US" smtClean="0"/>
              <a:pPr eaLnBrk="1" hangingPunct="1">
                <a:defRPr/>
              </a:pPr>
              <a:t>79</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z="1800" smtClean="0"/>
              <a:t>This section of the ICPSR site is divided into four parts: “Exercises,” “Resources for Students,” “Videos on Teaching,” and “External Resources.”  Click first on “Exercises.”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8</a:t>
            </a:fld>
            <a:endParaRPr lang="en-US"/>
          </a:p>
        </p:txBody>
      </p:sp>
    </p:spTree>
    <p:extLst>
      <p:ext uri="{BB962C8B-B14F-4D97-AF65-F5344CB8AC3E}">
        <p14:creationId xmlns:p14="http://schemas.microsoft.com/office/powerpoint/2010/main" val="276614997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 “Exercises”  subsection consists of a large number </a:t>
            </a:r>
            <a:r>
              <a:rPr lang="en-US" dirty="0" smtClean="0"/>
              <a:t> </a:t>
            </a:r>
            <a:r>
              <a:rPr lang="en-US" dirty="0" smtClean="0"/>
              <a:t>of short, self-contained exercises and a small number </a:t>
            </a:r>
            <a:r>
              <a:rPr lang="en-US" dirty="0" smtClean="0"/>
              <a:t>of </a:t>
            </a:r>
            <a:r>
              <a:rPr lang="en-US" dirty="0" smtClean="0"/>
              <a:t>more elaborate “modules.”  </a:t>
            </a:r>
          </a:p>
        </p:txBody>
      </p:sp>
      <p:sp>
        <p:nvSpPr>
          <p:cNvPr id="4" name="Slide Number Placeholder 3"/>
          <p:cNvSpPr>
            <a:spLocks noGrp="1"/>
          </p:cNvSpPr>
          <p:nvPr>
            <p:ph type="sldNum" sz="quarter" idx="5"/>
          </p:nvPr>
        </p:nvSpPr>
        <p:spPr/>
        <p:txBody>
          <a:bodyPr/>
          <a:lstStyle/>
          <a:p>
            <a:pPr>
              <a:defRPr/>
            </a:pPr>
            <a:fld id="{6B9E014A-3369-4AA6-BD2A-3C7F1D06A56D}" type="slidenum">
              <a:rPr lang="en-US" smtClean="0"/>
              <a:pPr>
                <a:defRPr/>
              </a:pPr>
              <a:t>80</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Each module is different.  Short exercises share a common format, and consist of: Goal and Concept, Dataset, Application, “Interpretation and Summary, and Bibliography.  Click on “Resources for Students.”</a:t>
            </a:r>
          </a:p>
        </p:txBody>
      </p:sp>
      <p:sp>
        <p:nvSpPr>
          <p:cNvPr id="4" name="Slide Number Placeholder 3"/>
          <p:cNvSpPr>
            <a:spLocks noGrp="1"/>
          </p:cNvSpPr>
          <p:nvPr>
            <p:ph type="sldNum" sz="quarter" idx="5"/>
          </p:nvPr>
        </p:nvSpPr>
        <p:spPr/>
        <p:txBody>
          <a:bodyPr/>
          <a:lstStyle/>
          <a:p>
            <a:pPr>
              <a:defRPr/>
            </a:pPr>
            <a:fld id="{84437599-B020-49F5-982F-DA0DBCCCC6FD}" type="slidenum">
              <a:rPr lang="en-US" smtClean="0"/>
              <a:pPr>
                <a:defRPr/>
              </a:pPr>
              <a:t>81</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“Using Data-Driven Learning Guides” describes the components of the short exercises shown on the previous slide.  Information is provided on two ICPSR programs specifically for students, the “Research Paper Competition” and the “Internship Program.”  “Tutorials” include a large number of videos produced by ICPSR and available on YouTube.</a:t>
            </a:r>
          </a:p>
        </p:txBody>
      </p:sp>
      <p:sp>
        <p:nvSpPr>
          <p:cNvPr id="4" name="Slide Number Placeholder 3"/>
          <p:cNvSpPr>
            <a:spLocks noGrp="1"/>
          </p:cNvSpPr>
          <p:nvPr>
            <p:ph type="sldNum" sz="quarter" idx="5"/>
          </p:nvPr>
        </p:nvSpPr>
        <p:spPr/>
        <p:txBody>
          <a:bodyPr/>
          <a:lstStyle/>
          <a:p>
            <a:pPr>
              <a:defRPr/>
            </a:pPr>
            <a:fld id="{AA3FA505-FBBA-458D-B615-89EDDADC04F0}" type="slidenum">
              <a:rPr lang="en-US" smtClean="0"/>
              <a:pPr>
                <a:defRPr/>
              </a:pPr>
              <a:t>82</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“Videos on Teaching” again references ICPSR’s YouTube collection.</a:t>
            </a:r>
          </a:p>
        </p:txBody>
      </p:sp>
      <p:sp>
        <p:nvSpPr>
          <p:cNvPr id="4" name="Slide Number Placeholder 3"/>
          <p:cNvSpPr>
            <a:spLocks noGrp="1"/>
          </p:cNvSpPr>
          <p:nvPr>
            <p:ph type="sldNum" sz="quarter" idx="5"/>
          </p:nvPr>
        </p:nvSpPr>
        <p:spPr/>
        <p:txBody>
          <a:bodyPr/>
          <a:lstStyle/>
          <a:p>
            <a:pPr>
              <a:defRPr/>
            </a:pPr>
            <a:fld id="{70161A8E-FA60-40F6-8708-E6AAF1674F80}" type="slidenum">
              <a:rPr lang="en-US" smtClean="0"/>
              <a:pPr>
                <a:defRPr/>
              </a:pPr>
              <a:t>83</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“External Resources for Teaching Undergraduates” links to a small but useful set of sites containing instructional materials.  See especially “Teaching with Data” at </a:t>
            </a:r>
            <a:r>
              <a:rPr lang="en-US" dirty="0" smtClean="0">
                <a:hlinkClick r:id="rId3"/>
              </a:rPr>
              <a:t>http://www.teachingwithdata.org/qssdl/welcome.action</a:t>
            </a:r>
            <a:r>
              <a:rPr lang="en-US" dirty="0" smtClean="0"/>
              <a:t>.  BTW: an extensive set of links to instructional resources may be found at </a:t>
            </a:r>
            <a:r>
              <a:rPr lang="en-US" dirty="0" smtClean="0">
                <a:hlinkClick r:id="rId4"/>
              </a:rPr>
              <a:t>http://www.ssric.org/tr/links</a:t>
            </a:r>
            <a:r>
              <a:rPr lang="en-US" dirty="0" smtClean="0"/>
              <a:t>.</a:t>
            </a:r>
          </a:p>
        </p:txBody>
      </p:sp>
      <p:sp>
        <p:nvSpPr>
          <p:cNvPr id="4" name="Slide Number Placeholder 3"/>
          <p:cNvSpPr>
            <a:spLocks noGrp="1"/>
          </p:cNvSpPr>
          <p:nvPr>
            <p:ph type="sldNum" sz="quarter" idx="5"/>
          </p:nvPr>
        </p:nvSpPr>
        <p:spPr/>
        <p:txBody>
          <a:bodyPr/>
          <a:lstStyle/>
          <a:p>
            <a:pPr>
              <a:defRPr/>
            </a:pPr>
            <a:fld id="{99634BDA-C23E-4E03-9823-A911550A53F6}" type="slidenum">
              <a:rPr lang="en-US" smtClean="0"/>
              <a:pPr>
                <a:defRPr/>
              </a:pPr>
              <a:t>84</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Basics” (a.k.a. Polling 101)</a:t>
            </a:r>
            <a:r>
              <a:rPr lang="en-US" baseline="0" dirty="0" smtClean="0"/>
              <a:t> and “</a:t>
            </a:r>
            <a:r>
              <a:rPr lang="en-US" baseline="0" smtClean="0"/>
              <a:t>Analyzing Data” </a:t>
            </a:r>
            <a:r>
              <a:rPr lang="en-US" baseline="0" dirty="0" smtClean="0"/>
              <a:t>(a.k.a. Polling 201) provide an excellent introduction to survey research.</a:t>
            </a:r>
          </a:p>
          <a:p>
            <a:r>
              <a:rPr lang="en-US" baseline="0" dirty="0" smtClean="0"/>
              <a:t>For a video tutorial on datasets, go to: DATA ACCESS (menu bar at top) </a:t>
            </a:r>
            <a:r>
              <a:rPr lang="en-US" baseline="0" dirty="0" smtClean="0">
                <a:sym typeface="Wingdings" panose="05000000000000000000" pitchFamily="2" charset="2"/>
              </a:rPr>
              <a:t> DATASET COLLECTION  Dataset Tutorials.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For a video tutorial on iPOLL, go to: DATA ACCESS (menu bar at top) </a:t>
            </a:r>
            <a:r>
              <a:rPr lang="en-US" baseline="0" dirty="0" smtClean="0">
                <a:sym typeface="Wingdings" panose="05000000000000000000" pitchFamily="2" charset="2"/>
              </a:rPr>
              <a:t> </a:t>
            </a:r>
            <a:r>
              <a:rPr lang="en-US" baseline="0" dirty="0" smtClean="0"/>
              <a:t>IPOLL DATABANK </a:t>
            </a:r>
            <a:r>
              <a:rPr lang="en-US" baseline="0" dirty="0" smtClean="0">
                <a:sym typeface="Wingdings" panose="05000000000000000000" pitchFamily="2" charset="2"/>
              </a:rPr>
              <a:t> iPOLL Tutorials.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85</a:t>
            </a:fld>
            <a:endParaRPr lang="en-US"/>
          </a:p>
        </p:txBody>
      </p:sp>
    </p:spTree>
    <p:extLst>
      <p:ext uri="{BB962C8B-B14F-4D97-AF65-F5344CB8AC3E}">
        <p14:creationId xmlns:p14="http://schemas.microsoft.com/office/powerpoint/2010/main" val="356674875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defRPr/>
            </a:pPr>
            <a:r>
              <a:rPr lang="en-US" sz="1200" dirty="0" smtClean="0"/>
              <a:t>Under </a:t>
            </a:r>
            <a:r>
              <a:rPr lang="en-US" sz="1200" dirty="0" smtClean="0">
                <a:solidFill>
                  <a:srgbClr val="FFFF00"/>
                </a:solidFill>
              </a:rPr>
              <a:t>Data Resources</a:t>
            </a:r>
            <a:r>
              <a:rPr lang="en-US" sz="1200" dirty="0" smtClean="0"/>
              <a:t> under Tables &amp; Figures click on </a:t>
            </a:r>
            <a:r>
              <a:rPr lang="en-US" sz="1200" dirty="0" smtClean="0">
                <a:solidFill>
                  <a:srgbClr val="FFFF00"/>
                </a:solidFill>
              </a:rPr>
              <a:t>Exercises with Data</a:t>
            </a:r>
          </a:p>
          <a:p>
            <a:pPr>
              <a:spcBef>
                <a:spcPts val="0"/>
              </a:spcBef>
              <a:defRPr/>
            </a:pPr>
            <a:r>
              <a:rPr lang="en-US" sz="1200" dirty="0" smtClean="0"/>
              <a:t>Return to the main page and search for resources by discipline or subject.</a:t>
            </a:r>
          </a:p>
          <a:p>
            <a:endParaRPr lang="en-US" dirty="0"/>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86</a:t>
            </a:fld>
            <a:endParaRPr lang="en-US"/>
          </a:p>
        </p:txBody>
      </p:sp>
    </p:spTree>
    <p:extLst>
      <p:ext uri="{BB962C8B-B14F-4D97-AF65-F5344CB8AC3E}">
        <p14:creationId xmlns:p14="http://schemas.microsoft.com/office/powerpoint/2010/main" val="383168472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87</a:t>
            </a:fld>
            <a:endParaRPr lang="en-US"/>
          </a:p>
        </p:txBody>
      </p:sp>
    </p:spTree>
    <p:extLst>
      <p:ext uri="{BB962C8B-B14F-4D97-AF65-F5344CB8AC3E}">
        <p14:creationId xmlns:p14="http://schemas.microsoft.com/office/powerpoint/2010/main" val="349826896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ln/>
        </p:spPr>
      </p:sp>
      <p:sp>
        <p:nvSpPr>
          <p:cNvPr id="196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96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906B6F3-8BB5-41E8-AC49-62E5E30D61EC}" type="slidenum">
              <a:rPr lang="en-US" altLang="en-US" smtClean="0"/>
              <a:pPr eaLnBrk="1" hangingPunct="1"/>
              <a:t>88</a:t>
            </a:fld>
            <a:endParaRPr lang="en-US" altLang="en-U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97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094FA03-284C-4199-8278-5E2ACF40707A}" type="slidenum">
              <a:rPr lang="en-US" altLang="en-US" smtClean="0"/>
              <a:pPr eaLnBrk="1" hangingPunct="1"/>
              <a:t>89</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41EBBD1-4887-4450-A0D3-77F1B971FCCC}" type="slidenum">
              <a:rPr lang="en-US" smtClean="0"/>
              <a:pPr>
                <a:defRPr/>
              </a:pPr>
              <a:t>9</a:t>
            </a:fld>
            <a:endParaRPr lang="en-US"/>
          </a:p>
        </p:txBody>
      </p:sp>
    </p:spTree>
    <p:extLst>
      <p:ext uri="{BB962C8B-B14F-4D97-AF65-F5344CB8AC3E}">
        <p14:creationId xmlns:p14="http://schemas.microsoft.com/office/powerpoint/2010/main" val="387065342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54379F3-BDEE-4E58-8A63-BD0F8D3D2769}" type="slidenum">
              <a:rPr lang="en-US" altLang="en-US" smtClean="0"/>
              <a:pPr eaLnBrk="1" hangingPunct="1"/>
              <a:t>90</a:t>
            </a:fld>
            <a:endParaRPr lang="en-US" altLang="en-U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99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FAE7645-22F2-4D90-9800-14D74D66FAFF}" type="slidenum">
              <a:rPr lang="en-US" altLang="en-US" smtClean="0"/>
              <a:pPr eaLnBrk="1" hangingPunct="1"/>
              <a:t>91</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gd name="T0" fmla="*/ 5740 w 5740"/>
                <a:gd name="T1" fmla="*/ 4316 h 4316"/>
                <a:gd name="T2" fmla="*/ 0 w 5740"/>
                <a:gd name="T3" fmla="*/ 4316 h 4316"/>
                <a:gd name="T4" fmla="*/ 0 w 5740"/>
                <a:gd name="T5" fmla="*/ 0 h 4316"/>
                <a:gd name="T6" fmla="*/ 5740 w 5740"/>
                <a:gd name="T7" fmla="*/ 0 h 4316"/>
                <a:gd name="T8" fmla="*/ 5740 w 5740"/>
                <a:gd name="T9" fmla="*/ 4316 h 4316"/>
                <a:gd name="T10" fmla="*/ 5740 w 5740"/>
                <a:gd name="T11" fmla="*/ 4316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6"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eaLnBrk="0" hangingPunct="0">
                  <a:defRPr/>
                </a:pPr>
                <a:endParaRPr lang="en-US">
                  <a:cs typeface="+mn-cs"/>
                </a:endParaRPr>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eaLnBrk="0" hangingPunct="0">
                  <a:defRPr/>
                </a:pPr>
                <a:endParaRPr lang="en-US">
                  <a:cs typeface="+mn-cs"/>
                </a:endParaRPr>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hangingPunct="0">
                  <a:defRPr/>
                </a:pPr>
                <a:endParaRPr lang="en-US">
                  <a:cs typeface="+mn-cs"/>
                </a:endParaRPr>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eaLnBrk="0" hangingPunct="0">
                  <a:defRPr/>
                </a:pPr>
                <a:endParaRPr lang="en-US">
                  <a:cs typeface="+mn-cs"/>
                </a:endParaRPr>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hangingPunct="0">
                  <a:defRPr/>
                </a:pPr>
                <a:endParaRPr lang="en-US">
                  <a:cs typeface="+mn-cs"/>
                </a:endParaRPr>
              </a:p>
            </p:txBody>
          </p:sp>
          <p:sp>
            <p:nvSpPr>
              <p:cNvPr id="62" name="Freeform 10"/>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eaLnBrk="0" hangingPunct="0">
                  <a:defRPr/>
                </a:pPr>
                <a:endParaRPr lang="en-US">
                  <a:cs typeface="+mn-cs"/>
                </a:endParaRPr>
              </a:p>
            </p:txBody>
          </p:sp>
          <p:sp>
            <p:nvSpPr>
              <p:cNvPr id="63" name="Freeform 11"/>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eaLnBrk="0" hangingPunct="0">
                  <a:defRPr/>
                </a:pPr>
                <a:endParaRPr lang="en-US">
                  <a:cs typeface="+mn-cs"/>
                </a:endParaRPr>
              </a:p>
            </p:txBody>
          </p:sp>
          <p:sp>
            <p:nvSpPr>
              <p:cNvPr id="64" name="Freeform 12"/>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hangingPunct="0">
                  <a:defRPr/>
                </a:pPr>
                <a:endParaRPr lang="en-US">
                  <a:cs typeface="+mn-cs"/>
                </a:endParaRPr>
              </a:p>
            </p:txBody>
          </p:sp>
          <p:sp>
            <p:nvSpPr>
              <p:cNvPr id="65" name="Freeform 13"/>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eaLnBrk="0" hangingPunct="0">
                  <a:defRPr/>
                </a:pPr>
                <a:endParaRPr lang="en-US">
                  <a:cs typeface="+mn-cs"/>
                </a:endParaRPr>
              </a:p>
            </p:txBody>
          </p:sp>
          <p:sp>
            <p:nvSpPr>
              <p:cNvPr id="66" name="Freeform 14"/>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eaLnBrk="0" hangingPunct="0">
                  <a:defRPr/>
                </a:pPr>
                <a:endParaRPr lang="en-US">
                  <a:cs typeface="+mn-cs"/>
                </a:endParaRPr>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eaLnBrk="0" hangingPunct="0">
                  <a:defRPr/>
                </a:pPr>
                <a:endParaRPr lang="en-US">
                  <a:cs typeface="+mn-cs"/>
                </a:endParaRPr>
              </a:p>
            </p:txBody>
          </p:sp>
        </p:grpSp>
        <p:grpSp>
          <p:nvGrpSpPr>
            <p:cNvPr id="7"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eaLnBrk="0" hangingPunct="0">
                  <a:defRPr/>
                </a:pPr>
                <a:endParaRPr lang="en-US">
                  <a:cs typeface="+mn-cs"/>
                </a:endParaRPr>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eaLnBrk="0" hangingPunct="0">
                  <a:defRPr/>
                </a:pPr>
                <a:endParaRPr lang="en-US">
                  <a:cs typeface="+mn-cs"/>
                </a:endParaRPr>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eaLnBrk="0" hangingPunct="0">
                  <a:defRPr/>
                </a:pPr>
                <a:endParaRPr lang="en-US">
                  <a:cs typeface="+mn-cs"/>
                </a:endParaRPr>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eaLnBrk="0" hangingPunct="0">
                  <a:defRPr/>
                </a:pPr>
                <a:endParaRPr lang="en-US">
                  <a:cs typeface="+mn-cs"/>
                </a:endParaRPr>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eaLnBrk="0" hangingPunct="0">
                  <a:defRPr/>
                </a:pPr>
                <a:endParaRPr lang="en-US">
                  <a:cs typeface="+mn-cs"/>
                </a:endParaRPr>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eaLnBrk="0" hangingPunct="0">
                  <a:defRPr/>
                </a:pPr>
                <a:endParaRPr lang="en-US">
                  <a:cs typeface="+mn-cs"/>
                </a:endParaRPr>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eaLnBrk="0" hangingPunct="0">
                  <a:defRPr/>
                </a:pPr>
                <a:endParaRPr lang="en-US">
                  <a:cs typeface="+mn-cs"/>
                </a:endParaRPr>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eaLnBrk="0" hangingPunct="0">
                  <a:defRPr/>
                </a:pPr>
                <a:endParaRPr lang="en-US">
                  <a:cs typeface="+mn-cs"/>
                </a:endParaRPr>
              </a:p>
            </p:txBody>
          </p:sp>
          <p:sp>
            <p:nvSpPr>
              <p:cNvPr id="47"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eaLnBrk="0" hangingPunct="0">
                  <a:defRPr/>
                </a:pPr>
                <a:endParaRPr lang="en-US">
                  <a:cs typeface="+mn-cs"/>
                </a:endParaRPr>
              </a:p>
            </p:txBody>
          </p:sp>
          <p:sp>
            <p:nvSpPr>
              <p:cNvPr id="48"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eaLnBrk="0" hangingPunct="0">
                  <a:defRPr/>
                </a:pPr>
                <a:endParaRPr lang="en-US">
                  <a:cs typeface="+mn-cs"/>
                </a:endParaRPr>
              </a:p>
            </p:txBody>
          </p:sp>
          <p:sp>
            <p:nvSpPr>
              <p:cNvPr id="49"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eaLnBrk="0" hangingPunct="0">
                  <a:defRPr/>
                </a:pPr>
                <a:endParaRPr lang="en-US">
                  <a:cs typeface="+mn-cs"/>
                </a:endParaRPr>
              </a:p>
            </p:txBody>
          </p:sp>
          <p:sp>
            <p:nvSpPr>
              <p:cNvPr id="50"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eaLnBrk="0" hangingPunct="0">
                  <a:defRPr/>
                </a:pPr>
                <a:endParaRPr lang="en-US">
                  <a:cs typeface="+mn-cs"/>
                </a:endParaRPr>
              </a:p>
            </p:txBody>
          </p:sp>
          <p:sp>
            <p:nvSpPr>
              <p:cNvPr id="51"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hangingPunct="0">
                  <a:defRPr/>
                </a:pPr>
                <a:endParaRPr lang="en-US">
                  <a:cs typeface="+mn-cs"/>
                </a:endParaRPr>
              </a:p>
            </p:txBody>
          </p:sp>
          <p:sp>
            <p:nvSpPr>
              <p:cNvPr id="54"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hangingPunct="0">
                  <a:defRPr/>
                </a:pPr>
                <a:endParaRPr lang="en-US">
                  <a:cs typeface="+mn-cs"/>
                </a:endParaRPr>
              </a:p>
            </p:txBody>
          </p:sp>
          <p:sp>
            <p:nvSpPr>
              <p:cNvPr id="55"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hangingPunct="0">
                  <a:defRPr/>
                </a:pPr>
                <a:endParaRPr lang="en-US">
                  <a:cs typeface="+mn-cs"/>
                </a:endParaRPr>
              </a:p>
            </p:txBody>
          </p:sp>
          <p:sp>
            <p:nvSpPr>
              <p:cNvPr id="56"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hangingPunct="0">
                  <a:defRPr/>
                </a:pPr>
                <a:endParaRPr lang="en-US">
                  <a:cs typeface="+mn-cs"/>
                </a:endParaRPr>
              </a:p>
            </p:txBody>
          </p:sp>
          <p:sp>
            <p:nvSpPr>
              <p:cNvPr id="23" name="Freeform 37"/>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hangingPunct="0">
                  <a:defRPr/>
                </a:pPr>
                <a:endParaRPr lang="en-US">
                  <a:cs typeface="+mn-cs"/>
                </a:endParaRPr>
              </a:p>
            </p:txBody>
          </p:sp>
          <p:sp>
            <p:nvSpPr>
              <p:cNvPr id="24" name="Freeform 38"/>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eaLnBrk="0" hangingPunct="0">
                  <a:defRPr/>
                </a:pPr>
                <a:endParaRPr lang="en-US">
                  <a:cs typeface="+mn-cs"/>
                </a:endParaRPr>
              </a:p>
            </p:txBody>
          </p:sp>
          <p:sp>
            <p:nvSpPr>
              <p:cNvPr id="25" name="Freeform 39"/>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hangingPunct="0">
                  <a:defRPr/>
                </a:pPr>
                <a:endParaRPr lang="en-US">
                  <a:cs typeface="+mn-cs"/>
                </a:endParaRPr>
              </a:p>
            </p:txBody>
          </p:sp>
          <p:sp>
            <p:nvSpPr>
              <p:cNvPr id="26" name="Freeform 40"/>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hangingPunct="0">
                  <a:defRPr/>
                </a:pPr>
                <a:endParaRPr lang="en-US">
                  <a:cs typeface="+mn-cs"/>
                </a:endParaRPr>
              </a:p>
            </p:txBody>
          </p:sp>
          <p:sp>
            <p:nvSpPr>
              <p:cNvPr id="27" name="Freeform 41"/>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hangingPunct="0">
                  <a:defRPr/>
                </a:pPr>
                <a:endParaRPr lang="en-US">
                  <a:cs typeface="+mn-cs"/>
                </a:endParaRPr>
              </a:p>
            </p:txBody>
          </p:sp>
          <p:sp>
            <p:nvSpPr>
              <p:cNvPr id="28" name="Freeform 42"/>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hangingPunct="0">
                  <a:defRPr/>
                </a:pPr>
                <a:endParaRPr lang="en-US">
                  <a:cs typeface="+mn-cs"/>
                </a:endParaRPr>
              </a:p>
            </p:txBody>
          </p:sp>
          <p:sp>
            <p:nvSpPr>
              <p:cNvPr id="29" name="Freeform 43"/>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44"/>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eaLnBrk="0" hangingPunct="0">
                  <a:defRPr/>
                </a:pPr>
                <a:endParaRPr lang="en-US">
                  <a:cs typeface="+mn-cs"/>
                </a:endParaRPr>
              </a:p>
            </p:txBody>
          </p:sp>
          <p:sp>
            <p:nvSpPr>
              <p:cNvPr id="31" name="Freeform 45"/>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hangingPunct="0">
                  <a:defRPr/>
                </a:pPr>
                <a:endParaRPr lang="en-US">
                  <a:cs typeface="+mn-cs"/>
                </a:endParaRPr>
              </a:p>
            </p:txBody>
          </p:sp>
          <p:sp>
            <p:nvSpPr>
              <p:cNvPr id="32" name="Freeform 46"/>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hangingPunct="0">
                  <a:defRPr/>
                </a:pPr>
                <a:endParaRPr lang="en-US">
                  <a:cs typeface="+mn-cs"/>
                </a:endParaRPr>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eaLnBrk="0" hangingPunct="0">
                  <a:defRPr/>
                </a:pPr>
                <a:endParaRPr lang="en-US">
                  <a:cs typeface="+mn-cs"/>
                </a:endParaRPr>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eaLnBrk="0" hangingPunct="0">
                  <a:defRPr/>
                </a:pPr>
                <a:endParaRPr lang="en-US">
                  <a:cs typeface="+mn-cs"/>
                </a:endParaRPr>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hangingPunct="0">
                  <a:defRPr/>
                </a:pPr>
                <a:endParaRPr lang="en-US">
                  <a:cs typeface="+mn-cs"/>
                </a:endParaRPr>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eaLnBrk="0" hangingPunct="0">
                  <a:defRPr/>
                </a:pPr>
                <a:endParaRPr lang="en-US">
                  <a:cs typeface="+mn-cs"/>
                </a:endParaRPr>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hangingPunct="0">
                  <a:defRPr/>
                </a:pPr>
                <a:endParaRPr lang="en-US">
                  <a:cs typeface="+mn-cs"/>
                </a:endParaRPr>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eaLnBrk="0" hangingPunct="0">
                  <a:defRPr/>
                </a:pPr>
                <a:endParaRPr lang="en-US">
                  <a:cs typeface="+mn-cs"/>
                </a:endParaRPr>
              </a:p>
            </p:txBody>
          </p:sp>
        </p:grpSp>
        <p:grpSp>
          <p:nvGrpSpPr>
            <p:cNvPr id="9"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gd name="T0" fmla="*/ 209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09 w 382"/>
                  <a:gd name="T19" fmla="*/ 96 h 96"/>
                  <a:gd name="T20" fmla="*/ 263 w 382"/>
                  <a:gd name="T21" fmla="*/ 90 h 96"/>
                  <a:gd name="T22" fmla="*/ 311 w 382"/>
                  <a:gd name="T23" fmla="*/ 84 h 96"/>
                  <a:gd name="T24" fmla="*/ 352 w 382"/>
                  <a:gd name="T25" fmla="*/ 66 h 96"/>
                  <a:gd name="T26" fmla="*/ 382 w 382"/>
                  <a:gd name="T27" fmla="*/ 42 h 96"/>
                  <a:gd name="T28" fmla="*/ 376 w 382"/>
                  <a:gd name="T29" fmla="*/ 42 h 96"/>
                  <a:gd name="T30" fmla="*/ 346 w 382"/>
                  <a:gd name="T31" fmla="*/ 66 h 96"/>
                  <a:gd name="T32" fmla="*/ 305 w 382"/>
                  <a:gd name="T33" fmla="*/ 78 h 96"/>
                  <a:gd name="T34" fmla="*/ 263 w 382"/>
                  <a:gd name="T35" fmla="*/ 90 h 96"/>
                  <a:gd name="T36" fmla="*/ 209 w 382"/>
                  <a:gd name="T37" fmla="*/ 96 h 96"/>
                  <a:gd name="T38" fmla="*/ 209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55"/>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56"/>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57"/>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58"/>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59"/>
              <p:cNvSpPr>
                <a:spLocks/>
              </p:cNvSpPr>
              <p:nvPr/>
            </p:nvSpPr>
            <p:spPr bwMode="hidden">
              <a:xfrm>
                <a:off x="5489" y="3042"/>
                <a:ext cx="186" cy="210"/>
              </a:xfrm>
              <a:custGeom>
                <a:avLst/>
                <a:gdLst>
                  <a:gd name="T0" fmla="*/ 0 w 185"/>
                  <a:gd name="T1" fmla="*/ 6 h 210"/>
                  <a:gd name="T2" fmla="*/ 66 w 185"/>
                  <a:gd name="T3" fmla="*/ 12 h 210"/>
                  <a:gd name="T4" fmla="*/ 119 w 185"/>
                  <a:gd name="T5" fmla="*/ 36 h 210"/>
                  <a:gd name="T6" fmla="*/ 155 w 185"/>
                  <a:gd name="T7" fmla="*/ 72 h 210"/>
                  <a:gd name="T8" fmla="*/ 161 w 185"/>
                  <a:gd name="T9" fmla="*/ 90 h 210"/>
                  <a:gd name="T10" fmla="*/ 167 w 185"/>
                  <a:gd name="T11" fmla="*/ 114 h 210"/>
                  <a:gd name="T12" fmla="*/ 161 w 185"/>
                  <a:gd name="T13" fmla="*/ 138 h 210"/>
                  <a:gd name="T14" fmla="*/ 149 w 185"/>
                  <a:gd name="T15" fmla="*/ 162 h 210"/>
                  <a:gd name="T16" fmla="*/ 119 w 185"/>
                  <a:gd name="T17" fmla="*/ 180 h 210"/>
                  <a:gd name="T18" fmla="*/ 90 w 185"/>
                  <a:gd name="T19" fmla="*/ 198 h 210"/>
                  <a:gd name="T20" fmla="*/ 96 w 185"/>
                  <a:gd name="T21" fmla="*/ 210 h 210"/>
                  <a:gd name="T22" fmla="*/ 131 w 185"/>
                  <a:gd name="T23" fmla="*/ 192 h 210"/>
                  <a:gd name="T24" fmla="*/ 161 w 185"/>
                  <a:gd name="T25" fmla="*/ 168 h 210"/>
                  <a:gd name="T26" fmla="*/ 179 w 185"/>
                  <a:gd name="T27" fmla="*/ 144 h 210"/>
                  <a:gd name="T28" fmla="*/ 185 w 185"/>
                  <a:gd name="T29" fmla="*/ 114 h 210"/>
                  <a:gd name="T30" fmla="*/ 179 w 185"/>
                  <a:gd name="T31" fmla="*/ 90 h 210"/>
                  <a:gd name="T32" fmla="*/ 173 w 185"/>
                  <a:gd name="T33" fmla="*/ 66 h 210"/>
                  <a:gd name="T34" fmla="*/ 155 w 185"/>
                  <a:gd name="T35" fmla="*/ 48 h 210"/>
                  <a:gd name="T36" fmla="*/ 131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60"/>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grpSp>
        </p:grpSp>
      </p:grpSp>
      <p:sp>
        <p:nvSpPr>
          <p:cNvPr id="132162"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132163"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68" name="Rectangle 68"/>
          <p:cNvSpPr>
            <a:spLocks noGrp="1" noChangeArrowheads="1"/>
          </p:cNvSpPr>
          <p:nvPr>
            <p:ph type="dt" sz="quarter" idx="10"/>
          </p:nvPr>
        </p:nvSpPr>
        <p:spPr>
          <a:xfrm>
            <a:off x="457200" y="6248400"/>
            <a:ext cx="2133600" cy="457200"/>
          </a:xfrm>
        </p:spPr>
        <p:txBody>
          <a:bodyPr/>
          <a:lstStyle>
            <a:lvl1pPr>
              <a:defRPr smtClean="0"/>
            </a:lvl1pPr>
          </a:lstStyle>
          <a:p>
            <a:pPr>
              <a:defRPr/>
            </a:pPr>
            <a:r>
              <a:rPr lang="en-US" smtClean="0"/>
              <a:t>February 21, 2014</a:t>
            </a:r>
            <a:endParaRPr lang="en-US" dirty="0"/>
          </a:p>
        </p:txBody>
      </p:sp>
      <p:sp>
        <p:nvSpPr>
          <p:cNvPr id="69" name="Rectangle 69"/>
          <p:cNvSpPr>
            <a:spLocks noGrp="1" noChangeArrowheads="1"/>
          </p:cNvSpPr>
          <p:nvPr>
            <p:ph type="ftr" sz="quarter" idx="11"/>
          </p:nvPr>
        </p:nvSpPr>
        <p:spPr>
          <a:xfrm>
            <a:off x="3124200" y="6248400"/>
            <a:ext cx="2895600" cy="457200"/>
          </a:xfrm>
        </p:spPr>
        <p:txBody>
          <a:bodyPr/>
          <a:lstStyle>
            <a:lvl1pPr>
              <a:defRPr smtClean="0"/>
            </a:lvl1pPr>
          </a:lstStyle>
          <a:p>
            <a:pPr>
              <a:defRPr/>
            </a:pPr>
            <a:r>
              <a:rPr lang="en-US"/>
              <a:t>www.ssric.org</a:t>
            </a:r>
            <a:endParaRPr lang="en-US" dirty="0"/>
          </a:p>
        </p:txBody>
      </p:sp>
      <p:sp>
        <p:nvSpPr>
          <p:cNvPr id="70" name="Rectangle 70"/>
          <p:cNvSpPr>
            <a:spLocks noGrp="1" noChangeArrowheads="1"/>
          </p:cNvSpPr>
          <p:nvPr>
            <p:ph type="sldNum" sz="quarter" idx="12"/>
          </p:nvPr>
        </p:nvSpPr>
        <p:spPr>
          <a:xfrm>
            <a:off x="6553200" y="6248400"/>
            <a:ext cx="2133600" cy="457200"/>
          </a:xfrm>
        </p:spPr>
        <p:txBody>
          <a:bodyPr/>
          <a:lstStyle>
            <a:lvl1pPr>
              <a:defRPr/>
            </a:lvl1pPr>
          </a:lstStyle>
          <a:p>
            <a:pPr>
              <a:defRPr/>
            </a:pPr>
            <a:fld id="{D175F8B5-69A1-44F6-BB0A-26CA0B8BA313}" type="slidenum">
              <a:rPr lang="en-US"/>
              <a:pPr>
                <a:defRPr/>
              </a:pPr>
              <a:t>‹#›</a:t>
            </a:fld>
            <a:endParaRPr lang="en-US"/>
          </a:p>
        </p:txBody>
      </p:sp>
    </p:spTree>
    <p:extLst>
      <p:ext uri="{BB962C8B-B14F-4D97-AF65-F5344CB8AC3E}">
        <p14:creationId xmlns:p14="http://schemas.microsoft.com/office/powerpoint/2010/main" val="1914471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r>
              <a:rPr lang="en-US" smtClean="0"/>
              <a:t>February 21, 2014</a:t>
            </a:r>
            <a:endParaRPr lang="en-US" dirty="0"/>
          </a:p>
        </p:txBody>
      </p:sp>
      <p:sp>
        <p:nvSpPr>
          <p:cNvPr id="5" name="Rectangle 70"/>
          <p:cNvSpPr>
            <a:spLocks noGrp="1" noChangeArrowheads="1"/>
          </p:cNvSpPr>
          <p:nvPr>
            <p:ph type="ftr" sz="quarter" idx="11"/>
          </p:nvPr>
        </p:nvSpPr>
        <p:spPr>
          <a:ln/>
        </p:spPr>
        <p:txBody>
          <a:bodyPr/>
          <a:lstStyle>
            <a:lvl1pPr>
              <a:defRPr/>
            </a:lvl1pPr>
          </a:lstStyle>
          <a:p>
            <a:pPr>
              <a:defRPr/>
            </a:pPr>
            <a:r>
              <a:rPr lang="en-US"/>
              <a:t>www.ssric.org</a:t>
            </a:r>
            <a:endParaRPr lang="en-US" dirty="0"/>
          </a:p>
        </p:txBody>
      </p:sp>
      <p:sp>
        <p:nvSpPr>
          <p:cNvPr id="6" name="Rectangle 71"/>
          <p:cNvSpPr>
            <a:spLocks noGrp="1" noChangeArrowheads="1"/>
          </p:cNvSpPr>
          <p:nvPr>
            <p:ph type="sldNum" sz="quarter" idx="12"/>
          </p:nvPr>
        </p:nvSpPr>
        <p:spPr>
          <a:ln/>
        </p:spPr>
        <p:txBody>
          <a:bodyPr/>
          <a:lstStyle>
            <a:lvl1pPr>
              <a:defRPr/>
            </a:lvl1pPr>
          </a:lstStyle>
          <a:p>
            <a:pPr>
              <a:defRPr/>
            </a:pPr>
            <a:fld id="{52E11114-95CE-4468-9BF0-4AC0DD10CFF9}" type="slidenum">
              <a:rPr lang="en-US"/>
              <a:pPr>
                <a:defRPr/>
              </a:pPr>
              <a:t>‹#›</a:t>
            </a:fld>
            <a:endParaRPr lang="en-US"/>
          </a:p>
        </p:txBody>
      </p:sp>
    </p:spTree>
    <p:extLst>
      <p:ext uri="{BB962C8B-B14F-4D97-AF65-F5344CB8AC3E}">
        <p14:creationId xmlns:p14="http://schemas.microsoft.com/office/powerpoint/2010/main" val="1902337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r>
              <a:rPr lang="en-US" smtClean="0"/>
              <a:t>February 21, 2014</a:t>
            </a:r>
            <a:endParaRPr lang="en-US" dirty="0"/>
          </a:p>
        </p:txBody>
      </p:sp>
      <p:sp>
        <p:nvSpPr>
          <p:cNvPr id="5" name="Rectangle 70"/>
          <p:cNvSpPr>
            <a:spLocks noGrp="1" noChangeArrowheads="1"/>
          </p:cNvSpPr>
          <p:nvPr>
            <p:ph type="ftr" sz="quarter" idx="11"/>
          </p:nvPr>
        </p:nvSpPr>
        <p:spPr>
          <a:ln/>
        </p:spPr>
        <p:txBody>
          <a:bodyPr/>
          <a:lstStyle>
            <a:lvl1pPr>
              <a:defRPr/>
            </a:lvl1pPr>
          </a:lstStyle>
          <a:p>
            <a:pPr>
              <a:defRPr/>
            </a:pPr>
            <a:r>
              <a:rPr lang="en-US"/>
              <a:t>www.ssric.org</a:t>
            </a:r>
            <a:endParaRPr lang="en-US" dirty="0"/>
          </a:p>
        </p:txBody>
      </p:sp>
      <p:sp>
        <p:nvSpPr>
          <p:cNvPr id="6" name="Rectangle 71"/>
          <p:cNvSpPr>
            <a:spLocks noGrp="1" noChangeArrowheads="1"/>
          </p:cNvSpPr>
          <p:nvPr>
            <p:ph type="sldNum" sz="quarter" idx="12"/>
          </p:nvPr>
        </p:nvSpPr>
        <p:spPr>
          <a:ln/>
        </p:spPr>
        <p:txBody>
          <a:bodyPr/>
          <a:lstStyle>
            <a:lvl1pPr>
              <a:defRPr/>
            </a:lvl1pPr>
          </a:lstStyle>
          <a:p>
            <a:pPr>
              <a:defRPr/>
            </a:pPr>
            <a:fld id="{D1CD373B-3E6C-4AD2-9111-96FA5C25B3CA}" type="slidenum">
              <a:rPr lang="en-US"/>
              <a:pPr>
                <a:defRPr/>
              </a:pPr>
              <a:t>‹#›</a:t>
            </a:fld>
            <a:endParaRPr lang="en-US"/>
          </a:p>
        </p:txBody>
      </p:sp>
    </p:spTree>
    <p:extLst>
      <p:ext uri="{BB962C8B-B14F-4D97-AF65-F5344CB8AC3E}">
        <p14:creationId xmlns:p14="http://schemas.microsoft.com/office/powerpoint/2010/main" val="1324850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r>
              <a:rPr lang="en-US" smtClean="0"/>
              <a:t>February 21, 2014</a:t>
            </a:r>
            <a:endParaRPr lang="en-US" dirty="0"/>
          </a:p>
        </p:txBody>
      </p:sp>
      <p:sp>
        <p:nvSpPr>
          <p:cNvPr id="5" name="Rectangle 70"/>
          <p:cNvSpPr>
            <a:spLocks noGrp="1" noChangeArrowheads="1"/>
          </p:cNvSpPr>
          <p:nvPr>
            <p:ph type="ftr" sz="quarter" idx="11"/>
          </p:nvPr>
        </p:nvSpPr>
        <p:spPr>
          <a:ln/>
        </p:spPr>
        <p:txBody>
          <a:bodyPr/>
          <a:lstStyle>
            <a:lvl1pPr>
              <a:defRPr/>
            </a:lvl1pPr>
          </a:lstStyle>
          <a:p>
            <a:pPr>
              <a:defRPr/>
            </a:pPr>
            <a:r>
              <a:rPr lang="en-US"/>
              <a:t>www.ssric.org</a:t>
            </a:r>
            <a:endParaRPr lang="en-US" dirty="0"/>
          </a:p>
        </p:txBody>
      </p:sp>
      <p:sp>
        <p:nvSpPr>
          <p:cNvPr id="6" name="Rectangle 71"/>
          <p:cNvSpPr>
            <a:spLocks noGrp="1" noChangeArrowheads="1"/>
          </p:cNvSpPr>
          <p:nvPr>
            <p:ph type="sldNum" sz="quarter" idx="12"/>
          </p:nvPr>
        </p:nvSpPr>
        <p:spPr>
          <a:ln/>
        </p:spPr>
        <p:txBody>
          <a:bodyPr/>
          <a:lstStyle>
            <a:lvl1pPr>
              <a:defRPr/>
            </a:lvl1pPr>
          </a:lstStyle>
          <a:p>
            <a:pPr>
              <a:defRPr/>
            </a:pPr>
            <a:fld id="{03873D63-88B2-4D83-A643-05FB9DBCA119}" type="slidenum">
              <a:rPr lang="en-US"/>
              <a:pPr>
                <a:defRPr/>
              </a:pPr>
              <a:t>‹#›</a:t>
            </a:fld>
            <a:endParaRPr lang="en-US"/>
          </a:p>
        </p:txBody>
      </p:sp>
    </p:spTree>
    <p:extLst>
      <p:ext uri="{BB962C8B-B14F-4D97-AF65-F5344CB8AC3E}">
        <p14:creationId xmlns:p14="http://schemas.microsoft.com/office/powerpoint/2010/main" val="1926886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9"/>
          <p:cNvSpPr>
            <a:spLocks noGrp="1" noChangeArrowheads="1"/>
          </p:cNvSpPr>
          <p:nvPr>
            <p:ph type="dt" sz="half" idx="10"/>
          </p:nvPr>
        </p:nvSpPr>
        <p:spPr>
          <a:ln/>
        </p:spPr>
        <p:txBody>
          <a:bodyPr/>
          <a:lstStyle>
            <a:lvl1pPr>
              <a:defRPr/>
            </a:lvl1pPr>
          </a:lstStyle>
          <a:p>
            <a:pPr>
              <a:defRPr/>
            </a:pPr>
            <a:r>
              <a:rPr lang="en-US" smtClean="0"/>
              <a:t>February 21, 2014</a:t>
            </a:r>
            <a:endParaRPr lang="en-US" dirty="0"/>
          </a:p>
        </p:txBody>
      </p:sp>
      <p:sp>
        <p:nvSpPr>
          <p:cNvPr id="5" name="Rectangle 70"/>
          <p:cNvSpPr>
            <a:spLocks noGrp="1" noChangeArrowheads="1"/>
          </p:cNvSpPr>
          <p:nvPr>
            <p:ph type="ftr" sz="quarter" idx="11"/>
          </p:nvPr>
        </p:nvSpPr>
        <p:spPr>
          <a:ln/>
        </p:spPr>
        <p:txBody>
          <a:bodyPr/>
          <a:lstStyle>
            <a:lvl1pPr>
              <a:defRPr/>
            </a:lvl1pPr>
          </a:lstStyle>
          <a:p>
            <a:pPr>
              <a:defRPr/>
            </a:pPr>
            <a:r>
              <a:rPr lang="en-US"/>
              <a:t>www.ssric.org</a:t>
            </a:r>
            <a:endParaRPr lang="en-US" dirty="0"/>
          </a:p>
        </p:txBody>
      </p:sp>
      <p:sp>
        <p:nvSpPr>
          <p:cNvPr id="6" name="Rectangle 71"/>
          <p:cNvSpPr>
            <a:spLocks noGrp="1" noChangeArrowheads="1"/>
          </p:cNvSpPr>
          <p:nvPr>
            <p:ph type="sldNum" sz="quarter" idx="12"/>
          </p:nvPr>
        </p:nvSpPr>
        <p:spPr>
          <a:ln/>
        </p:spPr>
        <p:txBody>
          <a:bodyPr/>
          <a:lstStyle>
            <a:lvl1pPr>
              <a:defRPr/>
            </a:lvl1pPr>
          </a:lstStyle>
          <a:p>
            <a:pPr>
              <a:defRPr/>
            </a:pPr>
            <a:fld id="{3472699D-D651-42D0-9A13-7D8636ABBAA1}" type="slidenum">
              <a:rPr lang="en-US"/>
              <a:pPr>
                <a:defRPr/>
              </a:pPr>
              <a:t>‹#›</a:t>
            </a:fld>
            <a:endParaRPr lang="en-US"/>
          </a:p>
        </p:txBody>
      </p:sp>
    </p:spTree>
    <p:extLst>
      <p:ext uri="{BB962C8B-B14F-4D97-AF65-F5344CB8AC3E}">
        <p14:creationId xmlns:p14="http://schemas.microsoft.com/office/powerpoint/2010/main" val="3507268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9"/>
          <p:cNvSpPr>
            <a:spLocks noGrp="1" noChangeArrowheads="1"/>
          </p:cNvSpPr>
          <p:nvPr>
            <p:ph type="dt" sz="half" idx="10"/>
          </p:nvPr>
        </p:nvSpPr>
        <p:spPr>
          <a:ln/>
        </p:spPr>
        <p:txBody>
          <a:bodyPr/>
          <a:lstStyle>
            <a:lvl1pPr>
              <a:defRPr/>
            </a:lvl1pPr>
          </a:lstStyle>
          <a:p>
            <a:pPr>
              <a:defRPr/>
            </a:pPr>
            <a:r>
              <a:rPr lang="en-US" smtClean="0"/>
              <a:t>February 21, 2014</a:t>
            </a:r>
            <a:endParaRPr lang="en-US" dirty="0"/>
          </a:p>
        </p:txBody>
      </p:sp>
      <p:sp>
        <p:nvSpPr>
          <p:cNvPr id="6" name="Rectangle 70"/>
          <p:cNvSpPr>
            <a:spLocks noGrp="1" noChangeArrowheads="1"/>
          </p:cNvSpPr>
          <p:nvPr>
            <p:ph type="ftr" sz="quarter" idx="11"/>
          </p:nvPr>
        </p:nvSpPr>
        <p:spPr>
          <a:ln/>
        </p:spPr>
        <p:txBody>
          <a:bodyPr/>
          <a:lstStyle>
            <a:lvl1pPr>
              <a:defRPr/>
            </a:lvl1pPr>
          </a:lstStyle>
          <a:p>
            <a:pPr>
              <a:defRPr/>
            </a:pPr>
            <a:r>
              <a:rPr lang="en-US"/>
              <a:t>www.ssric.org</a:t>
            </a:r>
            <a:endParaRPr lang="en-US" dirty="0"/>
          </a:p>
        </p:txBody>
      </p:sp>
      <p:sp>
        <p:nvSpPr>
          <p:cNvPr id="7" name="Rectangle 71"/>
          <p:cNvSpPr>
            <a:spLocks noGrp="1" noChangeArrowheads="1"/>
          </p:cNvSpPr>
          <p:nvPr>
            <p:ph type="sldNum" sz="quarter" idx="12"/>
          </p:nvPr>
        </p:nvSpPr>
        <p:spPr>
          <a:ln/>
        </p:spPr>
        <p:txBody>
          <a:bodyPr/>
          <a:lstStyle>
            <a:lvl1pPr>
              <a:defRPr/>
            </a:lvl1pPr>
          </a:lstStyle>
          <a:p>
            <a:pPr>
              <a:defRPr/>
            </a:pPr>
            <a:fld id="{7F9FF9AA-C3D3-495F-8AF7-0B333DFB5016}" type="slidenum">
              <a:rPr lang="en-US"/>
              <a:pPr>
                <a:defRPr/>
              </a:pPr>
              <a:t>‹#›</a:t>
            </a:fld>
            <a:endParaRPr lang="en-US"/>
          </a:p>
        </p:txBody>
      </p:sp>
    </p:spTree>
    <p:extLst>
      <p:ext uri="{BB962C8B-B14F-4D97-AF65-F5344CB8AC3E}">
        <p14:creationId xmlns:p14="http://schemas.microsoft.com/office/powerpoint/2010/main" val="4250057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9"/>
          <p:cNvSpPr>
            <a:spLocks noGrp="1" noChangeArrowheads="1"/>
          </p:cNvSpPr>
          <p:nvPr>
            <p:ph type="dt" sz="half" idx="10"/>
          </p:nvPr>
        </p:nvSpPr>
        <p:spPr>
          <a:ln/>
        </p:spPr>
        <p:txBody>
          <a:bodyPr/>
          <a:lstStyle>
            <a:lvl1pPr>
              <a:defRPr/>
            </a:lvl1pPr>
          </a:lstStyle>
          <a:p>
            <a:pPr>
              <a:defRPr/>
            </a:pPr>
            <a:r>
              <a:rPr lang="en-US" smtClean="0"/>
              <a:t>February 21, 2014</a:t>
            </a:r>
            <a:endParaRPr lang="en-US" dirty="0"/>
          </a:p>
        </p:txBody>
      </p:sp>
      <p:sp>
        <p:nvSpPr>
          <p:cNvPr id="8" name="Rectangle 70"/>
          <p:cNvSpPr>
            <a:spLocks noGrp="1" noChangeArrowheads="1"/>
          </p:cNvSpPr>
          <p:nvPr>
            <p:ph type="ftr" sz="quarter" idx="11"/>
          </p:nvPr>
        </p:nvSpPr>
        <p:spPr>
          <a:ln/>
        </p:spPr>
        <p:txBody>
          <a:bodyPr/>
          <a:lstStyle>
            <a:lvl1pPr>
              <a:defRPr/>
            </a:lvl1pPr>
          </a:lstStyle>
          <a:p>
            <a:pPr>
              <a:defRPr/>
            </a:pPr>
            <a:r>
              <a:rPr lang="en-US"/>
              <a:t>www.ssric.org</a:t>
            </a:r>
            <a:endParaRPr lang="en-US" dirty="0"/>
          </a:p>
        </p:txBody>
      </p:sp>
      <p:sp>
        <p:nvSpPr>
          <p:cNvPr id="9" name="Rectangle 71"/>
          <p:cNvSpPr>
            <a:spLocks noGrp="1" noChangeArrowheads="1"/>
          </p:cNvSpPr>
          <p:nvPr>
            <p:ph type="sldNum" sz="quarter" idx="12"/>
          </p:nvPr>
        </p:nvSpPr>
        <p:spPr>
          <a:ln/>
        </p:spPr>
        <p:txBody>
          <a:bodyPr/>
          <a:lstStyle>
            <a:lvl1pPr>
              <a:defRPr/>
            </a:lvl1pPr>
          </a:lstStyle>
          <a:p>
            <a:pPr>
              <a:defRPr/>
            </a:pPr>
            <a:fld id="{B4E54A50-CF47-4F92-946E-E171B93344FA}" type="slidenum">
              <a:rPr lang="en-US"/>
              <a:pPr>
                <a:defRPr/>
              </a:pPr>
              <a:t>‹#›</a:t>
            </a:fld>
            <a:endParaRPr lang="en-US"/>
          </a:p>
        </p:txBody>
      </p:sp>
    </p:spTree>
    <p:extLst>
      <p:ext uri="{BB962C8B-B14F-4D97-AF65-F5344CB8AC3E}">
        <p14:creationId xmlns:p14="http://schemas.microsoft.com/office/powerpoint/2010/main" val="1067718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9"/>
          <p:cNvSpPr>
            <a:spLocks noGrp="1" noChangeArrowheads="1"/>
          </p:cNvSpPr>
          <p:nvPr>
            <p:ph type="dt" sz="half" idx="10"/>
          </p:nvPr>
        </p:nvSpPr>
        <p:spPr>
          <a:ln/>
        </p:spPr>
        <p:txBody>
          <a:bodyPr/>
          <a:lstStyle>
            <a:lvl1pPr>
              <a:defRPr/>
            </a:lvl1pPr>
          </a:lstStyle>
          <a:p>
            <a:pPr>
              <a:defRPr/>
            </a:pPr>
            <a:r>
              <a:rPr lang="en-US" smtClean="0"/>
              <a:t>February 21, 2014</a:t>
            </a:r>
            <a:endParaRPr lang="en-US" dirty="0"/>
          </a:p>
        </p:txBody>
      </p:sp>
      <p:sp>
        <p:nvSpPr>
          <p:cNvPr id="4" name="Rectangle 70"/>
          <p:cNvSpPr>
            <a:spLocks noGrp="1" noChangeArrowheads="1"/>
          </p:cNvSpPr>
          <p:nvPr>
            <p:ph type="ftr" sz="quarter" idx="11"/>
          </p:nvPr>
        </p:nvSpPr>
        <p:spPr>
          <a:ln/>
        </p:spPr>
        <p:txBody>
          <a:bodyPr/>
          <a:lstStyle>
            <a:lvl1pPr>
              <a:defRPr/>
            </a:lvl1pPr>
          </a:lstStyle>
          <a:p>
            <a:pPr>
              <a:defRPr/>
            </a:pPr>
            <a:r>
              <a:rPr lang="en-US"/>
              <a:t>www.ssric.org</a:t>
            </a:r>
            <a:endParaRPr lang="en-US" dirty="0"/>
          </a:p>
        </p:txBody>
      </p:sp>
      <p:sp>
        <p:nvSpPr>
          <p:cNvPr id="5" name="Rectangle 71"/>
          <p:cNvSpPr>
            <a:spLocks noGrp="1" noChangeArrowheads="1"/>
          </p:cNvSpPr>
          <p:nvPr>
            <p:ph type="sldNum" sz="quarter" idx="12"/>
          </p:nvPr>
        </p:nvSpPr>
        <p:spPr>
          <a:ln/>
        </p:spPr>
        <p:txBody>
          <a:bodyPr/>
          <a:lstStyle>
            <a:lvl1pPr>
              <a:defRPr/>
            </a:lvl1pPr>
          </a:lstStyle>
          <a:p>
            <a:pPr>
              <a:defRPr/>
            </a:pPr>
            <a:fld id="{38DC549C-ADB5-4096-9ED0-F1A24A3A2A59}" type="slidenum">
              <a:rPr lang="en-US"/>
              <a:pPr>
                <a:defRPr/>
              </a:pPr>
              <a:t>‹#›</a:t>
            </a:fld>
            <a:endParaRPr lang="en-US"/>
          </a:p>
        </p:txBody>
      </p:sp>
    </p:spTree>
    <p:extLst>
      <p:ext uri="{BB962C8B-B14F-4D97-AF65-F5344CB8AC3E}">
        <p14:creationId xmlns:p14="http://schemas.microsoft.com/office/powerpoint/2010/main" val="914699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9"/>
          <p:cNvSpPr>
            <a:spLocks noGrp="1" noChangeArrowheads="1"/>
          </p:cNvSpPr>
          <p:nvPr>
            <p:ph type="dt" sz="half" idx="10"/>
          </p:nvPr>
        </p:nvSpPr>
        <p:spPr>
          <a:ln/>
        </p:spPr>
        <p:txBody>
          <a:bodyPr/>
          <a:lstStyle>
            <a:lvl1pPr>
              <a:defRPr/>
            </a:lvl1pPr>
          </a:lstStyle>
          <a:p>
            <a:pPr>
              <a:defRPr/>
            </a:pPr>
            <a:r>
              <a:rPr lang="en-US" smtClean="0"/>
              <a:t>February 21, 2014</a:t>
            </a:r>
            <a:endParaRPr lang="en-US" dirty="0"/>
          </a:p>
        </p:txBody>
      </p:sp>
      <p:sp>
        <p:nvSpPr>
          <p:cNvPr id="3" name="Rectangle 70"/>
          <p:cNvSpPr>
            <a:spLocks noGrp="1" noChangeArrowheads="1"/>
          </p:cNvSpPr>
          <p:nvPr>
            <p:ph type="ftr" sz="quarter" idx="11"/>
          </p:nvPr>
        </p:nvSpPr>
        <p:spPr>
          <a:ln/>
        </p:spPr>
        <p:txBody>
          <a:bodyPr/>
          <a:lstStyle>
            <a:lvl1pPr>
              <a:defRPr/>
            </a:lvl1pPr>
          </a:lstStyle>
          <a:p>
            <a:pPr>
              <a:defRPr/>
            </a:pPr>
            <a:r>
              <a:rPr lang="en-US"/>
              <a:t>www.ssric.org</a:t>
            </a:r>
            <a:endParaRPr lang="en-US" dirty="0"/>
          </a:p>
        </p:txBody>
      </p:sp>
      <p:sp>
        <p:nvSpPr>
          <p:cNvPr id="4" name="Rectangle 71"/>
          <p:cNvSpPr>
            <a:spLocks noGrp="1" noChangeArrowheads="1"/>
          </p:cNvSpPr>
          <p:nvPr>
            <p:ph type="sldNum" sz="quarter" idx="12"/>
          </p:nvPr>
        </p:nvSpPr>
        <p:spPr>
          <a:ln/>
        </p:spPr>
        <p:txBody>
          <a:bodyPr/>
          <a:lstStyle>
            <a:lvl1pPr>
              <a:defRPr/>
            </a:lvl1pPr>
          </a:lstStyle>
          <a:p>
            <a:pPr>
              <a:defRPr/>
            </a:pPr>
            <a:fld id="{E312C69B-276D-4281-9308-5A2B863DC260}" type="slidenum">
              <a:rPr lang="en-US"/>
              <a:pPr>
                <a:defRPr/>
              </a:pPr>
              <a:t>‹#›</a:t>
            </a:fld>
            <a:endParaRPr lang="en-US"/>
          </a:p>
        </p:txBody>
      </p:sp>
    </p:spTree>
    <p:extLst>
      <p:ext uri="{BB962C8B-B14F-4D97-AF65-F5344CB8AC3E}">
        <p14:creationId xmlns:p14="http://schemas.microsoft.com/office/powerpoint/2010/main" val="1228615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r>
              <a:rPr lang="en-US" smtClean="0"/>
              <a:t>February 21, 2014</a:t>
            </a:r>
            <a:endParaRPr lang="en-US" dirty="0"/>
          </a:p>
        </p:txBody>
      </p:sp>
      <p:sp>
        <p:nvSpPr>
          <p:cNvPr id="6" name="Rectangle 70"/>
          <p:cNvSpPr>
            <a:spLocks noGrp="1" noChangeArrowheads="1"/>
          </p:cNvSpPr>
          <p:nvPr>
            <p:ph type="ftr" sz="quarter" idx="11"/>
          </p:nvPr>
        </p:nvSpPr>
        <p:spPr>
          <a:ln/>
        </p:spPr>
        <p:txBody>
          <a:bodyPr/>
          <a:lstStyle>
            <a:lvl1pPr>
              <a:defRPr/>
            </a:lvl1pPr>
          </a:lstStyle>
          <a:p>
            <a:pPr>
              <a:defRPr/>
            </a:pPr>
            <a:r>
              <a:rPr lang="en-US"/>
              <a:t>www.ssric.org</a:t>
            </a:r>
            <a:endParaRPr lang="en-US" dirty="0"/>
          </a:p>
        </p:txBody>
      </p:sp>
      <p:sp>
        <p:nvSpPr>
          <p:cNvPr id="7" name="Rectangle 71"/>
          <p:cNvSpPr>
            <a:spLocks noGrp="1" noChangeArrowheads="1"/>
          </p:cNvSpPr>
          <p:nvPr>
            <p:ph type="sldNum" sz="quarter" idx="12"/>
          </p:nvPr>
        </p:nvSpPr>
        <p:spPr>
          <a:ln/>
        </p:spPr>
        <p:txBody>
          <a:bodyPr/>
          <a:lstStyle>
            <a:lvl1pPr>
              <a:defRPr/>
            </a:lvl1pPr>
          </a:lstStyle>
          <a:p>
            <a:pPr>
              <a:defRPr/>
            </a:pPr>
            <a:fld id="{D379E619-4399-4C3D-AD0E-1E09AB474FB4}" type="slidenum">
              <a:rPr lang="en-US"/>
              <a:pPr>
                <a:defRPr/>
              </a:pPr>
              <a:t>‹#›</a:t>
            </a:fld>
            <a:endParaRPr lang="en-US"/>
          </a:p>
        </p:txBody>
      </p:sp>
    </p:spTree>
    <p:extLst>
      <p:ext uri="{BB962C8B-B14F-4D97-AF65-F5344CB8AC3E}">
        <p14:creationId xmlns:p14="http://schemas.microsoft.com/office/powerpoint/2010/main" val="4000815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r>
              <a:rPr lang="en-US" smtClean="0"/>
              <a:t>February 21, 2014</a:t>
            </a:r>
            <a:endParaRPr lang="en-US" dirty="0"/>
          </a:p>
        </p:txBody>
      </p:sp>
      <p:sp>
        <p:nvSpPr>
          <p:cNvPr id="6" name="Rectangle 70"/>
          <p:cNvSpPr>
            <a:spLocks noGrp="1" noChangeArrowheads="1"/>
          </p:cNvSpPr>
          <p:nvPr>
            <p:ph type="ftr" sz="quarter" idx="11"/>
          </p:nvPr>
        </p:nvSpPr>
        <p:spPr>
          <a:ln/>
        </p:spPr>
        <p:txBody>
          <a:bodyPr/>
          <a:lstStyle>
            <a:lvl1pPr>
              <a:defRPr/>
            </a:lvl1pPr>
          </a:lstStyle>
          <a:p>
            <a:pPr>
              <a:defRPr/>
            </a:pPr>
            <a:r>
              <a:rPr lang="en-US"/>
              <a:t>www.ssric.org</a:t>
            </a:r>
            <a:endParaRPr lang="en-US" dirty="0"/>
          </a:p>
        </p:txBody>
      </p:sp>
      <p:sp>
        <p:nvSpPr>
          <p:cNvPr id="7" name="Rectangle 71"/>
          <p:cNvSpPr>
            <a:spLocks noGrp="1" noChangeArrowheads="1"/>
          </p:cNvSpPr>
          <p:nvPr>
            <p:ph type="sldNum" sz="quarter" idx="12"/>
          </p:nvPr>
        </p:nvSpPr>
        <p:spPr>
          <a:ln/>
        </p:spPr>
        <p:txBody>
          <a:bodyPr/>
          <a:lstStyle>
            <a:lvl1pPr>
              <a:defRPr/>
            </a:lvl1pPr>
          </a:lstStyle>
          <a:p>
            <a:pPr>
              <a:defRPr/>
            </a:pPr>
            <a:fld id="{169F55DE-CE4C-46E7-AB9B-74309F358C7A}" type="slidenum">
              <a:rPr lang="en-US"/>
              <a:pPr>
                <a:defRPr/>
              </a:pPr>
              <a:t>‹#›</a:t>
            </a:fld>
            <a:endParaRPr lang="en-US"/>
          </a:p>
        </p:txBody>
      </p:sp>
    </p:spTree>
    <p:extLst>
      <p:ext uri="{BB962C8B-B14F-4D97-AF65-F5344CB8AC3E}">
        <p14:creationId xmlns:p14="http://schemas.microsoft.com/office/powerpoint/2010/main" val="17519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074" name="Freeform 2"/>
          <p:cNvSpPr>
            <a:spLocks/>
          </p:cNvSpPr>
          <p:nvPr/>
        </p:nvSpPr>
        <p:spPr bwMode="hidden">
          <a:xfrm>
            <a:off x="6627813" y="6429375"/>
            <a:ext cx="28575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pPr eaLnBrk="0" hangingPunct="0">
              <a:defRPr/>
            </a:pPr>
            <a:endParaRPr lang="en-US">
              <a:cs typeface="+mn-cs"/>
            </a:endParaRPr>
          </a:p>
        </p:txBody>
      </p:sp>
      <p:grpSp>
        <p:nvGrpSpPr>
          <p:cNvPr id="1027" name="Group 3"/>
          <p:cNvGrpSpPr>
            <a:grpSpLocks/>
          </p:cNvGrpSpPr>
          <p:nvPr/>
        </p:nvGrpSpPr>
        <p:grpSpPr bwMode="auto">
          <a:xfrm>
            <a:off x="3175" y="4267200"/>
            <a:ext cx="9140825" cy="2590800"/>
            <a:chOff x="2" y="2688"/>
            <a:chExt cx="5758" cy="1632"/>
          </a:xfrm>
        </p:grpSpPr>
        <p:sp>
          <p:nvSpPr>
            <p:cNvPr id="1033" name="Freeform 4"/>
            <p:cNvSpPr>
              <a:spLocks/>
            </p:cNvSpPr>
            <p:nvPr/>
          </p:nvSpPr>
          <p:spPr bwMode="hidden">
            <a:xfrm>
              <a:off x="2" y="2688"/>
              <a:ext cx="5758" cy="1632"/>
            </a:xfrm>
            <a:custGeom>
              <a:avLst/>
              <a:gdLst>
                <a:gd name="T0" fmla="*/ 5740 w 5740"/>
                <a:gd name="T1" fmla="*/ 4316 h 4316"/>
                <a:gd name="T2" fmla="*/ 0 w 5740"/>
                <a:gd name="T3" fmla="*/ 4316 h 4316"/>
                <a:gd name="T4" fmla="*/ 0 w 5740"/>
                <a:gd name="T5" fmla="*/ 0 h 4316"/>
                <a:gd name="T6" fmla="*/ 5740 w 5740"/>
                <a:gd name="T7" fmla="*/ 0 h 4316"/>
                <a:gd name="T8" fmla="*/ 5740 w 5740"/>
                <a:gd name="T9" fmla="*/ 4316 h 4316"/>
                <a:gd name="T10" fmla="*/ 5740 w 5740"/>
                <a:gd name="T11" fmla="*/ 4316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34" name="Group 5"/>
            <p:cNvGrpSpPr>
              <a:grpSpLocks/>
            </p:cNvGrpSpPr>
            <p:nvPr userDrawn="1"/>
          </p:nvGrpSpPr>
          <p:grpSpPr bwMode="auto">
            <a:xfrm>
              <a:off x="3528" y="3715"/>
              <a:ext cx="792" cy="521"/>
              <a:chOff x="3527" y="3715"/>
              <a:chExt cx="792" cy="521"/>
            </a:xfrm>
          </p:grpSpPr>
          <p:sp>
            <p:nvSpPr>
              <p:cNvPr id="131078"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eaLnBrk="0" hangingPunct="0">
                  <a:defRPr/>
                </a:pPr>
                <a:endParaRPr lang="en-US">
                  <a:cs typeface="+mn-cs"/>
                </a:endParaRPr>
              </a:p>
            </p:txBody>
          </p:sp>
          <p:sp>
            <p:nvSpPr>
              <p:cNvPr id="131079"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eaLnBrk="0" hangingPunct="0">
                  <a:defRPr/>
                </a:pPr>
                <a:endParaRPr lang="en-US">
                  <a:cs typeface="+mn-cs"/>
                </a:endParaRPr>
              </a:p>
            </p:txBody>
          </p:sp>
          <p:sp>
            <p:nvSpPr>
              <p:cNvPr id="131080"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hangingPunct="0">
                  <a:defRPr/>
                </a:pPr>
                <a:endParaRPr lang="en-US">
                  <a:cs typeface="+mn-cs"/>
                </a:endParaRPr>
              </a:p>
            </p:txBody>
          </p:sp>
          <p:sp>
            <p:nvSpPr>
              <p:cNvPr id="131081"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eaLnBrk="0" hangingPunct="0">
                  <a:defRPr/>
                </a:pPr>
                <a:endParaRPr lang="en-US">
                  <a:cs typeface="+mn-cs"/>
                </a:endParaRPr>
              </a:p>
            </p:txBody>
          </p:sp>
          <p:sp>
            <p:nvSpPr>
              <p:cNvPr id="131082"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hangingPunct="0">
                  <a:defRPr/>
                </a:pPr>
                <a:endParaRPr lang="en-US">
                  <a:cs typeface="+mn-cs"/>
                </a:endParaRPr>
              </a:p>
            </p:txBody>
          </p:sp>
          <p:sp>
            <p:nvSpPr>
              <p:cNvPr id="131083" name="Freeform 11"/>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eaLnBrk="0" hangingPunct="0">
                  <a:defRPr/>
                </a:pPr>
                <a:endParaRPr lang="en-US">
                  <a:cs typeface="+mn-cs"/>
                </a:endParaRPr>
              </a:p>
            </p:txBody>
          </p:sp>
          <p:sp>
            <p:nvSpPr>
              <p:cNvPr id="131084" name="Freeform 12"/>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eaLnBrk="0" hangingPunct="0">
                  <a:defRPr/>
                </a:pPr>
                <a:endParaRPr lang="en-US">
                  <a:cs typeface="+mn-cs"/>
                </a:endParaRPr>
              </a:p>
            </p:txBody>
          </p:sp>
          <p:sp>
            <p:nvSpPr>
              <p:cNvPr id="131085" name="Freeform 13"/>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hangingPunct="0">
                  <a:defRPr/>
                </a:pPr>
                <a:endParaRPr lang="en-US">
                  <a:cs typeface="+mn-cs"/>
                </a:endParaRPr>
              </a:p>
            </p:txBody>
          </p:sp>
          <p:sp>
            <p:nvSpPr>
              <p:cNvPr id="131086" name="Freeform 14"/>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eaLnBrk="0" hangingPunct="0">
                  <a:defRPr/>
                </a:pPr>
                <a:endParaRPr lang="en-US">
                  <a:cs typeface="+mn-cs"/>
                </a:endParaRPr>
              </a:p>
            </p:txBody>
          </p:sp>
          <p:sp>
            <p:nvSpPr>
              <p:cNvPr id="131087" name="Freeform 15"/>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eaLnBrk="0" hangingPunct="0">
                  <a:defRPr/>
                </a:pPr>
                <a:endParaRPr lang="en-US">
                  <a:cs typeface="+mn-cs"/>
                </a:endParaRPr>
              </a:p>
            </p:txBody>
          </p:sp>
          <p:sp>
            <p:nvSpPr>
              <p:cNvPr id="131088"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eaLnBrk="0" hangingPunct="0">
                  <a:defRPr/>
                </a:pPr>
                <a:endParaRPr lang="en-US">
                  <a:cs typeface="+mn-cs"/>
                </a:endParaRPr>
              </a:p>
            </p:txBody>
          </p:sp>
        </p:grpSp>
        <p:grpSp>
          <p:nvGrpSpPr>
            <p:cNvPr id="1035" name="Group 17"/>
            <p:cNvGrpSpPr>
              <a:grpSpLocks/>
            </p:cNvGrpSpPr>
            <p:nvPr userDrawn="1"/>
          </p:nvGrpSpPr>
          <p:grpSpPr bwMode="auto">
            <a:xfrm>
              <a:off x="1776" y="3631"/>
              <a:ext cx="1626" cy="683"/>
              <a:chOff x="1776" y="3631"/>
              <a:chExt cx="1626" cy="683"/>
            </a:xfrm>
          </p:grpSpPr>
          <p:sp>
            <p:nvSpPr>
              <p:cNvPr id="131090"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eaLnBrk="0" hangingPunct="0">
                  <a:defRPr/>
                </a:pPr>
                <a:endParaRPr lang="en-US">
                  <a:cs typeface="+mn-cs"/>
                </a:endParaRPr>
              </a:p>
            </p:txBody>
          </p:sp>
          <p:sp>
            <p:nvSpPr>
              <p:cNvPr id="131091"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eaLnBrk="0" hangingPunct="0">
                  <a:defRPr/>
                </a:pPr>
                <a:endParaRPr lang="en-US">
                  <a:cs typeface="+mn-cs"/>
                </a:endParaRPr>
              </a:p>
            </p:txBody>
          </p:sp>
          <p:sp>
            <p:nvSpPr>
              <p:cNvPr id="131092"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eaLnBrk="0" hangingPunct="0">
                  <a:defRPr/>
                </a:pPr>
                <a:endParaRPr lang="en-US">
                  <a:cs typeface="+mn-cs"/>
                </a:endParaRPr>
              </a:p>
            </p:txBody>
          </p:sp>
          <p:sp>
            <p:nvSpPr>
              <p:cNvPr id="131093"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eaLnBrk="0" hangingPunct="0">
                  <a:defRPr/>
                </a:pPr>
                <a:endParaRPr lang="en-US">
                  <a:cs typeface="+mn-cs"/>
                </a:endParaRPr>
              </a:p>
            </p:txBody>
          </p:sp>
          <p:sp>
            <p:nvSpPr>
              <p:cNvPr id="131094"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eaLnBrk="0" hangingPunct="0">
                  <a:defRPr/>
                </a:pPr>
                <a:endParaRPr lang="en-US">
                  <a:cs typeface="+mn-cs"/>
                </a:endParaRPr>
              </a:p>
            </p:txBody>
          </p:sp>
          <p:sp>
            <p:nvSpPr>
              <p:cNvPr id="131095"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eaLnBrk="0" hangingPunct="0">
                  <a:defRPr/>
                </a:pPr>
                <a:endParaRPr lang="en-US">
                  <a:cs typeface="+mn-cs"/>
                </a:endParaRPr>
              </a:p>
            </p:txBody>
          </p:sp>
          <p:sp>
            <p:nvSpPr>
              <p:cNvPr id="131096"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eaLnBrk="0" hangingPunct="0">
                  <a:defRPr/>
                </a:pPr>
                <a:endParaRPr lang="en-US">
                  <a:cs typeface="+mn-cs"/>
                </a:endParaRPr>
              </a:p>
            </p:txBody>
          </p:sp>
          <p:sp>
            <p:nvSpPr>
              <p:cNvPr id="131097"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eaLnBrk="0" hangingPunct="0">
                  <a:defRPr/>
                </a:pPr>
                <a:endParaRPr lang="en-US">
                  <a:cs typeface="+mn-cs"/>
                </a:endParaRPr>
              </a:p>
            </p:txBody>
          </p:sp>
          <p:sp>
            <p:nvSpPr>
              <p:cNvPr id="131098" name="Freeform 26"/>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eaLnBrk="0" hangingPunct="0">
                  <a:defRPr/>
                </a:pPr>
                <a:endParaRPr lang="en-US">
                  <a:cs typeface="+mn-cs"/>
                </a:endParaRPr>
              </a:p>
            </p:txBody>
          </p:sp>
          <p:sp>
            <p:nvSpPr>
              <p:cNvPr id="131099" name="Freeform 27"/>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eaLnBrk="0" hangingPunct="0">
                  <a:defRPr/>
                </a:pPr>
                <a:endParaRPr lang="en-US">
                  <a:cs typeface="+mn-cs"/>
                </a:endParaRPr>
              </a:p>
            </p:txBody>
          </p:sp>
          <p:sp>
            <p:nvSpPr>
              <p:cNvPr id="131100" name="Freeform 28"/>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eaLnBrk="0" hangingPunct="0">
                  <a:defRPr/>
                </a:pPr>
                <a:endParaRPr lang="en-US">
                  <a:cs typeface="+mn-cs"/>
                </a:endParaRPr>
              </a:p>
            </p:txBody>
          </p:sp>
          <p:sp>
            <p:nvSpPr>
              <p:cNvPr id="131101" name="Freeform 29"/>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eaLnBrk="0" hangingPunct="0">
                  <a:defRPr/>
                </a:pPr>
                <a:endParaRPr lang="en-US">
                  <a:cs typeface="+mn-cs"/>
                </a:endParaRPr>
              </a:p>
            </p:txBody>
          </p:sp>
          <p:sp>
            <p:nvSpPr>
              <p:cNvPr id="1079" name="Freeform 30"/>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0" name="Freeform 31"/>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04" name="Freeform 32"/>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hangingPunct="0">
                  <a:defRPr/>
                </a:pPr>
                <a:endParaRPr lang="en-US">
                  <a:cs typeface="+mn-cs"/>
                </a:endParaRPr>
              </a:p>
            </p:txBody>
          </p:sp>
          <p:sp>
            <p:nvSpPr>
              <p:cNvPr id="131105" name="Freeform 33"/>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hangingPunct="0">
                  <a:defRPr/>
                </a:pPr>
                <a:endParaRPr lang="en-US">
                  <a:cs typeface="+mn-cs"/>
                </a:endParaRPr>
              </a:p>
            </p:txBody>
          </p:sp>
          <p:sp>
            <p:nvSpPr>
              <p:cNvPr id="131106" name="Freeform 34"/>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hangingPunct="0">
                  <a:defRPr/>
                </a:pPr>
                <a:endParaRPr lang="en-US">
                  <a:cs typeface="+mn-cs"/>
                </a:endParaRPr>
              </a:p>
            </p:txBody>
          </p:sp>
          <p:sp>
            <p:nvSpPr>
              <p:cNvPr id="1084" name="Freeform 35"/>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036" name="Group 36"/>
            <p:cNvGrpSpPr>
              <a:grpSpLocks/>
            </p:cNvGrpSpPr>
            <p:nvPr userDrawn="1"/>
          </p:nvGrpSpPr>
          <p:grpSpPr bwMode="auto">
            <a:xfrm>
              <a:off x="4128" y="3360"/>
              <a:ext cx="1351" cy="821"/>
              <a:chOff x="4128" y="3360"/>
              <a:chExt cx="1351" cy="821"/>
            </a:xfrm>
          </p:grpSpPr>
          <p:sp>
            <p:nvSpPr>
              <p:cNvPr id="131109"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hangingPunct="0">
                  <a:defRPr/>
                </a:pPr>
                <a:endParaRPr lang="en-US">
                  <a:cs typeface="+mn-cs"/>
                </a:endParaRPr>
              </a:p>
            </p:txBody>
          </p:sp>
          <p:sp>
            <p:nvSpPr>
              <p:cNvPr id="131110" name="Freeform 38"/>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hangingPunct="0">
                  <a:defRPr/>
                </a:pPr>
                <a:endParaRPr lang="en-US">
                  <a:cs typeface="+mn-cs"/>
                </a:endParaRPr>
              </a:p>
            </p:txBody>
          </p:sp>
          <p:sp>
            <p:nvSpPr>
              <p:cNvPr id="131111" name="Freeform 39"/>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eaLnBrk="0" hangingPunct="0">
                  <a:defRPr/>
                </a:pPr>
                <a:endParaRPr lang="en-US">
                  <a:cs typeface="+mn-cs"/>
                </a:endParaRPr>
              </a:p>
            </p:txBody>
          </p:sp>
          <p:sp>
            <p:nvSpPr>
              <p:cNvPr id="131112" name="Freeform 40"/>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hangingPunct="0">
                  <a:defRPr/>
                </a:pPr>
                <a:endParaRPr lang="en-US">
                  <a:cs typeface="+mn-cs"/>
                </a:endParaRPr>
              </a:p>
            </p:txBody>
          </p:sp>
          <p:sp>
            <p:nvSpPr>
              <p:cNvPr id="131113" name="Freeform 41"/>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hangingPunct="0">
                  <a:defRPr/>
                </a:pPr>
                <a:endParaRPr lang="en-US">
                  <a:cs typeface="+mn-cs"/>
                </a:endParaRPr>
              </a:p>
            </p:txBody>
          </p:sp>
          <p:sp>
            <p:nvSpPr>
              <p:cNvPr id="131114" name="Freeform 42"/>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hangingPunct="0">
                  <a:defRPr/>
                </a:pPr>
                <a:endParaRPr lang="en-US">
                  <a:cs typeface="+mn-cs"/>
                </a:endParaRPr>
              </a:p>
            </p:txBody>
          </p:sp>
          <p:sp>
            <p:nvSpPr>
              <p:cNvPr id="131115" name="Freeform 43"/>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hangingPunct="0">
                  <a:defRPr/>
                </a:pPr>
                <a:endParaRPr lang="en-US">
                  <a:cs typeface="+mn-cs"/>
                </a:endParaRPr>
              </a:p>
            </p:txBody>
          </p:sp>
          <p:sp>
            <p:nvSpPr>
              <p:cNvPr id="1057" name="Freeform 44"/>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17" name="Freeform 45"/>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eaLnBrk="0" hangingPunct="0">
                  <a:defRPr/>
                </a:pPr>
                <a:endParaRPr lang="en-US">
                  <a:cs typeface="+mn-cs"/>
                </a:endParaRPr>
              </a:p>
            </p:txBody>
          </p:sp>
          <p:sp>
            <p:nvSpPr>
              <p:cNvPr id="131118" name="Freeform 46"/>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hangingPunct="0">
                  <a:defRPr/>
                </a:pPr>
                <a:endParaRPr lang="en-US">
                  <a:cs typeface="+mn-cs"/>
                </a:endParaRPr>
              </a:p>
            </p:txBody>
          </p:sp>
          <p:sp>
            <p:nvSpPr>
              <p:cNvPr id="131119" name="Freeform 47"/>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hangingPunct="0">
                  <a:defRPr/>
                </a:pPr>
                <a:endParaRPr lang="en-US">
                  <a:cs typeface="+mn-cs"/>
                </a:endParaRPr>
              </a:p>
            </p:txBody>
          </p:sp>
          <p:sp>
            <p:nvSpPr>
              <p:cNvPr id="131120"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eaLnBrk="0" hangingPunct="0">
                  <a:defRPr/>
                </a:pPr>
                <a:endParaRPr lang="en-US">
                  <a:cs typeface="+mn-cs"/>
                </a:endParaRPr>
              </a:p>
            </p:txBody>
          </p:sp>
          <p:sp>
            <p:nvSpPr>
              <p:cNvPr id="131121"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eaLnBrk="0" hangingPunct="0">
                  <a:defRPr/>
                </a:pPr>
                <a:endParaRPr lang="en-US">
                  <a:cs typeface="+mn-cs"/>
                </a:endParaRPr>
              </a:p>
            </p:txBody>
          </p:sp>
          <p:sp>
            <p:nvSpPr>
              <p:cNvPr id="131122"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hangingPunct="0">
                  <a:defRPr/>
                </a:pPr>
                <a:endParaRPr lang="en-US">
                  <a:cs typeface="+mn-cs"/>
                </a:endParaRPr>
              </a:p>
            </p:txBody>
          </p:sp>
          <p:sp>
            <p:nvSpPr>
              <p:cNvPr id="131123"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eaLnBrk="0" hangingPunct="0">
                  <a:defRPr/>
                </a:pPr>
                <a:endParaRPr lang="en-US">
                  <a:cs typeface="+mn-cs"/>
                </a:endParaRPr>
              </a:p>
            </p:txBody>
          </p:sp>
          <p:sp>
            <p:nvSpPr>
              <p:cNvPr id="131124"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hangingPunct="0">
                  <a:defRPr/>
                </a:pPr>
                <a:endParaRPr lang="en-US">
                  <a:cs typeface="+mn-cs"/>
                </a:endParaRPr>
              </a:p>
            </p:txBody>
          </p:sp>
          <p:sp>
            <p:nvSpPr>
              <p:cNvPr id="131125"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eaLnBrk="0" hangingPunct="0">
                  <a:defRPr/>
                </a:pPr>
                <a:endParaRPr lang="en-US">
                  <a:cs typeface="+mn-cs"/>
                </a:endParaRPr>
              </a:p>
            </p:txBody>
          </p:sp>
        </p:grpSp>
        <p:grpSp>
          <p:nvGrpSpPr>
            <p:cNvPr id="1037" name="Group 54"/>
            <p:cNvGrpSpPr>
              <a:grpSpLocks/>
            </p:cNvGrpSpPr>
            <p:nvPr userDrawn="1"/>
          </p:nvGrpSpPr>
          <p:grpSpPr bwMode="auto">
            <a:xfrm>
              <a:off x="5280" y="3024"/>
              <a:ext cx="425" cy="258"/>
              <a:chOff x="5280" y="3024"/>
              <a:chExt cx="425" cy="258"/>
            </a:xfrm>
          </p:grpSpPr>
          <p:sp>
            <p:nvSpPr>
              <p:cNvPr id="1038" name="Freeform 55"/>
              <p:cNvSpPr>
                <a:spLocks/>
              </p:cNvSpPr>
              <p:nvPr/>
            </p:nvSpPr>
            <p:spPr bwMode="hidden">
              <a:xfrm>
                <a:off x="5280" y="3186"/>
                <a:ext cx="383" cy="96"/>
              </a:xfrm>
              <a:custGeom>
                <a:avLst/>
                <a:gdLst>
                  <a:gd name="T0" fmla="*/ 209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09 w 382"/>
                  <a:gd name="T19" fmla="*/ 96 h 96"/>
                  <a:gd name="T20" fmla="*/ 263 w 382"/>
                  <a:gd name="T21" fmla="*/ 90 h 96"/>
                  <a:gd name="T22" fmla="*/ 311 w 382"/>
                  <a:gd name="T23" fmla="*/ 84 h 96"/>
                  <a:gd name="T24" fmla="*/ 352 w 382"/>
                  <a:gd name="T25" fmla="*/ 66 h 96"/>
                  <a:gd name="T26" fmla="*/ 382 w 382"/>
                  <a:gd name="T27" fmla="*/ 42 h 96"/>
                  <a:gd name="T28" fmla="*/ 376 w 382"/>
                  <a:gd name="T29" fmla="*/ 42 h 96"/>
                  <a:gd name="T30" fmla="*/ 346 w 382"/>
                  <a:gd name="T31" fmla="*/ 66 h 96"/>
                  <a:gd name="T32" fmla="*/ 305 w 382"/>
                  <a:gd name="T33" fmla="*/ 78 h 96"/>
                  <a:gd name="T34" fmla="*/ 263 w 382"/>
                  <a:gd name="T35" fmla="*/ 90 h 96"/>
                  <a:gd name="T36" fmla="*/ 209 w 382"/>
                  <a:gd name="T37" fmla="*/ 96 h 96"/>
                  <a:gd name="T38" fmla="*/ 209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 name="Freeform 56"/>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57"/>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1" name="Freeform 58"/>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2" name="Freeform 59"/>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3" name="Freeform 60"/>
              <p:cNvSpPr>
                <a:spLocks/>
              </p:cNvSpPr>
              <p:nvPr/>
            </p:nvSpPr>
            <p:spPr bwMode="hidden">
              <a:xfrm>
                <a:off x="5489" y="3042"/>
                <a:ext cx="186" cy="210"/>
              </a:xfrm>
              <a:custGeom>
                <a:avLst/>
                <a:gdLst>
                  <a:gd name="T0" fmla="*/ 0 w 185"/>
                  <a:gd name="T1" fmla="*/ 6 h 210"/>
                  <a:gd name="T2" fmla="*/ 66 w 185"/>
                  <a:gd name="T3" fmla="*/ 12 h 210"/>
                  <a:gd name="T4" fmla="*/ 119 w 185"/>
                  <a:gd name="T5" fmla="*/ 36 h 210"/>
                  <a:gd name="T6" fmla="*/ 155 w 185"/>
                  <a:gd name="T7" fmla="*/ 72 h 210"/>
                  <a:gd name="T8" fmla="*/ 161 w 185"/>
                  <a:gd name="T9" fmla="*/ 90 h 210"/>
                  <a:gd name="T10" fmla="*/ 167 w 185"/>
                  <a:gd name="T11" fmla="*/ 114 h 210"/>
                  <a:gd name="T12" fmla="*/ 161 w 185"/>
                  <a:gd name="T13" fmla="*/ 138 h 210"/>
                  <a:gd name="T14" fmla="*/ 149 w 185"/>
                  <a:gd name="T15" fmla="*/ 162 h 210"/>
                  <a:gd name="T16" fmla="*/ 119 w 185"/>
                  <a:gd name="T17" fmla="*/ 180 h 210"/>
                  <a:gd name="T18" fmla="*/ 90 w 185"/>
                  <a:gd name="T19" fmla="*/ 198 h 210"/>
                  <a:gd name="T20" fmla="*/ 96 w 185"/>
                  <a:gd name="T21" fmla="*/ 210 h 210"/>
                  <a:gd name="T22" fmla="*/ 131 w 185"/>
                  <a:gd name="T23" fmla="*/ 192 h 210"/>
                  <a:gd name="T24" fmla="*/ 161 w 185"/>
                  <a:gd name="T25" fmla="*/ 168 h 210"/>
                  <a:gd name="T26" fmla="*/ 179 w 185"/>
                  <a:gd name="T27" fmla="*/ 144 h 210"/>
                  <a:gd name="T28" fmla="*/ 185 w 185"/>
                  <a:gd name="T29" fmla="*/ 114 h 210"/>
                  <a:gd name="T30" fmla="*/ 179 w 185"/>
                  <a:gd name="T31" fmla="*/ 90 h 210"/>
                  <a:gd name="T32" fmla="*/ 173 w 185"/>
                  <a:gd name="T33" fmla="*/ 66 h 210"/>
                  <a:gd name="T34" fmla="*/ 155 w 185"/>
                  <a:gd name="T35" fmla="*/ 48 h 210"/>
                  <a:gd name="T36" fmla="*/ 131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 name="Freeform 61"/>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45" name="Group 62"/>
              <p:cNvGrpSpPr>
                <a:grpSpLocks/>
              </p:cNvGrpSpPr>
              <p:nvPr/>
            </p:nvGrpSpPr>
            <p:grpSpPr bwMode="auto">
              <a:xfrm>
                <a:off x="5381" y="3085"/>
                <a:ext cx="227" cy="132"/>
                <a:chOff x="5381" y="3085"/>
                <a:chExt cx="227" cy="132"/>
              </a:xfrm>
            </p:grpSpPr>
            <p:sp>
              <p:nvSpPr>
                <p:cNvPr id="1046"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047"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048"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049"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grpSp>
        </p:grpSp>
      </p:grpSp>
      <p:sp>
        <p:nvSpPr>
          <p:cNvPr id="131139" name="Rectangle 67"/>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31140" name="Rectangle 68"/>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1141" name="Rectangle 69"/>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smtClean="0">
                <a:effectLst>
                  <a:outerShdw blurRad="38100" dist="38100" dir="2700000" algn="tl">
                    <a:srgbClr val="000000"/>
                  </a:outerShdw>
                </a:effectLst>
                <a:cs typeface="+mn-cs"/>
              </a:defRPr>
            </a:lvl1pPr>
          </a:lstStyle>
          <a:p>
            <a:pPr>
              <a:defRPr/>
            </a:pPr>
            <a:r>
              <a:rPr lang="en-US" smtClean="0"/>
              <a:t>February 21, 2014</a:t>
            </a:r>
            <a:endParaRPr lang="en-US" dirty="0"/>
          </a:p>
        </p:txBody>
      </p:sp>
      <p:sp>
        <p:nvSpPr>
          <p:cNvPr id="131142" name="Rectangle 7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smtClean="0">
                <a:effectLst>
                  <a:outerShdw blurRad="38100" dist="38100" dir="2700000" algn="tl">
                    <a:srgbClr val="000000"/>
                  </a:outerShdw>
                </a:effectLst>
                <a:cs typeface="+mn-cs"/>
              </a:defRPr>
            </a:lvl1pPr>
          </a:lstStyle>
          <a:p>
            <a:pPr>
              <a:defRPr/>
            </a:pPr>
            <a:r>
              <a:rPr lang="en-US"/>
              <a:t>www.ssric.org</a:t>
            </a:r>
            <a:endParaRPr lang="en-US" dirty="0"/>
          </a:p>
        </p:txBody>
      </p:sp>
      <p:sp>
        <p:nvSpPr>
          <p:cNvPr id="131143" name="Rectangle 7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cs typeface="+mn-cs"/>
              </a:defRPr>
            </a:lvl1pPr>
          </a:lstStyle>
          <a:p>
            <a:pPr>
              <a:defRPr/>
            </a:pPr>
            <a:fld id="{22254602-2DBE-4B8A-AF36-76ECED543460}"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96"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www.ssric.org/reps"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www.icpsr.org/"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hyperlink" Target="http://www.icpsr.umich.edu/icpsrweb/ICPSR/membership/ors.jsp"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www.icpsr.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jlkorey@csupomona.edu"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3" Type="http://schemas.openxmlformats.org/officeDocument/2006/relationships/hyperlink" Target="http://www.ssric.org/files/ASCII_to_SPSS.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hyperlink" Target="http://www.amazon.com/How-Use-SPSS-Syntax-Overview/dp/1483333434/ref=sr_1_1?s=books&amp;ie=UTF8&amp;qid=1392590979&amp;sr=1-1&amp;keywords=te+Grotenhui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sric.org/files/SSDB_Workshop_Pomona_(21_Feb_14).ppt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www.ssric.org/node/247"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icpsr.umich.edu/icpsrweb/ICPSR/support/newuser"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http://www.ssric.org/data/icpsr_direct" TargetMode="External"/><Relationship Id="rId4" Type="http://schemas.openxmlformats.org/officeDocument/2006/relationships/hyperlink" Target="http://www.youtube.com/icpsrweb"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field.com/"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www.ssric.org/data/field_polls"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field.com/fieldpollonline/subscribers/" TargetMode="External"/><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hyperlink" Target="http://ucdata.berkeley.edu/"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ssric.org/data/field_polls" TargetMode="External"/><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www.ropercenter.uconn.edu/" TargetMode="External"/><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sric.org/"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54.xml"/><Relationship Id="rId1" Type="http://schemas.openxmlformats.org/officeDocument/2006/relationships/slideLayout" Target="../slideLayouts/slideLayout8.xml"/><Relationship Id="rId4" Type="http://schemas.openxmlformats.org/officeDocument/2006/relationships/image" Target="../media/image33.jpg"/></Relationships>
</file>

<file path=ppt/slides/_rels/slide5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55.xml"/><Relationship Id="rId1" Type="http://schemas.openxmlformats.org/officeDocument/2006/relationships/slideLayout" Target="../slideLayouts/slideLayout8.xml"/><Relationship Id="rId4" Type="http://schemas.openxmlformats.org/officeDocument/2006/relationships/image" Target="../media/image34.jpg"/></Relationships>
</file>

<file path=ppt/slides/_rels/slide5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56.xml"/><Relationship Id="rId1" Type="http://schemas.openxmlformats.org/officeDocument/2006/relationships/slideLayout" Target="../slideLayouts/slideLayout8.xml"/><Relationship Id="rId4" Type="http://schemas.openxmlformats.org/officeDocument/2006/relationships/image" Target="../media/image35.jpg"/></Relationships>
</file>

<file path=ppt/slides/_rels/slide5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sric.org/"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6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openxmlformats.org/officeDocument/2006/relationships/hyperlink" Target="mailto:ednelson@csufresno.edu"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sric.org/data"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webapps.ropercenter.uconn.edu/CFIDE/cf/video/ipoll_basic_search_tutorial.html"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www.ssric.org/data/roper" TargetMode="External"/><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hyperlink" Target="http://www.ssric.org/data/other"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sric.org/participate" TargetMode="External"/><Relationship Id="rId7"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ssric.org/participate/src" TargetMode="External"/><Relationship Id="rId5" Type="http://schemas.openxmlformats.org/officeDocument/2006/relationships/hyperlink" Target="http://www.ssric.org/participate/icpsr_summer" TargetMode="External"/><Relationship Id="rId4" Type="http://schemas.openxmlformats.org/officeDocument/2006/relationships/hyperlink" Target="http://www.ssric.org/participate/field_institute" TargetMode="External"/></Relationships>
</file>

<file path=ppt/slides/_rels/slide8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http://teachingwithdata.org/" TargetMode="External"/><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87.xml.rels><?xml version="1.0" encoding="UTF-8" standalone="yes"?>
<Relationships xmlns="http://schemas.openxmlformats.org/package/2006/relationships"><Relationship Id="rId3" Type="http://schemas.openxmlformats.org/officeDocument/2006/relationships/hyperlink" Target="http://www.merlot.org/" TargetMode="External"/><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sric.org/trd"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0"/>
          <p:cNvSpPr>
            <a:spLocks noGrp="1" noChangeArrowheads="1"/>
          </p:cNvSpPr>
          <p:nvPr>
            <p:ph type="sldNum" sz="quarter" idx="12"/>
          </p:nvPr>
        </p:nvSpPr>
        <p:spPr/>
        <p:txBody>
          <a:bodyPr/>
          <a:lstStyle/>
          <a:p>
            <a:pPr>
              <a:defRPr/>
            </a:pPr>
            <a:fld id="{564E3CAF-EAD5-4C16-BFB3-B5A49E6E2D00}" type="slidenum">
              <a:rPr lang="en-US"/>
              <a:pPr>
                <a:defRPr/>
              </a:pPr>
              <a:t>1</a:t>
            </a:fld>
            <a:endParaRPr lang="en-US"/>
          </a:p>
        </p:txBody>
      </p:sp>
      <p:sp>
        <p:nvSpPr>
          <p:cNvPr id="2" name="Title 1"/>
          <p:cNvSpPr>
            <a:spLocks noGrp="1"/>
          </p:cNvSpPr>
          <p:nvPr>
            <p:ph type="ctrTitle" sz="quarter"/>
          </p:nvPr>
        </p:nvSpPr>
        <p:spPr>
          <a:xfrm>
            <a:off x="685800" y="1692275"/>
            <a:ext cx="7772400" cy="2586038"/>
          </a:xfrm>
        </p:spPr>
        <p:txBody>
          <a:bodyPr/>
          <a:lstStyle/>
          <a:p>
            <a:pPr eaLnBrk="1" hangingPunct="1">
              <a:defRPr/>
            </a:pPr>
            <a:r>
              <a:rPr lang="en-US" dirty="0" smtClean="0"/>
              <a:t/>
            </a:r>
            <a:br>
              <a:rPr lang="en-US" dirty="0" smtClean="0"/>
            </a:br>
            <a:endParaRPr lang="en-US" dirty="0" smtClean="0"/>
          </a:p>
        </p:txBody>
      </p:sp>
      <p:sp>
        <p:nvSpPr>
          <p:cNvPr id="3" name="Subtitle 2"/>
          <p:cNvSpPr>
            <a:spLocks noGrp="1"/>
          </p:cNvSpPr>
          <p:nvPr>
            <p:ph type="subTitle" sz="quarter" idx="1"/>
          </p:nvPr>
        </p:nvSpPr>
        <p:spPr>
          <a:xfrm>
            <a:off x="1295400" y="3048000"/>
            <a:ext cx="6400800" cy="1752600"/>
          </a:xfrm>
        </p:spPr>
        <p:txBody>
          <a:bodyPr/>
          <a:lstStyle/>
          <a:p>
            <a:pPr eaLnBrk="1" hangingPunct="1">
              <a:defRPr/>
            </a:pPr>
            <a:r>
              <a:rPr lang="en-US" dirty="0" smtClean="0"/>
              <a:t>Social Science Data Base Workshop</a:t>
            </a:r>
          </a:p>
          <a:p>
            <a:pPr eaLnBrk="1" hangingPunct="1">
              <a:defRPr/>
            </a:pPr>
            <a:r>
              <a:rPr lang="en-US" dirty="0" smtClean="0"/>
              <a:t>Cal Poly, Pomona</a:t>
            </a:r>
          </a:p>
          <a:p>
            <a:pPr eaLnBrk="1" hangingPunct="1">
              <a:defRPr/>
            </a:pPr>
            <a:r>
              <a:rPr lang="en-US" dirty="0" smtClean="0"/>
              <a:t>February 21, 2014</a:t>
            </a:r>
          </a:p>
        </p:txBody>
      </p:sp>
      <p:sp>
        <p:nvSpPr>
          <p:cNvPr id="7" name="Rectangle 68"/>
          <p:cNvSpPr>
            <a:spLocks noGrp="1" noChangeArrowheads="1"/>
          </p:cNvSpPr>
          <p:nvPr>
            <p:ph type="dt" sz="quarter" idx="10"/>
          </p:nvPr>
        </p:nvSpPr>
        <p:spPr/>
        <p:txBody>
          <a:bodyPr/>
          <a:lstStyle/>
          <a:p>
            <a:pPr>
              <a:defRPr/>
            </a:pPr>
            <a:r>
              <a:rPr lang="en-US" smtClean="0"/>
              <a:t>February 21, 2014</a:t>
            </a:r>
            <a:endParaRPr lang="en-US" dirty="0"/>
          </a:p>
        </p:txBody>
      </p:sp>
      <p:sp>
        <p:nvSpPr>
          <p:cNvPr id="8" name="Rectangle 69"/>
          <p:cNvSpPr>
            <a:spLocks noGrp="1" noChangeArrowheads="1"/>
          </p:cNvSpPr>
          <p:nvPr>
            <p:ph type="ftr" sz="quarter" idx="11"/>
          </p:nvPr>
        </p:nvSpPr>
        <p:spPr/>
        <p:txBody>
          <a:bodyPr/>
          <a:lstStyle/>
          <a:p>
            <a:pPr>
              <a:defRPr/>
            </a:pPr>
            <a:r>
              <a:rPr lang="en-US" dirty="0"/>
              <a:t>www.ssric.org</a:t>
            </a:r>
          </a:p>
        </p:txBody>
      </p:sp>
      <p:pic>
        <p:nvPicPr>
          <p:cNvPr id="307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561271"/>
            <a:ext cx="6858000"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8"/>
          <p:cNvSpPr>
            <a:spLocks noGrp="1" noChangeArrowheads="1"/>
          </p:cNvSpPr>
          <p:nvPr>
            <p:ph type="dt" sz="quarter" idx="10"/>
          </p:nvPr>
        </p:nvSpPr>
        <p:spPr/>
        <p:txBody>
          <a:bodyPr/>
          <a:lstStyle/>
          <a:p>
            <a:pPr>
              <a:defRPr/>
            </a:pPr>
            <a:r>
              <a:rPr lang="en-US" smtClean="0"/>
              <a:t>February 21, 2014</a:t>
            </a:r>
            <a:endParaRPr lang="en-US"/>
          </a:p>
        </p:txBody>
      </p:sp>
      <p:sp>
        <p:nvSpPr>
          <p:cNvPr id="5" name="Rectangle 69"/>
          <p:cNvSpPr>
            <a:spLocks noGrp="1" noChangeArrowheads="1"/>
          </p:cNvSpPr>
          <p:nvPr>
            <p:ph type="ftr" sz="quarter" idx="11"/>
          </p:nvPr>
        </p:nvSpPr>
        <p:spPr/>
        <p:txBody>
          <a:bodyPr/>
          <a:lstStyle/>
          <a:p>
            <a:pPr>
              <a:defRPr/>
            </a:pPr>
            <a:r>
              <a:rPr lang="en-US"/>
              <a:t>www.ssric.org</a:t>
            </a:r>
          </a:p>
        </p:txBody>
      </p:sp>
      <p:sp>
        <p:nvSpPr>
          <p:cNvPr id="6" name="Rectangle 70"/>
          <p:cNvSpPr>
            <a:spLocks noGrp="1" noChangeArrowheads="1"/>
          </p:cNvSpPr>
          <p:nvPr>
            <p:ph type="sldNum" sz="quarter" idx="12"/>
          </p:nvPr>
        </p:nvSpPr>
        <p:spPr/>
        <p:txBody>
          <a:bodyPr/>
          <a:lstStyle/>
          <a:p>
            <a:pPr>
              <a:defRPr/>
            </a:pPr>
            <a:fld id="{D0CC9306-B3B1-4203-B820-4304B4E91142}" type="slidenum">
              <a:rPr lang="en-US"/>
              <a:pPr>
                <a:defRPr/>
              </a:pPr>
              <a:t>10</a:t>
            </a:fld>
            <a:endParaRPr lang="en-US"/>
          </a:p>
        </p:txBody>
      </p:sp>
      <p:sp>
        <p:nvSpPr>
          <p:cNvPr id="137218" name="Rectangle 2"/>
          <p:cNvSpPr>
            <a:spLocks noGrp="1" noChangeArrowheads="1"/>
          </p:cNvSpPr>
          <p:nvPr>
            <p:ph type="title" idx="4294967295"/>
          </p:nvPr>
        </p:nvSpPr>
        <p:spPr/>
        <p:txBody>
          <a:bodyPr/>
          <a:lstStyle/>
          <a:p>
            <a:pPr eaLnBrk="1" hangingPunct="1">
              <a:defRPr/>
            </a:pPr>
            <a:r>
              <a:rPr lang="en-US" smtClean="0"/>
              <a:t>Social Science Databases</a:t>
            </a:r>
          </a:p>
        </p:txBody>
      </p:sp>
      <p:sp>
        <p:nvSpPr>
          <p:cNvPr id="137219" name="Rectangle 3"/>
          <p:cNvSpPr>
            <a:spLocks noGrp="1" noChangeArrowheads="1"/>
          </p:cNvSpPr>
          <p:nvPr>
            <p:ph type="body" idx="4294967295"/>
          </p:nvPr>
        </p:nvSpPr>
        <p:spPr>
          <a:xfrm>
            <a:off x="349250" y="1600200"/>
            <a:ext cx="8445500" cy="3889375"/>
          </a:xfrm>
        </p:spPr>
        <p:txBody>
          <a:bodyPr/>
          <a:lstStyle/>
          <a:p>
            <a:pPr eaLnBrk="1" hangingPunct="1">
              <a:lnSpc>
                <a:spcPct val="90000"/>
              </a:lnSpc>
              <a:defRPr/>
            </a:pPr>
            <a:r>
              <a:rPr lang="en-US" dirty="0" smtClean="0"/>
              <a:t>The California State University subscribes to social science databases to support</a:t>
            </a:r>
          </a:p>
          <a:p>
            <a:pPr lvl="1" eaLnBrk="1" hangingPunct="1">
              <a:lnSpc>
                <a:spcPct val="90000"/>
              </a:lnSpc>
              <a:defRPr/>
            </a:pPr>
            <a:r>
              <a:rPr lang="en-US" dirty="0" smtClean="0"/>
              <a:t>teaching</a:t>
            </a:r>
          </a:p>
          <a:p>
            <a:pPr lvl="1" eaLnBrk="1" hangingPunct="1">
              <a:lnSpc>
                <a:spcPct val="90000"/>
              </a:lnSpc>
              <a:defRPr/>
            </a:pPr>
            <a:r>
              <a:rPr lang="en-US" dirty="0" smtClean="0"/>
              <a:t>research</a:t>
            </a:r>
          </a:p>
          <a:p>
            <a:pPr lvl="1" eaLnBrk="1" hangingPunct="1">
              <a:lnSpc>
                <a:spcPct val="90000"/>
              </a:lnSpc>
              <a:defRPr/>
            </a:pPr>
            <a:r>
              <a:rPr lang="en-US" dirty="0" smtClean="0"/>
              <a:t>administration</a:t>
            </a:r>
          </a:p>
          <a:p>
            <a:pPr eaLnBrk="1" hangingPunct="1">
              <a:lnSpc>
                <a:spcPct val="90000"/>
              </a:lnSpc>
              <a:defRPr/>
            </a:pPr>
            <a:r>
              <a:rPr lang="en-US" dirty="0" smtClean="0"/>
              <a:t>Available to campuses by annual subscription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8"/>
          <p:cNvSpPr>
            <a:spLocks noGrp="1" noChangeArrowheads="1"/>
          </p:cNvSpPr>
          <p:nvPr>
            <p:ph type="dt" sz="quarter" idx="10"/>
          </p:nvPr>
        </p:nvSpPr>
        <p:spPr/>
        <p:txBody>
          <a:bodyPr/>
          <a:lstStyle/>
          <a:p>
            <a:pPr>
              <a:defRPr/>
            </a:pPr>
            <a:r>
              <a:rPr lang="en-US" smtClean="0"/>
              <a:t>February 21, 2014</a:t>
            </a:r>
            <a:endParaRPr lang="en-US"/>
          </a:p>
        </p:txBody>
      </p:sp>
      <p:sp>
        <p:nvSpPr>
          <p:cNvPr id="5" name="Rectangle 69"/>
          <p:cNvSpPr>
            <a:spLocks noGrp="1" noChangeArrowheads="1"/>
          </p:cNvSpPr>
          <p:nvPr>
            <p:ph type="ftr" sz="quarter" idx="11"/>
          </p:nvPr>
        </p:nvSpPr>
        <p:spPr/>
        <p:txBody>
          <a:bodyPr/>
          <a:lstStyle/>
          <a:p>
            <a:pPr>
              <a:defRPr/>
            </a:pPr>
            <a:r>
              <a:rPr lang="en-US"/>
              <a:t>www.ssric.org</a:t>
            </a:r>
          </a:p>
        </p:txBody>
      </p:sp>
      <p:sp>
        <p:nvSpPr>
          <p:cNvPr id="6" name="Rectangle 70"/>
          <p:cNvSpPr>
            <a:spLocks noGrp="1" noChangeArrowheads="1"/>
          </p:cNvSpPr>
          <p:nvPr>
            <p:ph type="sldNum" sz="quarter" idx="12"/>
          </p:nvPr>
        </p:nvSpPr>
        <p:spPr/>
        <p:txBody>
          <a:bodyPr/>
          <a:lstStyle/>
          <a:p>
            <a:pPr>
              <a:defRPr/>
            </a:pPr>
            <a:fld id="{817A0B31-68BC-4387-8F66-ED3D7FF3FB90}" type="slidenum">
              <a:rPr lang="en-US"/>
              <a:pPr>
                <a:defRPr/>
              </a:pPr>
              <a:t>11</a:t>
            </a:fld>
            <a:endParaRPr lang="en-US"/>
          </a:p>
        </p:txBody>
      </p:sp>
      <p:sp>
        <p:nvSpPr>
          <p:cNvPr id="139266" name="Rectangle 2"/>
          <p:cNvSpPr>
            <a:spLocks noGrp="1" noChangeArrowheads="1"/>
          </p:cNvSpPr>
          <p:nvPr>
            <p:ph type="title" idx="4294967295"/>
          </p:nvPr>
        </p:nvSpPr>
        <p:spPr/>
        <p:txBody>
          <a:bodyPr/>
          <a:lstStyle/>
          <a:p>
            <a:pPr eaLnBrk="1" hangingPunct="1">
              <a:defRPr/>
            </a:pPr>
            <a:r>
              <a:rPr lang="en-US" smtClean="0"/>
              <a:t>Social Science Databases</a:t>
            </a:r>
          </a:p>
        </p:txBody>
      </p:sp>
      <p:sp>
        <p:nvSpPr>
          <p:cNvPr id="139267" name="Rectangle 3"/>
          <p:cNvSpPr>
            <a:spLocks noGrp="1" noChangeArrowheads="1"/>
          </p:cNvSpPr>
          <p:nvPr>
            <p:ph type="body" idx="4294967295"/>
          </p:nvPr>
        </p:nvSpPr>
        <p:spPr>
          <a:xfrm>
            <a:off x="457200" y="1452563"/>
            <a:ext cx="8355013" cy="4525962"/>
          </a:xfrm>
        </p:spPr>
        <p:txBody>
          <a:bodyPr/>
          <a:lstStyle/>
          <a:p>
            <a:pPr eaLnBrk="1" hangingPunct="1">
              <a:spcAft>
                <a:spcPct val="30000"/>
              </a:spcAft>
              <a:defRPr/>
            </a:pPr>
            <a:r>
              <a:rPr lang="en-US" dirty="0" smtClean="0"/>
              <a:t>Assistance from the SSRIC</a:t>
            </a:r>
          </a:p>
          <a:p>
            <a:pPr lvl="1" eaLnBrk="1" hangingPunct="1">
              <a:spcAft>
                <a:spcPct val="30000"/>
              </a:spcAft>
              <a:defRPr/>
            </a:pPr>
            <a:r>
              <a:rPr lang="en-US" sz="2400" i="1" dirty="0" smtClean="0"/>
              <a:t>Note:</a:t>
            </a:r>
            <a:r>
              <a:rPr lang="en-US" sz="2400" dirty="0" smtClean="0"/>
              <a:t> SSRIC members are not staff data consultants or technical assistance providers, but we will do what we can to help students, faculty, and staff to access data</a:t>
            </a:r>
          </a:p>
          <a:p>
            <a:pPr lvl="1" eaLnBrk="1" hangingPunct="1">
              <a:spcAft>
                <a:spcPct val="30000"/>
              </a:spcAft>
              <a:buFont typeface="Wingdings" pitchFamily="2" charset="2"/>
              <a:buNone/>
              <a:defRPr/>
            </a:pPr>
            <a:endParaRPr lang="en-US" sz="1000" dirty="0" smtClean="0"/>
          </a:p>
          <a:p>
            <a:pPr eaLnBrk="1" hangingPunct="1">
              <a:spcAft>
                <a:spcPct val="30000"/>
              </a:spcAft>
              <a:defRPr/>
            </a:pPr>
            <a:r>
              <a:rPr lang="en-US" dirty="0" smtClean="0"/>
              <a:t>Campus representatives</a:t>
            </a:r>
            <a:br>
              <a:rPr lang="en-US" dirty="0" smtClean="0"/>
            </a:br>
            <a:r>
              <a:rPr lang="en-US" dirty="0" smtClean="0"/>
              <a:t>	</a:t>
            </a:r>
            <a:r>
              <a:rPr lang="en-US" dirty="0" smtClean="0">
                <a:hlinkClick r:id="rId3"/>
              </a:rPr>
              <a:t>http://www.ssric.org/reps</a:t>
            </a:r>
            <a:r>
              <a:rPr lang="en-US" dirty="0" smtClean="0"/>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8"/>
          <p:cNvSpPr>
            <a:spLocks noGrp="1" noChangeArrowheads="1"/>
          </p:cNvSpPr>
          <p:nvPr>
            <p:ph type="dt" sz="quarter" idx="10"/>
          </p:nvPr>
        </p:nvSpPr>
        <p:spPr/>
        <p:txBody>
          <a:bodyPr/>
          <a:lstStyle/>
          <a:p>
            <a:pPr>
              <a:defRPr/>
            </a:pPr>
            <a:r>
              <a:rPr lang="en-US" smtClean="0"/>
              <a:t>February 21, 2014</a:t>
            </a:r>
            <a:endParaRPr lang="en-US"/>
          </a:p>
        </p:txBody>
      </p:sp>
      <p:sp>
        <p:nvSpPr>
          <p:cNvPr id="5" name="Rectangle 69"/>
          <p:cNvSpPr>
            <a:spLocks noGrp="1" noChangeArrowheads="1"/>
          </p:cNvSpPr>
          <p:nvPr>
            <p:ph type="ftr" sz="quarter" idx="11"/>
          </p:nvPr>
        </p:nvSpPr>
        <p:spPr/>
        <p:txBody>
          <a:bodyPr/>
          <a:lstStyle/>
          <a:p>
            <a:pPr>
              <a:defRPr/>
            </a:pPr>
            <a:r>
              <a:rPr lang="en-US"/>
              <a:t>www.ssric.org</a:t>
            </a:r>
          </a:p>
        </p:txBody>
      </p:sp>
      <p:sp>
        <p:nvSpPr>
          <p:cNvPr id="6" name="Rectangle 70"/>
          <p:cNvSpPr>
            <a:spLocks noGrp="1" noChangeArrowheads="1"/>
          </p:cNvSpPr>
          <p:nvPr>
            <p:ph type="sldNum" sz="quarter" idx="12"/>
          </p:nvPr>
        </p:nvSpPr>
        <p:spPr/>
        <p:txBody>
          <a:bodyPr/>
          <a:lstStyle/>
          <a:p>
            <a:pPr>
              <a:defRPr/>
            </a:pPr>
            <a:fld id="{27FFD198-1FDB-4BFC-AF23-C7BA823C84C5}" type="slidenum">
              <a:rPr lang="en-US"/>
              <a:pPr>
                <a:defRPr/>
              </a:pPr>
              <a:t>12</a:t>
            </a:fld>
            <a:endParaRPr lang="en-US"/>
          </a:p>
        </p:txBody>
      </p:sp>
      <p:sp>
        <p:nvSpPr>
          <p:cNvPr id="264194" name="Rectangle 2"/>
          <p:cNvSpPr>
            <a:spLocks noGrp="1" noChangeArrowheads="1"/>
          </p:cNvSpPr>
          <p:nvPr>
            <p:ph type="title" idx="4294967295"/>
          </p:nvPr>
        </p:nvSpPr>
        <p:spPr/>
        <p:txBody>
          <a:bodyPr/>
          <a:lstStyle/>
          <a:p>
            <a:pPr eaLnBrk="1" hangingPunct="1">
              <a:defRPr/>
            </a:pPr>
            <a:r>
              <a:rPr lang="en-US" dirty="0">
                <a:solidFill>
                  <a:srgbClr val="CCECFF"/>
                </a:solidFill>
              </a:rPr>
              <a:t>Social Science Databases</a:t>
            </a:r>
            <a:endParaRPr lang="en-US" sz="2000" dirty="0" smtClean="0"/>
          </a:p>
        </p:txBody>
      </p:sp>
      <p:sp>
        <p:nvSpPr>
          <p:cNvPr id="264195" name="Rectangle 3"/>
          <p:cNvSpPr>
            <a:spLocks noGrp="1" noChangeArrowheads="1"/>
          </p:cNvSpPr>
          <p:nvPr>
            <p:ph type="body" idx="4294967295"/>
          </p:nvPr>
        </p:nvSpPr>
        <p:spPr>
          <a:xfrm>
            <a:off x="457200" y="1414463"/>
            <a:ext cx="8229600" cy="4525962"/>
          </a:xfrm>
        </p:spPr>
        <p:txBody>
          <a:bodyPr/>
          <a:lstStyle/>
          <a:p>
            <a:pPr eaLnBrk="1" hangingPunct="1">
              <a:defRPr/>
            </a:pPr>
            <a:r>
              <a:rPr lang="en-US" dirty="0" smtClean="0"/>
              <a:t>Accessing </a:t>
            </a:r>
            <a:r>
              <a:rPr lang="en-US" dirty="0"/>
              <a:t>subscription data </a:t>
            </a:r>
            <a:r>
              <a:rPr lang="en-US" dirty="0" smtClean="0"/>
              <a:t>bases</a:t>
            </a:r>
          </a:p>
          <a:p>
            <a:pPr eaLnBrk="1" hangingPunct="1">
              <a:defRPr/>
            </a:pPr>
            <a:r>
              <a:rPr lang="en-US" dirty="0" smtClean="0"/>
              <a:t>On-campus access - IP authenticated</a:t>
            </a:r>
            <a:endParaRPr lang="en-US" sz="1000" dirty="0" smtClean="0"/>
          </a:p>
          <a:p>
            <a:pPr eaLnBrk="1" hangingPunct="1">
              <a:defRPr/>
            </a:pPr>
            <a:r>
              <a:rPr lang="en-US" dirty="0" smtClean="0"/>
              <a:t>Off-campus access</a:t>
            </a:r>
          </a:p>
          <a:p>
            <a:pPr lvl="1" eaLnBrk="1" hangingPunct="1">
              <a:defRPr/>
            </a:pPr>
            <a:r>
              <a:rPr lang="en-US" sz="2400" dirty="0" smtClean="0"/>
              <a:t>Field: not available (could try VPN?)</a:t>
            </a:r>
          </a:p>
          <a:p>
            <a:pPr lvl="1" eaLnBrk="1" hangingPunct="1">
              <a:buFont typeface="Wingdings" pitchFamily="2" charset="2"/>
              <a:buNone/>
              <a:defRPr/>
            </a:pPr>
            <a:endParaRPr lang="en-US" sz="1000" dirty="0" smtClean="0"/>
          </a:p>
          <a:p>
            <a:pPr lvl="1" eaLnBrk="1" hangingPunct="1">
              <a:defRPr/>
            </a:pPr>
            <a:r>
              <a:rPr lang="en-US" sz="2400" dirty="0" smtClean="0"/>
              <a:t>ICPSR and Roper: first time, on-campus or use library proxy server (same as other library databases); after that, you can access from anywhere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8"/>
          <p:cNvSpPr>
            <a:spLocks noGrp="1" noChangeArrowheads="1"/>
          </p:cNvSpPr>
          <p:nvPr>
            <p:ph type="dt" sz="quarter" idx="10"/>
          </p:nvPr>
        </p:nvSpPr>
        <p:spPr/>
        <p:txBody>
          <a:bodyPr/>
          <a:lstStyle/>
          <a:p>
            <a:pPr>
              <a:defRPr/>
            </a:pPr>
            <a:r>
              <a:rPr lang="en-US" smtClean="0"/>
              <a:t>February 21, 2014</a:t>
            </a:r>
            <a:endParaRPr lang="en-US"/>
          </a:p>
        </p:txBody>
      </p:sp>
      <p:sp>
        <p:nvSpPr>
          <p:cNvPr id="5" name="Rectangle 69"/>
          <p:cNvSpPr>
            <a:spLocks noGrp="1" noChangeArrowheads="1"/>
          </p:cNvSpPr>
          <p:nvPr>
            <p:ph type="ftr" sz="quarter" idx="11"/>
          </p:nvPr>
        </p:nvSpPr>
        <p:spPr/>
        <p:txBody>
          <a:bodyPr/>
          <a:lstStyle/>
          <a:p>
            <a:pPr>
              <a:defRPr/>
            </a:pPr>
            <a:r>
              <a:rPr lang="en-US"/>
              <a:t>www.ssric.org</a:t>
            </a:r>
          </a:p>
        </p:txBody>
      </p:sp>
      <p:sp>
        <p:nvSpPr>
          <p:cNvPr id="6" name="Rectangle 70"/>
          <p:cNvSpPr>
            <a:spLocks noGrp="1" noChangeArrowheads="1"/>
          </p:cNvSpPr>
          <p:nvPr>
            <p:ph type="sldNum" sz="quarter" idx="12"/>
          </p:nvPr>
        </p:nvSpPr>
        <p:spPr/>
        <p:txBody>
          <a:bodyPr/>
          <a:lstStyle/>
          <a:p>
            <a:pPr>
              <a:defRPr/>
            </a:pPr>
            <a:fld id="{856DB8F9-31BD-45A9-8895-87CA60770636}" type="slidenum">
              <a:rPr lang="en-US"/>
              <a:pPr>
                <a:defRPr/>
              </a:pPr>
              <a:t>13</a:t>
            </a:fld>
            <a:endParaRPr lang="en-US"/>
          </a:p>
        </p:txBody>
      </p:sp>
      <p:sp>
        <p:nvSpPr>
          <p:cNvPr id="571394" name="Rectangle 1026"/>
          <p:cNvSpPr>
            <a:spLocks noGrp="1" noChangeArrowheads="1"/>
          </p:cNvSpPr>
          <p:nvPr>
            <p:ph type="ctrTitle"/>
          </p:nvPr>
        </p:nvSpPr>
        <p:spPr>
          <a:xfrm>
            <a:off x="685800" y="609600"/>
            <a:ext cx="7772400" cy="914400"/>
          </a:xfrm>
        </p:spPr>
        <p:txBody>
          <a:bodyPr/>
          <a:lstStyle/>
          <a:p>
            <a:pPr eaLnBrk="1" hangingPunct="1">
              <a:defRPr/>
            </a:pPr>
            <a:r>
              <a:rPr lang="en-US" dirty="0" smtClean="0">
                <a:hlinkClick r:id="rId3"/>
              </a:rPr>
              <a:t>ICPSR</a:t>
            </a:r>
            <a:endParaRPr lang="en-US" dirty="0" smtClean="0"/>
          </a:p>
        </p:txBody>
      </p:sp>
      <p:sp>
        <p:nvSpPr>
          <p:cNvPr id="571395" name="Rectangle 1027"/>
          <p:cNvSpPr>
            <a:spLocks noGrp="1" noChangeArrowheads="1"/>
          </p:cNvSpPr>
          <p:nvPr>
            <p:ph type="subTitle" idx="1"/>
          </p:nvPr>
        </p:nvSpPr>
        <p:spPr>
          <a:xfrm>
            <a:off x="1371600" y="1447800"/>
            <a:ext cx="6400800" cy="1752600"/>
          </a:xfrm>
        </p:spPr>
        <p:txBody>
          <a:bodyPr/>
          <a:lstStyle/>
          <a:p>
            <a:pPr eaLnBrk="1" hangingPunct="1">
              <a:defRPr/>
            </a:pPr>
            <a:r>
              <a:rPr lang="en-US" sz="2400" dirty="0" smtClean="0"/>
              <a:t>Inter-university Consortium for </a:t>
            </a:r>
            <a:br>
              <a:rPr lang="en-US" sz="2400" dirty="0" smtClean="0"/>
            </a:br>
            <a:r>
              <a:rPr lang="en-US" sz="2400" dirty="0" smtClean="0"/>
              <a:t>Political and Social Research</a:t>
            </a:r>
            <a:endParaRPr lang="en-US" sz="2400" b="1" dirty="0">
              <a:solidFill>
                <a:schemeClr val="tx2"/>
              </a:solidFill>
            </a:endParaRPr>
          </a:p>
          <a:p>
            <a:pPr eaLnBrk="1" hangingPunct="1">
              <a:defRPr/>
            </a:pPr>
            <a:endParaRPr lang="en-US" sz="2400" dirty="0" smtClean="0"/>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2895600"/>
            <a:ext cx="4537753"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8"/>
          <p:cNvSpPr>
            <a:spLocks noGrp="1" noChangeArrowheads="1"/>
          </p:cNvSpPr>
          <p:nvPr>
            <p:ph type="dt" sz="quarter" idx="10"/>
          </p:nvPr>
        </p:nvSpPr>
        <p:spPr/>
        <p:txBody>
          <a:bodyPr/>
          <a:lstStyle/>
          <a:p>
            <a:pPr>
              <a:defRPr/>
            </a:pPr>
            <a:r>
              <a:rPr lang="en-US" smtClean="0"/>
              <a:t>February 21, 2014</a:t>
            </a:r>
            <a:endParaRPr lang="en-US"/>
          </a:p>
        </p:txBody>
      </p:sp>
      <p:sp>
        <p:nvSpPr>
          <p:cNvPr id="5" name="Rectangle 69"/>
          <p:cNvSpPr>
            <a:spLocks noGrp="1" noChangeArrowheads="1"/>
          </p:cNvSpPr>
          <p:nvPr>
            <p:ph type="ftr" sz="quarter" idx="11"/>
          </p:nvPr>
        </p:nvSpPr>
        <p:spPr/>
        <p:txBody>
          <a:bodyPr/>
          <a:lstStyle/>
          <a:p>
            <a:pPr>
              <a:defRPr/>
            </a:pPr>
            <a:r>
              <a:rPr lang="en-US"/>
              <a:t>www.ssric.org</a:t>
            </a:r>
          </a:p>
        </p:txBody>
      </p:sp>
      <p:sp>
        <p:nvSpPr>
          <p:cNvPr id="6" name="Rectangle 70"/>
          <p:cNvSpPr>
            <a:spLocks noGrp="1" noChangeArrowheads="1"/>
          </p:cNvSpPr>
          <p:nvPr>
            <p:ph type="sldNum" sz="quarter" idx="12"/>
          </p:nvPr>
        </p:nvSpPr>
        <p:spPr/>
        <p:txBody>
          <a:bodyPr/>
          <a:lstStyle/>
          <a:p>
            <a:pPr>
              <a:defRPr/>
            </a:pPr>
            <a:fld id="{2DB2B7C7-789A-4A2A-9AA9-1C47FE4A8F32}" type="slidenum">
              <a:rPr lang="en-US"/>
              <a:pPr>
                <a:defRPr/>
              </a:pPr>
              <a:t>14</a:t>
            </a:fld>
            <a:endParaRPr lang="en-US" dirty="0"/>
          </a:p>
        </p:txBody>
      </p:sp>
      <p:sp>
        <p:nvSpPr>
          <p:cNvPr id="310274" name="Rectangle 1026"/>
          <p:cNvSpPr>
            <a:spLocks noGrp="1" noChangeArrowheads="1"/>
          </p:cNvSpPr>
          <p:nvPr>
            <p:ph type="title" idx="4294967295"/>
          </p:nvPr>
        </p:nvSpPr>
        <p:spPr/>
        <p:txBody>
          <a:bodyPr/>
          <a:lstStyle/>
          <a:p>
            <a:pPr eaLnBrk="1" hangingPunct="1">
              <a:defRPr/>
            </a:pPr>
            <a:r>
              <a:rPr lang="en-US" smtClean="0"/>
              <a:t>ICPSR</a:t>
            </a:r>
          </a:p>
        </p:txBody>
      </p:sp>
      <p:sp>
        <p:nvSpPr>
          <p:cNvPr id="310275" name="Rectangle 1027"/>
          <p:cNvSpPr>
            <a:spLocks noGrp="1" noChangeArrowheads="1"/>
          </p:cNvSpPr>
          <p:nvPr>
            <p:ph type="body" idx="4294967295"/>
          </p:nvPr>
        </p:nvSpPr>
        <p:spPr>
          <a:xfrm>
            <a:off x="266700" y="1420813"/>
            <a:ext cx="8610600" cy="4884737"/>
          </a:xfrm>
        </p:spPr>
        <p:txBody>
          <a:bodyPr/>
          <a:lstStyle/>
          <a:p>
            <a:pPr eaLnBrk="1" hangingPunct="1">
              <a:lnSpc>
                <a:spcPct val="90000"/>
              </a:lnSpc>
              <a:defRPr/>
            </a:pPr>
            <a:r>
              <a:rPr lang="en-US" dirty="0" smtClean="0"/>
              <a:t>Primary social science data archive for the U.S.</a:t>
            </a:r>
          </a:p>
          <a:p>
            <a:pPr eaLnBrk="1" hangingPunct="1">
              <a:lnSpc>
                <a:spcPct val="90000"/>
              </a:lnSpc>
              <a:buFont typeface="Wingdings" pitchFamily="2" charset="2"/>
              <a:buNone/>
              <a:defRPr/>
            </a:pPr>
            <a:endParaRPr lang="en-US" dirty="0" smtClean="0"/>
          </a:p>
          <a:p>
            <a:pPr eaLnBrk="1" hangingPunct="1">
              <a:defRPr/>
            </a:pPr>
            <a:r>
              <a:rPr lang="en-US" dirty="0" smtClean="0"/>
              <a:t>Founded in 1962; CSU joined in 1972</a:t>
            </a:r>
          </a:p>
          <a:p>
            <a:pPr lvl="1" eaLnBrk="1" hangingPunct="1">
              <a:spcBef>
                <a:spcPct val="0"/>
              </a:spcBef>
              <a:defRPr/>
            </a:pPr>
            <a:r>
              <a:rPr lang="en-US" sz="2400" dirty="0" smtClean="0"/>
              <a:t>Over </a:t>
            </a:r>
            <a:r>
              <a:rPr lang="en-US" sz="2400" dirty="0" smtClean="0">
                <a:hlinkClick r:id="rId3"/>
              </a:rPr>
              <a:t>700 member </a:t>
            </a:r>
            <a:r>
              <a:rPr lang="en-US" sz="2400" dirty="0" smtClean="0">
                <a:hlinkClick r:id="rId3"/>
              </a:rPr>
              <a:t>institutions </a:t>
            </a:r>
            <a:r>
              <a:rPr lang="en-US" sz="2400" dirty="0" smtClean="0"/>
              <a:t>worldwide</a:t>
            </a:r>
          </a:p>
          <a:p>
            <a:pPr lvl="1" eaLnBrk="1" hangingPunct="1">
              <a:spcBef>
                <a:spcPct val="0"/>
              </a:spcBef>
              <a:buFont typeface="Wingdings" pitchFamily="2" charset="2"/>
              <a:buNone/>
              <a:defRPr/>
            </a:pPr>
            <a:endParaRPr lang="en-US" sz="2400" dirty="0" smtClean="0"/>
          </a:p>
          <a:p>
            <a:pPr eaLnBrk="1" hangingPunct="1">
              <a:defRPr/>
            </a:pPr>
            <a:r>
              <a:rPr lang="en-US" dirty="0" smtClean="0"/>
              <a:t>Services</a:t>
            </a:r>
          </a:p>
          <a:p>
            <a:pPr lvl="1" eaLnBrk="1" hangingPunct="1">
              <a:spcBef>
                <a:spcPct val="10000"/>
              </a:spcBef>
              <a:defRPr/>
            </a:pPr>
            <a:r>
              <a:rPr lang="en-US" sz="2400" dirty="0" smtClean="0"/>
              <a:t>Vast data archive accessible via the web</a:t>
            </a:r>
          </a:p>
          <a:p>
            <a:pPr lvl="1" eaLnBrk="1" hangingPunct="1">
              <a:spcBef>
                <a:spcPct val="10000"/>
              </a:spcBef>
              <a:defRPr/>
            </a:pPr>
            <a:r>
              <a:rPr lang="en-US" sz="2400" dirty="0" smtClean="0"/>
              <a:t>Summer program</a:t>
            </a:r>
          </a:p>
          <a:p>
            <a:pPr lvl="1" eaLnBrk="1" hangingPunct="1">
              <a:spcBef>
                <a:spcPct val="10000"/>
              </a:spcBef>
              <a:defRPr/>
            </a:pPr>
            <a:r>
              <a:rPr lang="en-US" sz="2400" dirty="0" smtClean="0"/>
              <a:t>Instructional resources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8"/>
          <p:cNvSpPr>
            <a:spLocks noGrp="1" noChangeArrowheads="1"/>
          </p:cNvSpPr>
          <p:nvPr>
            <p:ph type="dt" sz="quarter" idx="10"/>
          </p:nvPr>
        </p:nvSpPr>
        <p:spPr/>
        <p:txBody>
          <a:bodyPr/>
          <a:lstStyle/>
          <a:p>
            <a:pPr>
              <a:defRPr/>
            </a:pPr>
            <a:r>
              <a:rPr lang="en-US" smtClean="0"/>
              <a:t>February 21, 2014</a:t>
            </a:r>
            <a:endParaRPr lang="en-US"/>
          </a:p>
        </p:txBody>
      </p:sp>
      <p:sp>
        <p:nvSpPr>
          <p:cNvPr id="5" name="Rectangle 69"/>
          <p:cNvSpPr>
            <a:spLocks noGrp="1" noChangeArrowheads="1"/>
          </p:cNvSpPr>
          <p:nvPr>
            <p:ph type="ftr" sz="quarter" idx="11"/>
          </p:nvPr>
        </p:nvSpPr>
        <p:spPr/>
        <p:txBody>
          <a:bodyPr/>
          <a:lstStyle/>
          <a:p>
            <a:pPr>
              <a:defRPr/>
            </a:pPr>
            <a:r>
              <a:rPr lang="en-US"/>
              <a:t>www.ssric.org</a:t>
            </a:r>
          </a:p>
        </p:txBody>
      </p:sp>
      <p:sp>
        <p:nvSpPr>
          <p:cNvPr id="6" name="Rectangle 70"/>
          <p:cNvSpPr>
            <a:spLocks noGrp="1" noChangeArrowheads="1"/>
          </p:cNvSpPr>
          <p:nvPr>
            <p:ph type="sldNum" sz="quarter" idx="12"/>
          </p:nvPr>
        </p:nvSpPr>
        <p:spPr/>
        <p:txBody>
          <a:bodyPr/>
          <a:lstStyle/>
          <a:p>
            <a:pPr>
              <a:defRPr/>
            </a:pPr>
            <a:fld id="{0D754A72-502E-4F21-BDCD-E0D58459A71E}" type="slidenum">
              <a:rPr lang="en-US"/>
              <a:pPr>
                <a:defRPr/>
              </a:pPr>
              <a:t>15</a:t>
            </a:fld>
            <a:endParaRPr lang="en-US"/>
          </a:p>
        </p:txBody>
      </p:sp>
      <p:sp>
        <p:nvSpPr>
          <p:cNvPr id="17410" name="Rectangle 2"/>
          <p:cNvSpPr>
            <a:spLocks noGrp="1" noChangeArrowheads="1"/>
          </p:cNvSpPr>
          <p:nvPr>
            <p:ph type="title" idx="4294967295"/>
          </p:nvPr>
        </p:nvSpPr>
        <p:spPr>
          <a:xfrm>
            <a:off x="457200" y="280988"/>
            <a:ext cx="8229600" cy="1139825"/>
          </a:xfrm>
        </p:spPr>
        <p:txBody>
          <a:bodyPr/>
          <a:lstStyle/>
          <a:p>
            <a:pPr eaLnBrk="1" hangingPunct="1">
              <a:defRPr/>
            </a:pPr>
            <a:r>
              <a:rPr lang="en-US" dirty="0" smtClean="0"/>
              <a:t>Using ICPSR Data</a:t>
            </a:r>
          </a:p>
        </p:txBody>
      </p:sp>
      <p:sp>
        <p:nvSpPr>
          <p:cNvPr id="17411" name="Rectangle 3"/>
          <p:cNvSpPr>
            <a:spLocks noGrp="1" noChangeArrowheads="1"/>
          </p:cNvSpPr>
          <p:nvPr>
            <p:ph type="body" idx="4294967295"/>
          </p:nvPr>
        </p:nvSpPr>
        <p:spPr>
          <a:xfrm>
            <a:off x="533400" y="1420813"/>
            <a:ext cx="8089900" cy="3101975"/>
          </a:xfrm>
        </p:spPr>
        <p:txBody>
          <a:bodyPr/>
          <a:lstStyle/>
          <a:p>
            <a:pPr eaLnBrk="1" hangingPunct="1">
              <a:lnSpc>
                <a:spcPct val="90000"/>
              </a:lnSpc>
              <a:buFont typeface="Wingdings" pitchFamily="48" charset="2"/>
              <a:buChar char="Ø"/>
              <a:defRPr/>
            </a:pPr>
            <a:r>
              <a:rPr lang="en-US" dirty="0" smtClean="0"/>
              <a:t>Log on/Create an Account</a:t>
            </a:r>
          </a:p>
          <a:p>
            <a:pPr eaLnBrk="1" hangingPunct="1">
              <a:lnSpc>
                <a:spcPct val="90000"/>
              </a:lnSpc>
              <a:buFont typeface="Wingdings" pitchFamily="48" charset="2"/>
              <a:buChar char="Ø"/>
              <a:defRPr/>
            </a:pPr>
            <a:r>
              <a:rPr lang="en-US" dirty="0" smtClean="0"/>
              <a:t>Locate the study</a:t>
            </a:r>
          </a:p>
          <a:p>
            <a:pPr eaLnBrk="1" hangingPunct="1">
              <a:lnSpc>
                <a:spcPct val="90000"/>
              </a:lnSpc>
              <a:buFont typeface="Wingdings" pitchFamily="48" charset="2"/>
              <a:buChar char="Ø"/>
              <a:defRPr/>
            </a:pPr>
            <a:r>
              <a:rPr lang="en-US" dirty="0" smtClean="0"/>
              <a:t>Select the data for download</a:t>
            </a:r>
          </a:p>
          <a:p>
            <a:pPr eaLnBrk="1" hangingPunct="1">
              <a:lnSpc>
                <a:spcPct val="90000"/>
              </a:lnSpc>
              <a:buFont typeface="Wingdings" pitchFamily="48" charset="2"/>
              <a:buChar char="Ø"/>
              <a:defRPr/>
            </a:pPr>
            <a:r>
              <a:rPr lang="en-US" dirty="0" smtClean="0"/>
              <a:t>Download the data</a:t>
            </a:r>
          </a:p>
          <a:p>
            <a:pPr eaLnBrk="1" hangingPunct="1">
              <a:lnSpc>
                <a:spcPct val="90000"/>
              </a:lnSpc>
              <a:buFont typeface="Wingdings" pitchFamily="48" charset="2"/>
              <a:buChar char="Ø"/>
              <a:defRPr/>
            </a:pPr>
            <a:r>
              <a:rPr lang="en-US" dirty="0" smtClean="0"/>
              <a:t>Save the data for analysis</a:t>
            </a:r>
          </a:p>
          <a:p>
            <a:pPr eaLnBrk="1" hangingPunct="1">
              <a:lnSpc>
                <a:spcPct val="90000"/>
              </a:lnSpc>
              <a:buFont typeface="Wingdings" pitchFamily="48" charset="2"/>
              <a:buChar char="Ø"/>
              <a:defRPr/>
            </a:pPr>
            <a:endParaRPr lang="en-US" sz="2400" dirty="0" smtClean="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linkClick r:id="rId3"/>
              </a:rPr>
              <a:t>C</a:t>
            </a:r>
            <a:r>
              <a:rPr lang="en-US" dirty="0" smtClean="0">
                <a:hlinkClick r:id="rId3"/>
              </a:rPr>
              <a:t>reate An Account</a:t>
            </a:r>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4" name="Date Placeholder 3"/>
          <p:cNvSpPr>
            <a:spLocks noGrp="1"/>
          </p:cNvSpPr>
          <p:nvPr>
            <p:ph type="dt" sz="half" idx="10"/>
          </p:nvPr>
        </p:nvSpPr>
        <p:spPr/>
        <p:txBody>
          <a:bodyPr/>
          <a:lstStyle/>
          <a:p>
            <a:pPr>
              <a:defRPr/>
            </a:pPr>
            <a:r>
              <a:rPr lang="en-US" smtClean="0"/>
              <a:t>February 21, 2014</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03873D63-88B2-4D83-A643-05FB9DBCA119}" type="slidenum">
              <a:rPr lang="en-US" smtClean="0"/>
              <a:pPr>
                <a:defRPr/>
              </a:pPr>
              <a:t>16</a:t>
            </a:fld>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600200"/>
            <a:ext cx="6235700" cy="458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33849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an Account</a:t>
            </a:r>
            <a:br>
              <a:rPr lang="en-US" dirty="0" smtClean="0"/>
            </a:br>
            <a:endParaRPr lang="en-US" sz="2400"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pPr>
              <a:defRPr/>
            </a:pPr>
            <a:r>
              <a:rPr lang="en-US" smtClean="0"/>
              <a:t>February 21, 2014</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03873D63-88B2-4D83-A643-05FB9DBCA119}" type="slidenum">
              <a:rPr lang="en-US" smtClean="0"/>
              <a:pPr>
                <a:defRPr/>
              </a:pPr>
              <a:t>17</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83820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11946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an Account</a:t>
            </a:r>
            <a:endParaRPr lang="en-US"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pPr>
              <a:defRPr/>
            </a:pPr>
            <a:r>
              <a:rPr lang="en-US" smtClean="0"/>
              <a:t>February 21, 2014</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03873D63-88B2-4D83-A643-05FB9DBCA119}" type="slidenum">
              <a:rPr lang="en-US" smtClean="0"/>
              <a:pPr>
                <a:defRPr/>
              </a:pPr>
              <a:t>18</a:t>
            </a:fld>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0"/>
            <a:ext cx="8473946" cy="463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08024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Locate the Study</a:t>
            </a:r>
            <a:endParaRPr lang="en-US" sz="2400"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pPr>
              <a:defRPr/>
            </a:pPr>
            <a:r>
              <a:rPr lang="en-US" smtClean="0"/>
              <a:t>February 21, 2014</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03873D63-88B2-4D83-A643-05FB9DBCA119}" type="slidenum">
              <a:rPr lang="en-US" smtClean="0"/>
              <a:pPr>
                <a:defRPr/>
              </a:pPr>
              <a:t>19</a:t>
            </a:fld>
            <a:endParaRPr lang="en-US"/>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0"/>
            <a:ext cx="847256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11027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8"/>
          <p:cNvSpPr>
            <a:spLocks noGrp="1" noChangeArrowheads="1"/>
          </p:cNvSpPr>
          <p:nvPr>
            <p:ph type="dt" sz="quarter" idx="10"/>
          </p:nvPr>
        </p:nvSpPr>
        <p:spPr/>
        <p:txBody>
          <a:bodyPr/>
          <a:lstStyle/>
          <a:p>
            <a:pPr>
              <a:defRPr/>
            </a:pPr>
            <a:r>
              <a:rPr lang="en-US" smtClean="0"/>
              <a:t>February 21, 2014</a:t>
            </a:r>
            <a:endParaRPr lang="en-US"/>
          </a:p>
        </p:txBody>
      </p:sp>
      <p:sp>
        <p:nvSpPr>
          <p:cNvPr id="5" name="Rectangle 69"/>
          <p:cNvSpPr>
            <a:spLocks noGrp="1" noChangeArrowheads="1"/>
          </p:cNvSpPr>
          <p:nvPr>
            <p:ph type="ftr" sz="quarter" idx="11"/>
          </p:nvPr>
        </p:nvSpPr>
        <p:spPr/>
        <p:txBody>
          <a:bodyPr/>
          <a:lstStyle/>
          <a:p>
            <a:pPr>
              <a:defRPr/>
            </a:pPr>
            <a:r>
              <a:rPr lang="en-US"/>
              <a:t>www.ssric.org</a:t>
            </a:r>
          </a:p>
        </p:txBody>
      </p:sp>
      <p:sp>
        <p:nvSpPr>
          <p:cNvPr id="6" name="Rectangle 70"/>
          <p:cNvSpPr>
            <a:spLocks noGrp="1" noChangeArrowheads="1"/>
          </p:cNvSpPr>
          <p:nvPr>
            <p:ph type="sldNum" sz="quarter" idx="12"/>
          </p:nvPr>
        </p:nvSpPr>
        <p:spPr/>
        <p:txBody>
          <a:bodyPr/>
          <a:lstStyle/>
          <a:p>
            <a:pPr>
              <a:defRPr/>
            </a:pPr>
            <a:fld id="{5E0C2CFC-759B-4914-B96F-768FD664E325}" type="slidenum">
              <a:rPr lang="en-US"/>
              <a:pPr>
                <a:defRPr/>
              </a:pPr>
              <a:t>2</a:t>
            </a:fld>
            <a:endParaRPr lang="en-US"/>
          </a:p>
        </p:txBody>
      </p:sp>
      <p:sp>
        <p:nvSpPr>
          <p:cNvPr id="418818" name="Rectangle 2"/>
          <p:cNvSpPr>
            <a:spLocks noGrp="1" noChangeArrowheads="1"/>
          </p:cNvSpPr>
          <p:nvPr>
            <p:ph type="title" idx="4294967295"/>
          </p:nvPr>
        </p:nvSpPr>
        <p:spPr/>
        <p:txBody>
          <a:bodyPr/>
          <a:lstStyle/>
          <a:p>
            <a:pPr eaLnBrk="1" hangingPunct="1">
              <a:defRPr/>
            </a:pPr>
            <a:endParaRPr lang="en-US" dirty="0" smtClean="0"/>
          </a:p>
        </p:txBody>
      </p:sp>
      <p:sp>
        <p:nvSpPr>
          <p:cNvPr id="418819" name="Rectangle 3"/>
          <p:cNvSpPr>
            <a:spLocks noGrp="1" noChangeArrowheads="1"/>
          </p:cNvSpPr>
          <p:nvPr>
            <p:ph type="body" idx="4294967295"/>
          </p:nvPr>
        </p:nvSpPr>
        <p:spPr>
          <a:xfrm>
            <a:off x="984250" y="1420813"/>
            <a:ext cx="7702550" cy="4881562"/>
          </a:xfrm>
        </p:spPr>
        <p:txBody>
          <a:bodyPr/>
          <a:lstStyle/>
          <a:p>
            <a:pPr marL="0" indent="0" algn="ctr" eaLnBrk="1" hangingPunct="1">
              <a:buNone/>
              <a:defRPr/>
            </a:pPr>
            <a:endParaRPr lang="en-US" dirty="0" smtClean="0"/>
          </a:p>
          <a:p>
            <a:pPr marL="0" indent="0" algn="ctr" eaLnBrk="1" hangingPunct="1">
              <a:buNone/>
              <a:defRPr/>
            </a:pPr>
            <a:r>
              <a:rPr lang="en-US" dirty="0" smtClean="0"/>
              <a:t>Presenter: John L. Korey</a:t>
            </a:r>
            <a:br>
              <a:rPr lang="en-US" dirty="0" smtClean="0"/>
            </a:br>
            <a:r>
              <a:rPr lang="en-US" dirty="0" smtClean="0"/>
              <a:t>Political Science (Emeritus)</a:t>
            </a:r>
          </a:p>
          <a:p>
            <a:pPr algn="ctr" eaLnBrk="1" hangingPunct="1">
              <a:buFont typeface="Wingdings" pitchFamily="2" charset="2"/>
              <a:buNone/>
              <a:defRPr/>
            </a:pPr>
            <a:r>
              <a:rPr lang="en-US" dirty="0" smtClean="0"/>
              <a:t>Cal Poly Pomona</a:t>
            </a:r>
            <a:br>
              <a:rPr lang="en-US" dirty="0" smtClean="0"/>
            </a:br>
            <a:r>
              <a:rPr lang="en-US" dirty="0" smtClean="0">
                <a:hlinkClick r:id="rId3"/>
              </a:rPr>
              <a:t>jlkorey@csupomona.edu</a:t>
            </a:r>
            <a:endParaRPr lang="en-US" dirty="0" smtClean="0"/>
          </a:p>
          <a:p>
            <a:pPr eaLnBrk="1" hangingPunct="1">
              <a:buFont typeface="Wingdings" pitchFamily="2" charset="2"/>
              <a:buNone/>
              <a:defRPr/>
            </a:pPr>
            <a:endParaRPr lang="en-US" dirty="0" smtClean="0"/>
          </a:p>
          <a:p>
            <a:pPr eaLnBrk="1" hangingPunct="1">
              <a:buFont typeface="Wingdings" pitchFamily="2" charset="2"/>
              <a:buNone/>
              <a:defRPr/>
            </a:pPr>
            <a:endParaRPr lang="en-US" dirty="0" smtClean="0"/>
          </a:p>
          <a:p>
            <a:pPr eaLnBrk="1" hangingPunct="1">
              <a:defRPr/>
            </a:pPr>
            <a:endParaRPr lang="en-US" dirty="0" smtClean="0"/>
          </a:p>
        </p:txBody>
      </p:sp>
      <p:pic>
        <p:nvPicPr>
          <p:cNvPr id="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457200"/>
            <a:ext cx="6858000"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Locate the Study</a:t>
            </a:r>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4" name="Date Placeholder 3"/>
          <p:cNvSpPr>
            <a:spLocks noGrp="1"/>
          </p:cNvSpPr>
          <p:nvPr>
            <p:ph type="dt" sz="half" idx="10"/>
          </p:nvPr>
        </p:nvSpPr>
        <p:spPr/>
        <p:txBody>
          <a:bodyPr/>
          <a:lstStyle/>
          <a:p>
            <a:pPr>
              <a:defRPr/>
            </a:pPr>
            <a:r>
              <a:rPr lang="en-US" smtClean="0"/>
              <a:t>February 21, 2014</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03873D63-88B2-4D83-A643-05FB9DBCA119}" type="slidenum">
              <a:rPr lang="en-US" smtClean="0"/>
              <a:pPr>
                <a:defRPr/>
              </a:pPr>
              <a:t>20</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371600"/>
            <a:ext cx="426720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88562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 Data for Download</a:t>
            </a:r>
            <a:endParaRPr lang="en-US"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pPr>
              <a:defRPr/>
            </a:pPr>
            <a:r>
              <a:rPr lang="en-US" smtClean="0"/>
              <a:t>February 21, 2014</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03873D63-88B2-4D83-A643-05FB9DBCA119}" type="slidenum">
              <a:rPr lang="en-US" smtClean="0"/>
              <a:pPr>
                <a:defRPr/>
              </a:pPr>
              <a:t>21</a:t>
            </a:fld>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447800"/>
            <a:ext cx="7848600" cy="482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49300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Download the Data</a:t>
            </a:r>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4" name="Date Placeholder 3"/>
          <p:cNvSpPr>
            <a:spLocks noGrp="1"/>
          </p:cNvSpPr>
          <p:nvPr>
            <p:ph type="dt" sz="half" idx="10"/>
          </p:nvPr>
        </p:nvSpPr>
        <p:spPr/>
        <p:txBody>
          <a:bodyPr/>
          <a:lstStyle/>
          <a:p>
            <a:pPr>
              <a:defRPr/>
            </a:pPr>
            <a:r>
              <a:rPr lang="en-US" smtClean="0"/>
              <a:t>February 21, 2014</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03873D63-88B2-4D83-A643-05FB9DBCA119}" type="slidenum">
              <a:rPr lang="en-US" smtClean="0"/>
              <a:pPr>
                <a:defRPr/>
              </a:pPr>
              <a:t>22</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733" y="1295400"/>
            <a:ext cx="8639175"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272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Save the Data for Analysis</a:t>
            </a:r>
            <a:endParaRPr lang="en-US" dirty="0"/>
          </a:p>
        </p:txBody>
      </p:sp>
      <p:sp>
        <p:nvSpPr>
          <p:cNvPr id="4" name="Date Placeholder 3"/>
          <p:cNvSpPr>
            <a:spLocks noGrp="1"/>
          </p:cNvSpPr>
          <p:nvPr>
            <p:ph type="dt" sz="half" idx="10"/>
          </p:nvPr>
        </p:nvSpPr>
        <p:spPr/>
        <p:txBody>
          <a:bodyPr/>
          <a:lstStyle/>
          <a:p>
            <a:pPr>
              <a:defRPr/>
            </a:pPr>
            <a:r>
              <a:rPr lang="en-US" smtClean="0"/>
              <a:t>February 21, 2014</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03873D63-88B2-4D83-A643-05FB9DBCA119}" type="slidenum">
              <a:rPr lang="en-US" smtClean="0"/>
              <a:pPr>
                <a:defRPr/>
              </a:pPr>
              <a:t>23</a:t>
            </a:fld>
            <a:endParaRPr lang="en-US"/>
          </a:p>
        </p:txBody>
      </p:sp>
      <p:pic>
        <p:nvPicPr>
          <p:cNvPr id="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09800" y="1447800"/>
            <a:ext cx="3710940" cy="102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descr="C:\temp\Captu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514600"/>
            <a:ext cx="53721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4922520"/>
            <a:ext cx="5543550" cy="178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3721100"/>
            <a:ext cx="6877050" cy="118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72848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3"/>
              </a:rPr>
              <a:t>Converting ASCII Files</a:t>
            </a:r>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4" name="Date Placeholder 3"/>
          <p:cNvSpPr>
            <a:spLocks noGrp="1"/>
          </p:cNvSpPr>
          <p:nvPr>
            <p:ph type="dt" sz="half" idx="10"/>
          </p:nvPr>
        </p:nvSpPr>
        <p:spPr/>
        <p:txBody>
          <a:bodyPr/>
          <a:lstStyle/>
          <a:p>
            <a:pPr>
              <a:defRPr/>
            </a:pPr>
            <a:r>
              <a:rPr lang="en-US" smtClean="0"/>
              <a:t>February 21, 2014</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03873D63-88B2-4D83-A643-05FB9DBCA119}" type="slidenum">
              <a:rPr lang="en-US" smtClean="0"/>
              <a:pPr>
                <a:defRPr/>
              </a:pPr>
              <a:t>24</a:t>
            </a:fld>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524000"/>
            <a:ext cx="4241800" cy="487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28443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SPSS Syntax Files</a:t>
            </a:r>
            <a:endParaRPr lang="en-US" dirty="0"/>
          </a:p>
        </p:txBody>
      </p:sp>
      <p:sp>
        <p:nvSpPr>
          <p:cNvPr id="3" name="Content Placeholder 2"/>
          <p:cNvSpPr>
            <a:spLocks noGrp="1"/>
          </p:cNvSpPr>
          <p:nvPr>
            <p:ph idx="1"/>
          </p:nvPr>
        </p:nvSpPr>
        <p:spPr/>
        <p:txBody>
          <a:bodyPr/>
          <a:lstStyle/>
          <a:p>
            <a:pPr marL="0" indent="0">
              <a:buNone/>
            </a:pPr>
            <a:r>
              <a:rPr lang="nl-NL" dirty="0"/>
              <a:t>Manfred te Grotenhuis and Chris </a:t>
            </a:r>
            <a:r>
              <a:rPr lang="nl-NL" dirty="0" smtClean="0"/>
              <a:t>Visscher, </a:t>
            </a:r>
            <a:r>
              <a:rPr lang="en-US" i="1" dirty="0">
                <a:effectLst/>
                <a:hlinkClick r:id="rId3"/>
              </a:rPr>
              <a:t>How to Use SPSS Syntax: An Overview of Common </a:t>
            </a:r>
            <a:r>
              <a:rPr lang="en-US" i="1" dirty="0" smtClean="0">
                <a:effectLst/>
                <a:hlinkClick r:id="rId3"/>
              </a:rPr>
              <a:t>Commands </a:t>
            </a:r>
            <a:r>
              <a:rPr lang="en-US" dirty="0" smtClean="0">
                <a:effectLst/>
              </a:rPr>
              <a:t>(Thousand Oaks, CA: Sage, 2014)</a:t>
            </a:r>
            <a:r>
              <a:rPr lang="en-US" i="1" dirty="0" smtClean="0">
                <a:effectLst/>
              </a:rPr>
              <a:t>.</a:t>
            </a:r>
            <a:endParaRPr lang="en-US" i="1" dirty="0">
              <a:effectLst/>
            </a:endParaRPr>
          </a:p>
          <a:p>
            <a:pPr marL="0" indent="0">
              <a:buNone/>
            </a:pPr>
            <a:endParaRPr lang="en-US" dirty="0"/>
          </a:p>
        </p:txBody>
      </p:sp>
      <p:sp>
        <p:nvSpPr>
          <p:cNvPr id="4" name="Date Placeholder 3"/>
          <p:cNvSpPr>
            <a:spLocks noGrp="1"/>
          </p:cNvSpPr>
          <p:nvPr>
            <p:ph type="dt" sz="half" idx="10"/>
          </p:nvPr>
        </p:nvSpPr>
        <p:spPr/>
        <p:txBody>
          <a:bodyPr/>
          <a:lstStyle/>
          <a:p>
            <a:pPr>
              <a:defRPr/>
            </a:pPr>
            <a:r>
              <a:rPr lang="en-US" smtClean="0"/>
              <a:t>February 21, 2014</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03873D63-88B2-4D83-A643-05FB9DBCA119}" type="slidenum">
              <a:rPr lang="en-US" smtClean="0"/>
              <a:pPr>
                <a:defRPr/>
              </a:pPr>
              <a:t>25</a:t>
            </a:fld>
            <a:endParaRPr lang="en-US"/>
          </a:p>
        </p:txBody>
      </p:sp>
    </p:spTree>
    <p:extLst>
      <p:ext uri="{BB962C8B-B14F-4D97-AF65-F5344CB8AC3E}">
        <p14:creationId xmlns:p14="http://schemas.microsoft.com/office/powerpoint/2010/main" val="7801081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Research Tools</a:t>
            </a:r>
            <a:endParaRPr lang="en-US" dirty="0"/>
          </a:p>
        </p:txBody>
      </p:sp>
      <p:sp>
        <p:nvSpPr>
          <p:cNvPr id="3" name="Content Placeholder 2"/>
          <p:cNvSpPr>
            <a:spLocks noGrp="1"/>
          </p:cNvSpPr>
          <p:nvPr>
            <p:ph idx="1"/>
          </p:nvPr>
        </p:nvSpPr>
        <p:spPr/>
        <p:txBody>
          <a:bodyPr/>
          <a:lstStyle/>
          <a:p>
            <a:r>
              <a:rPr lang="en-US" dirty="0" smtClean="0"/>
              <a:t>Search/Compare Variables</a:t>
            </a:r>
          </a:p>
          <a:p>
            <a:r>
              <a:rPr lang="en-US" dirty="0" smtClean="0"/>
              <a:t>Bibliography of Data Related </a:t>
            </a:r>
            <a:r>
              <a:rPr lang="en-US" dirty="0" err="1" smtClean="0"/>
              <a:t>Litrerature</a:t>
            </a:r>
            <a:endParaRPr lang="en-US" dirty="0" smtClean="0"/>
          </a:p>
          <a:p>
            <a:r>
              <a:rPr lang="en-US" dirty="0" smtClean="0"/>
              <a:t>Online Data Analysis</a:t>
            </a:r>
          </a:p>
          <a:p>
            <a:r>
              <a:rPr lang="en-US" dirty="0" smtClean="0"/>
              <a:t>Archive Partners</a:t>
            </a:r>
            <a:endParaRPr lang="en-US" dirty="0"/>
          </a:p>
        </p:txBody>
      </p:sp>
      <p:sp>
        <p:nvSpPr>
          <p:cNvPr id="4" name="Date Placeholder 3"/>
          <p:cNvSpPr>
            <a:spLocks noGrp="1"/>
          </p:cNvSpPr>
          <p:nvPr>
            <p:ph type="dt" sz="half" idx="10"/>
          </p:nvPr>
        </p:nvSpPr>
        <p:spPr/>
        <p:txBody>
          <a:bodyPr/>
          <a:lstStyle/>
          <a:p>
            <a:pPr>
              <a:defRPr/>
            </a:pPr>
            <a:r>
              <a:rPr lang="en-US" smtClean="0"/>
              <a:t>February 21, 2014</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03873D63-88B2-4D83-A643-05FB9DBCA119}" type="slidenum">
              <a:rPr lang="en-US" smtClean="0"/>
              <a:pPr>
                <a:defRPr/>
              </a:pPr>
              <a:t>26</a:t>
            </a:fld>
            <a:endParaRPr lang="en-US"/>
          </a:p>
        </p:txBody>
      </p:sp>
    </p:spTree>
    <p:extLst>
      <p:ext uri="{BB962C8B-B14F-4D97-AF65-F5344CB8AC3E}">
        <p14:creationId xmlns:p14="http://schemas.microsoft.com/office/powerpoint/2010/main" val="39745485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Search/Compare Variables</a:t>
            </a:r>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4" name="Date Placeholder 3"/>
          <p:cNvSpPr>
            <a:spLocks noGrp="1"/>
          </p:cNvSpPr>
          <p:nvPr>
            <p:ph type="dt" sz="half" idx="10"/>
          </p:nvPr>
        </p:nvSpPr>
        <p:spPr/>
        <p:txBody>
          <a:bodyPr/>
          <a:lstStyle/>
          <a:p>
            <a:pPr>
              <a:defRPr/>
            </a:pPr>
            <a:r>
              <a:rPr lang="en-US" smtClean="0"/>
              <a:t>February 21, 2014</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03873D63-88B2-4D83-A643-05FB9DBCA119}" type="slidenum">
              <a:rPr lang="en-US" smtClean="0"/>
              <a:pPr>
                <a:defRPr/>
              </a:pPr>
              <a:t>27</a:t>
            </a:fld>
            <a:endParaRPr 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447800"/>
            <a:ext cx="5175250" cy="483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53425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 of </a:t>
            </a:r>
            <a:br>
              <a:rPr lang="en-US" dirty="0" smtClean="0"/>
            </a:br>
            <a:r>
              <a:rPr lang="en-US" dirty="0" smtClean="0"/>
              <a:t>Data Related Literature</a:t>
            </a:r>
            <a:endParaRPr lang="en-US"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pPr>
              <a:defRPr/>
            </a:pPr>
            <a:r>
              <a:rPr lang="en-US" smtClean="0"/>
              <a:t>February 21, 2014</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03873D63-88B2-4D83-A643-05FB9DBCA119}" type="slidenum">
              <a:rPr lang="en-US" smtClean="0"/>
              <a:pPr>
                <a:defRPr/>
              </a:pPr>
              <a:t>28</a:t>
            </a:fld>
            <a:endParaRPr lang="en-US"/>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0"/>
            <a:ext cx="7991475" cy="479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33111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Data Analysis</a:t>
            </a:r>
            <a:endParaRPr lang="en-US" dirty="0"/>
          </a:p>
        </p:txBody>
      </p:sp>
      <p:sp>
        <p:nvSpPr>
          <p:cNvPr id="3" name="Content Placeholder 2"/>
          <p:cNvSpPr>
            <a:spLocks noGrp="1"/>
          </p:cNvSpPr>
          <p:nvPr>
            <p:ph idx="1"/>
          </p:nvPr>
        </p:nvSpPr>
        <p:spPr/>
        <p:txBody>
          <a:bodyPr/>
          <a:lstStyle/>
          <a:p>
            <a:r>
              <a:rPr lang="en-US" dirty="0" smtClean="0"/>
              <a:t>Simple </a:t>
            </a:r>
            <a:r>
              <a:rPr lang="en-US" dirty="0" smtClean="0"/>
              <a:t>Crosstabs: if a dataset </a:t>
            </a:r>
            <a:r>
              <a:rPr lang="en-US" dirty="0" err="1" smtClean="0"/>
              <a:t>decription</a:t>
            </a:r>
            <a:r>
              <a:rPr lang="en-US" dirty="0" smtClean="0"/>
              <a:t> says that you can perform simple crosstabs, you can do so online by clicking on the link and following the instructions. </a:t>
            </a:r>
            <a:endParaRPr lang="en-US" dirty="0" smtClean="0"/>
          </a:p>
          <a:p>
            <a:r>
              <a:rPr lang="en-US" dirty="0" smtClean="0"/>
              <a:t>SDA: some datasets also allow more extensive analyses using SDA (Survey Documentation and </a:t>
            </a:r>
            <a:r>
              <a:rPr lang="en-US" dirty="0" err="1" smtClean="0"/>
              <a:t>Alalysis</a:t>
            </a:r>
            <a:r>
              <a:rPr lang="en-US" dirty="0" smtClean="0"/>
              <a:t>).  The SSRIC offers a separate workshop on SDA.</a:t>
            </a:r>
            <a:endParaRPr lang="en-US" dirty="0"/>
          </a:p>
        </p:txBody>
      </p:sp>
      <p:sp>
        <p:nvSpPr>
          <p:cNvPr id="4" name="Date Placeholder 3"/>
          <p:cNvSpPr>
            <a:spLocks noGrp="1"/>
          </p:cNvSpPr>
          <p:nvPr>
            <p:ph type="dt" sz="half" idx="10"/>
          </p:nvPr>
        </p:nvSpPr>
        <p:spPr/>
        <p:txBody>
          <a:bodyPr/>
          <a:lstStyle/>
          <a:p>
            <a:pPr>
              <a:defRPr/>
            </a:pPr>
            <a:r>
              <a:rPr lang="en-US" smtClean="0"/>
              <a:t>February 21, 2014</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03873D63-88B2-4D83-A643-05FB9DBCA119}" type="slidenum">
              <a:rPr lang="en-US" smtClean="0"/>
              <a:pPr>
                <a:defRPr/>
              </a:pPr>
              <a:t>29</a:t>
            </a:fld>
            <a:endParaRPr lang="en-US"/>
          </a:p>
        </p:txBody>
      </p:sp>
    </p:spTree>
    <p:extLst>
      <p:ext uri="{BB962C8B-B14F-4D97-AF65-F5344CB8AC3E}">
        <p14:creationId xmlns:p14="http://schemas.microsoft.com/office/powerpoint/2010/main" val="2193346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342900" lvl="1" indent="-342900">
              <a:buClr>
                <a:schemeClr val="hlink"/>
              </a:buClr>
              <a:buSzPct val="80000"/>
              <a:buFont typeface="Wingdings" pitchFamily="2" charset="2"/>
              <a:buChar char="Ø"/>
            </a:pPr>
            <a:r>
              <a:rPr lang="en-US" sz="3200" dirty="0" smtClean="0">
                <a:hlinkClick r:id="rId3"/>
              </a:rPr>
              <a:t>These </a:t>
            </a:r>
            <a:r>
              <a:rPr lang="en-US" sz="3200" dirty="0" err="1" smtClean="0">
                <a:hlinkClick r:id="rId3"/>
              </a:rPr>
              <a:t>Powerpoint</a:t>
            </a:r>
            <a:r>
              <a:rPr lang="en-US" sz="3200" dirty="0" smtClean="0">
                <a:hlinkClick r:id="rId3"/>
              </a:rPr>
              <a:t> Slides</a:t>
            </a:r>
            <a:endParaRPr lang="en-US" sz="3200" dirty="0"/>
          </a:p>
          <a:p>
            <a:r>
              <a:rPr lang="en-US" dirty="0" smtClean="0"/>
              <a:t>The only URL you need: </a:t>
            </a:r>
            <a:r>
              <a:rPr lang="en-US" dirty="0" smtClean="0">
                <a:hlinkClick r:id="rId4"/>
              </a:rPr>
              <a:t>List of Links Used in This Workshop</a:t>
            </a:r>
            <a:endParaRPr lang="en-US" dirty="0"/>
          </a:p>
        </p:txBody>
      </p:sp>
      <p:sp>
        <p:nvSpPr>
          <p:cNvPr id="4" name="Date Placeholder 3"/>
          <p:cNvSpPr>
            <a:spLocks noGrp="1"/>
          </p:cNvSpPr>
          <p:nvPr>
            <p:ph type="dt" sz="half" idx="10"/>
          </p:nvPr>
        </p:nvSpPr>
        <p:spPr/>
        <p:txBody>
          <a:bodyPr/>
          <a:lstStyle/>
          <a:p>
            <a:pPr>
              <a:defRPr/>
            </a:pPr>
            <a:r>
              <a:rPr lang="en-US" smtClean="0"/>
              <a:t>February 21, 2014</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03873D63-88B2-4D83-A643-05FB9DBCA119}" type="slidenum">
              <a:rPr lang="en-US" smtClean="0"/>
              <a:pPr>
                <a:defRPr/>
              </a:pPr>
              <a:t>3</a:t>
            </a:fld>
            <a:endParaRPr lang="en-US"/>
          </a:p>
        </p:txBody>
      </p:sp>
      <p:pic>
        <p:nvPicPr>
          <p:cNvPr id="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457200"/>
            <a:ext cx="6858000"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48067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Archive Partners</a:t>
            </a:r>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4" name="Date Placeholder 3"/>
          <p:cNvSpPr>
            <a:spLocks noGrp="1"/>
          </p:cNvSpPr>
          <p:nvPr>
            <p:ph type="dt" sz="half" idx="10"/>
          </p:nvPr>
        </p:nvSpPr>
        <p:spPr/>
        <p:txBody>
          <a:bodyPr/>
          <a:lstStyle/>
          <a:p>
            <a:pPr>
              <a:defRPr/>
            </a:pPr>
            <a:r>
              <a:rPr lang="en-US" smtClean="0"/>
              <a:t>February 21, 2014</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03873D63-88B2-4D83-A643-05FB9DBCA119}" type="slidenum">
              <a:rPr lang="en-US" smtClean="0"/>
              <a:pPr>
                <a:defRPr/>
              </a:pPr>
              <a:t>30</a:t>
            </a:fld>
            <a:endParaRPr lang="en-US"/>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295400"/>
            <a:ext cx="628015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64175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ICPSR Resources</a:t>
            </a:r>
            <a:endParaRPr lang="en-US" dirty="0"/>
          </a:p>
        </p:txBody>
      </p:sp>
      <p:sp>
        <p:nvSpPr>
          <p:cNvPr id="3" name="Content Placeholder 2"/>
          <p:cNvSpPr>
            <a:spLocks noGrp="1"/>
          </p:cNvSpPr>
          <p:nvPr>
            <p:ph idx="1"/>
          </p:nvPr>
        </p:nvSpPr>
        <p:spPr/>
        <p:txBody>
          <a:bodyPr/>
          <a:lstStyle/>
          <a:p>
            <a:r>
              <a:rPr lang="en-US" dirty="0" smtClean="0">
                <a:hlinkClick r:id="rId3"/>
              </a:rPr>
              <a:t>New User Tutorial</a:t>
            </a:r>
            <a:endParaRPr lang="en-US" dirty="0" smtClean="0"/>
          </a:p>
          <a:p>
            <a:r>
              <a:rPr lang="en-US" dirty="0">
                <a:hlinkClick r:id="rId4"/>
              </a:rPr>
              <a:t>ICPSR YouTube Videos and Recorded Webinars</a:t>
            </a:r>
            <a:endParaRPr lang="en-US" dirty="0"/>
          </a:p>
          <a:p>
            <a:r>
              <a:rPr lang="en-US" dirty="0" smtClean="0">
                <a:hlinkClick r:id="rId5"/>
              </a:rPr>
              <a:t>SSRIC ICPSR Guide</a:t>
            </a:r>
            <a:endParaRPr lang="en-US" dirty="0" smtClean="0"/>
          </a:p>
          <a:p>
            <a:endParaRPr lang="en-US" dirty="0"/>
          </a:p>
        </p:txBody>
      </p:sp>
      <p:sp>
        <p:nvSpPr>
          <p:cNvPr id="4" name="Date Placeholder 3"/>
          <p:cNvSpPr>
            <a:spLocks noGrp="1"/>
          </p:cNvSpPr>
          <p:nvPr>
            <p:ph type="dt" sz="half" idx="10"/>
          </p:nvPr>
        </p:nvSpPr>
        <p:spPr/>
        <p:txBody>
          <a:bodyPr/>
          <a:lstStyle/>
          <a:p>
            <a:pPr>
              <a:defRPr/>
            </a:pPr>
            <a:r>
              <a:rPr lang="en-US" smtClean="0"/>
              <a:t>February 21, 2014</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03873D63-88B2-4D83-A643-05FB9DBCA119}" type="slidenum">
              <a:rPr lang="en-US" smtClean="0"/>
              <a:pPr>
                <a:defRPr/>
              </a:pPr>
              <a:t>31</a:t>
            </a:fld>
            <a:endParaRPr lang="en-US"/>
          </a:p>
        </p:txBody>
      </p:sp>
    </p:spTree>
    <p:extLst>
      <p:ext uri="{BB962C8B-B14F-4D97-AF65-F5344CB8AC3E}">
        <p14:creationId xmlns:p14="http://schemas.microsoft.com/office/powerpoint/2010/main" val="31665429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8"/>
          <p:cNvSpPr>
            <a:spLocks noGrp="1" noChangeArrowheads="1"/>
          </p:cNvSpPr>
          <p:nvPr>
            <p:ph type="dt" sz="quarter" idx="10"/>
          </p:nvPr>
        </p:nvSpPr>
        <p:spPr/>
        <p:txBody>
          <a:bodyPr/>
          <a:lstStyle/>
          <a:p>
            <a:pPr>
              <a:defRPr/>
            </a:pPr>
            <a:r>
              <a:rPr lang="en-US" smtClean="0"/>
              <a:t>February 21, 2014</a:t>
            </a:r>
            <a:endParaRPr lang="en-US"/>
          </a:p>
        </p:txBody>
      </p:sp>
      <p:sp>
        <p:nvSpPr>
          <p:cNvPr id="5" name="Rectangle 69"/>
          <p:cNvSpPr>
            <a:spLocks noGrp="1" noChangeArrowheads="1"/>
          </p:cNvSpPr>
          <p:nvPr>
            <p:ph type="ftr" sz="quarter" idx="11"/>
          </p:nvPr>
        </p:nvSpPr>
        <p:spPr/>
        <p:txBody>
          <a:bodyPr/>
          <a:lstStyle/>
          <a:p>
            <a:pPr>
              <a:defRPr/>
            </a:pPr>
            <a:r>
              <a:rPr lang="en-US"/>
              <a:t>www.ssric.org</a:t>
            </a:r>
          </a:p>
        </p:txBody>
      </p:sp>
      <p:sp>
        <p:nvSpPr>
          <p:cNvPr id="6" name="Rectangle 70"/>
          <p:cNvSpPr>
            <a:spLocks noGrp="1" noChangeArrowheads="1"/>
          </p:cNvSpPr>
          <p:nvPr>
            <p:ph type="sldNum" sz="quarter" idx="12"/>
          </p:nvPr>
        </p:nvSpPr>
        <p:spPr/>
        <p:txBody>
          <a:bodyPr/>
          <a:lstStyle/>
          <a:p>
            <a:pPr>
              <a:defRPr/>
            </a:pPr>
            <a:fld id="{551B4110-A93E-462F-9637-B366C94C8A91}" type="slidenum">
              <a:rPr lang="en-US"/>
              <a:pPr>
                <a:defRPr/>
              </a:pPr>
              <a:t>32</a:t>
            </a:fld>
            <a:endParaRPr lang="en-US"/>
          </a:p>
        </p:txBody>
      </p:sp>
      <p:sp>
        <p:nvSpPr>
          <p:cNvPr id="24579" name="Rectangle 3"/>
          <p:cNvSpPr>
            <a:spLocks noGrp="1" noChangeArrowheads="1"/>
          </p:cNvSpPr>
          <p:nvPr>
            <p:ph type="ctrTitle"/>
          </p:nvPr>
        </p:nvSpPr>
        <p:spPr>
          <a:xfrm>
            <a:off x="609600" y="685800"/>
            <a:ext cx="7772400" cy="822325"/>
          </a:xfrm>
        </p:spPr>
        <p:txBody>
          <a:bodyPr/>
          <a:lstStyle/>
          <a:p>
            <a:pPr eaLnBrk="1" hangingPunct="1">
              <a:defRPr/>
            </a:pPr>
            <a:r>
              <a:rPr lang="en-US" sz="4400" dirty="0">
                <a:hlinkClick r:id="rId3"/>
              </a:rPr>
              <a:t>The Field (California) </a:t>
            </a:r>
            <a:r>
              <a:rPr lang="en-US" sz="4400" dirty="0" smtClean="0">
                <a:hlinkClick r:id="rId3"/>
              </a:rPr>
              <a:t>Poll</a:t>
            </a:r>
            <a:r>
              <a:rPr lang="en-US" sz="4400" dirty="0" smtClean="0"/>
              <a:t/>
            </a:r>
            <a:br>
              <a:rPr lang="en-US" sz="4400" dirty="0" smtClean="0"/>
            </a:br>
            <a:endParaRPr lang="en-US" sz="4400" dirty="0" smtClean="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1450" y="1133475"/>
            <a:ext cx="6261100" cy="459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8"/>
          <p:cNvSpPr>
            <a:spLocks noGrp="1" noChangeArrowheads="1"/>
          </p:cNvSpPr>
          <p:nvPr>
            <p:ph type="dt" sz="quarter" idx="10"/>
          </p:nvPr>
        </p:nvSpPr>
        <p:spPr/>
        <p:txBody>
          <a:bodyPr/>
          <a:lstStyle/>
          <a:p>
            <a:pPr>
              <a:defRPr/>
            </a:pPr>
            <a:r>
              <a:rPr lang="en-US" smtClean="0"/>
              <a:t>February 21, 2014</a:t>
            </a:r>
            <a:endParaRPr lang="en-US"/>
          </a:p>
        </p:txBody>
      </p:sp>
      <p:sp>
        <p:nvSpPr>
          <p:cNvPr id="9" name="Rectangle 69"/>
          <p:cNvSpPr>
            <a:spLocks noGrp="1" noChangeArrowheads="1"/>
          </p:cNvSpPr>
          <p:nvPr>
            <p:ph type="ftr" sz="quarter" idx="11"/>
          </p:nvPr>
        </p:nvSpPr>
        <p:spPr/>
        <p:txBody>
          <a:bodyPr/>
          <a:lstStyle/>
          <a:p>
            <a:pPr>
              <a:defRPr/>
            </a:pPr>
            <a:r>
              <a:rPr lang="en-US"/>
              <a:t>www.ssric.org</a:t>
            </a:r>
          </a:p>
        </p:txBody>
      </p:sp>
      <p:sp>
        <p:nvSpPr>
          <p:cNvPr id="10" name="Rectangle 70"/>
          <p:cNvSpPr>
            <a:spLocks noGrp="1" noChangeArrowheads="1"/>
          </p:cNvSpPr>
          <p:nvPr>
            <p:ph type="sldNum" sz="quarter" idx="12"/>
          </p:nvPr>
        </p:nvSpPr>
        <p:spPr/>
        <p:txBody>
          <a:bodyPr/>
          <a:lstStyle/>
          <a:p>
            <a:pPr>
              <a:defRPr/>
            </a:pPr>
            <a:fld id="{6269614B-558E-4D1A-BB9C-E75A4C29430C}" type="slidenum">
              <a:rPr lang="en-US"/>
              <a:pPr>
                <a:defRPr/>
              </a:pPr>
              <a:t>33</a:t>
            </a:fld>
            <a:endParaRPr lang="en-US"/>
          </a:p>
        </p:txBody>
      </p:sp>
      <p:sp>
        <p:nvSpPr>
          <p:cNvPr id="27650" name="Rectangle 2"/>
          <p:cNvSpPr>
            <a:spLocks noGrp="1" noChangeArrowheads="1"/>
          </p:cNvSpPr>
          <p:nvPr>
            <p:ph type="title" idx="4294967295"/>
          </p:nvPr>
        </p:nvSpPr>
        <p:spPr/>
        <p:txBody>
          <a:bodyPr/>
          <a:lstStyle/>
          <a:p>
            <a:pPr eaLnBrk="1" hangingPunct="1">
              <a:defRPr/>
            </a:pPr>
            <a:r>
              <a:rPr lang="en-US" dirty="0" smtClean="0"/>
              <a:t>The Field (California) Poll</a:t>
            </a:r>
          </a:p>
        </p:txBody>
      </p:sp>
      <p:sp>
        <p:nvSpPr>
          <p:cNvPr id="27651" name="Rectangle 3"/>
          <p:cNvSpPr>
            <a:spLocks noGrp="1" noChangeArrowheads="1"/>
          </p:cNvSpPr>
          <p:nvPr>
            <p:ph type="body" idx="4294967295"/>
          </p:nvPr>
        </p:nvSpPr>
        <p:spPr>
          <a:xfrm>
            <a:off x="2298700" y="1420813"/>
            <a:ext cx="6486525" cy="3619500"/>
          </a:xfrm>
        </p:spPr>
        <p:txBody>
          <a:bodyPr/>
          <a:lstStyle/>
          <a:p>
            <a:pPr eaLnBrk="1" hangingPunct="1">
              <a:buFont typeface="Wingdings" pitchFamily="48" charset="2"/>
              <a:buChar char="Ø"/>
              <a:defRPr/>
            </a:pPr>
            <a:r>
              <a:rPr lang="en-US" dirty="0" smtClean="0"/>
              <a:t>Established in 1947</a:t>
            </a:r>
          </a:p>
          <a:p>
            <a:pPr eaLnBrk="1" hangingPunct="1">
              <a:buFont typeface="Wingdings" pitchFamily="2" charset="2"/>
              <a:buNone/>
              <a:defRPr/>
            </a:pPr>
            <a:endParaRPr lang="en-US" sz="1000" dirty="0" smtClean="0"/>
          </a:p>
          <a:p>
            <a:pPr eaLnBrk="1" hangingPunct="1">
              <a:buFont typeface="Wingdings" pitchFamily="48" charset="2"/>
              <a:buChar char="Ø"/>
              <a:defRPr/>
            </a:pPr>
            <a:r>
              <a:rPr lang="en-US" dirty="0" smtClean="0"/>
              <a:t>Independent, non-partisan survey of California public opinion</a:t>
            </a:r>
          </a:p>
          <a:p>
            <a:pPr eaLnBrk="1" hangingPunct="1">
              <a:buFont typeface="Wingdings" pitchFamily="2" charset="2"/>
              <a:buNone/>
              <a:defRPr/>
            </a:pPr>
            <a:endParaRPr lang="en-US" sz="1000" dirty="0" smtClean="0"/>
          </a:p>
          <a:p>
            <a:pPr eaLnBrk="1" hangingPunct="1">
              <a:buFont typeface="Wingdings" pitchFamily="48" charset="2"/>
              <a:buChar char="Ø"/>
              <a:defRPr/>
            </a:pPr>
            <a:r>
              <a:rPr lang="en-US" dirty="0" smtClean="0"/>
              <a:t>Wide range of political and social topics</a:t>
            </a:r>
          </a:p>
          <a:p>
            <a:pPr eaLnBrk="1" hangingPunct="1">
              <a:buFont typeface="Wingdings" pitchFamily="2" charset="2"/>
              <a:buNone/>
              <a:defRPr/>
            </a:pPr>
            <a:endParaRPr lang="en-US" sz="1000" dirty="0" smtClean="0"/>
          </a:p>
          <a:p>
            <a:pPr eaLnBrk="1" hangingPunct="1">
              <a:buFont typeface="Wingdings" pitchFamily="48" charset="2"/>
              <a:buChar char="Ø"/>
              <a:defRPr/>
            </a:pPr>
            <a:r>
              <a:rPr lang="en-US" dirty="0" smtClean="0"/>
              <a:t>Multiple polls each year</a:t>
            </a:r>
            <a:endParaRPr lang="en-US" sz="2400" dirty="0" smtClean="0"/>
          </a:p>
        </p:txBody>
      </p:sp>
      <p:sp>
        <p:nvSpPr>
          <p:cNvPr id="27652" name="Rectangle 4"/>
          <p:cNvSpPr>
            <a:spLocks noChangeArrowheads="1"/>
          </p:cNvSpPr>
          <p:nvPr/>
        </p:nvSpPr>
        <p:spPr bwMode="auto">
          <a:xfrm>
            <a:off x="454025" y="5065713"/>
            <a:ext cx="8170863" cy="1258887"/>
          </a:xfrm>
          <a:prstGeom prst="rect">
            <a:avLst/>
          </a:prstGeom>
          <a:noFill/>
          <a:ln w="9525">
            <a:noFill/>
            <a:miter lim="800000"/>
            <a:headEnd/>
            <a:tailEnd/>
          </a:ln>
          <a:effectLst/>
        </p:spPr>
        <p:txBody>
          <a:bodyPr/>
          <a:lstStyle/>
          <a:p>
            <a:pPr marL="342900" indent="-342900" eaLnBrk="0" hangingPunct="0">
              <a:spcBef>
                <a:spcPct val="20000"/>
              </a:spcBef>
              <a:buClr>
                <a:schemeClr val="hlink"/>
              </a:buClr>
              <a:buSzPct val="80000"/>
              <a:buFont typeface="Wingdings" pitchFamily="48" charset="2"/>
              <a:buChar char="Ø"/>
              <a:defRPr/>
            </a:pPr>
            <a:endParaRPr lang="en-US">
              <a:effectLst>
                <a:outerShdw blurRad="38100" dist="38100" dir="2700000" algn="tl">
                  <a:srgbClr val="000000"/>
                </a:outerShdw>
              </a:effectLst>
              <a:cs typeface="+mn-cs"/>
            </a:endParaRPr>
          </a:p>
        </p:txBody>
      </p:sp>
      <p:pic>
        <p:nvPicPr>
          <p:cNvPr id="3175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888" y="1420813"/>
            <a:ext cx="1431925"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Rectangle 6"/>
          <p:cNvSpPr>
            <a:spLocks noChangeArrowheads="1"/>
          </p:cNvSpPr>
          <p:nvPr/>
        </p:nvSpPr>
        <p:spPr bwMode="auto">
          <a:xfrm>
            <a:off x="619125" y="3213100"/>
            <a:ext cx="1517650" cy="366713"/>
          </a:xfrm>
          <a:prstGeom prst="rect">
            <a:avLst/>
          </a:prstGeom>
          <a:noFill/>
          <a:ln w="9525">
            <a:noFill/>
            <a:miter lim="800000"/>
            <a:headEnd/>
            <a:tailEnd/>
          </a:ln>
          <a:effectLst/>
        </p:spPr>
        <p:txBody>
          <a:bodyPr wrap="none">
            <a:spAutoFit/>
          </a:bodyPr>
          <a:lstStyle/>
          <a:p>
            <a:pPr eaLnBrk="0" hangingPunct="0">
              <a:defRPr/>
            </a:pPr>
            <a:r>
              <a:rPr lang="en-US" b="1">
                <a:effectLst>
                  <a:outerShdw blurRad="38100" dist="38100" dir="2700000" algn="tl">
                    <a:srgbClr val="000000"/>
                  </a:outerShdw>
                </a:effectLst>
                <a:cs typeface="+mn-cs"/>
              </a:rPr>
              <a:t>Mervin Field</a:t>
            </a:r>
          </a:p>
        </p:txBody>
      </p:sp>
      <p:sp>
        <p:nvSpPr>
          <p:cNvPr id="27655" name="Rectangle 7"/>
          <p:cNvSpPr>
            <a:spLocks noChangeArrowheads="1"/>
          </p:cNvSpPr>
          <p:nvPr/>
        </p:nvSpPr>
        <p:spPr bwMode="auto">
          <a:xfrm>
            <a:off x="4479635" y="5161747"/>
            <a:ext cx="184730" cy="954107"/>
          </a:xfrm>
          <a:prstGeom prst="rect">
            <a:avLst/>
          </a:prstGeom>
          <a:noFill/>
          <a:ln w="9525">
            <a:noFill/>
            <a:miter lim="800000"/>
            <a:headEnd/>
            <a:tailEnd/>
          </a:ln>
          <a:effectLst/>
        </p:spPr>
        <p:txBody>
          <a:bodyPr wrap="none" anchor="ctr">
            <a:spAutoFit/>
          </a:bodyPr>
          <a:lstStyle/>
          <a:p>
            <a:pPr algn="ctr" eaLnBrk="0" hangingPunct="0">
              <a:defRPr/>
            </a:pPr>
            <a:r>
              <a:rPr lang="en-US" sz="2800" b="1" dirty="0">
                <a:solidFill>
                  <a:schemeClr val="tx2"/>
                </a:solidFill>
                <a:effectLst>
                  <a:outerShdw blurRad="38100" dist="38100" dir="2700000" algn="tl">
                    <a:srgbClr val="000000"/>
                  </a:outerShdw>
                </a:effectLst>
                <a:cs typeface="+mn-cs"/>
              </a:rPr>
              <a:t/>
            </a:r>
            <a:br>
              <a:rPr lang="en-US" sz="2800" b="1" dirty="0">
                <a:solidFill>
                  <a:schemeClr val="tx2"/>
                </a:solidFill>
                <a:effectLst>
                  <a:outerShdw blurRad="38100" dist="38100" dir="2700000" algn="tl">
                    <a:srgbClr val="000000"/>
                  </a:outerShdw>
                </a:effectLst>
                <a:cs typeface="+mn-cs"/>
              </a:rPr>
            </a:br>
            <a:endParaRPr lang="en-US" sz="2800" b="1" dirty="0">
              <a:solidFill>
                <a:schemeClr val="tx2"/>
              </a:solidFill>
              <a:effectLst>
                <a:outerShdw blurRad="38100" dist="38100" dir="2700000" algn="tl">
                  <a:srgbClr val="000000"/>
                </a:outerShdw>
              </a:effectLst>
              <a:cs typeface="+mn-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8"/>
          <p:cNvSpPr>
            <a:spLocks noGrp="1" noChangeArrowheads="1"/>
          </p:cNvSpPr>
          <p:nvPr>
            <p:ph type="dt" sz="quarter" idx="10"/>
          </p:nvPr>
        </p:nvSpPr>
        <p:spPr/>
        <p:txBody>
          <a:bodyPr/>
          <a:lstStyle/>
          <a:p>
            <a:pPr>
              <a:defRPr/>
            </a:pPr>
            <a:r>
              <a:rPr lang="en-US" smtClean="0"/>
              <a:t>February 21, 2014</a:t>
            </a:r>
            <a:endParaRPr lang="en-US"/>
          </a:p>
        </p:txBody>
      </p:sp>
      <p:sp>
        <p:nvSpPr>
          <p:cNvPr id="5" name="Rectangle 69"/>
          <p:cNvSpPr>
            <a:spLocks noGrp="1" noChangeArrowheads="1"/>
          </p:cNvSpPr>
          <p:nvPr>
            <p:ph type="ftr" sz="quarter" idx="11"/>
          </p:nvPr>
        </p:nvSpPr>
        <p:spPr/>
        <p:txBody>
          <a:bodyPr/>
          <a:lstStyle/>
          <a:p>
            <a:pPr>
              <a:defRPr/>
            </a:pPr>
            <a:r>
              <a:rPr lang="en-US"/>
              <a:t>www.ssric.org</a:t>
            </a:r>
          </a:p>
        </p:txBody>
      </p:sp>
      <p:sp>
        <p:nvSpPr>
          <p:cNvPr id="6" name="Rectangle 70"/>
          <p:cNvSpPr>
            <a:spLocks noGrp="1" noChangeArrowheads="1"/>
          </p:cNvSpPr>
          <p:nvPr>
            <p:ph type="sldNum" sz="quarter" idx="12"/>
          </p:nvPr>
        </p:nvSpPr>
        <p:spPr/>
        <p:txBody>
          <a:bodyPr/>
          <a:lstStyle/>
          <a:p>
            <a:pPr>
              <a:defRPr/>
            </a:pPr>
            <a:fld id="{A9527C64-0ACB-44E5-90E1-592EBB4F683F}" type="slidenum">
              <a:rPr lang="en-US"/>
              <a:pPr>
                <a:defRPr/>
              </a:pPr>
              <a:t>34</a:t>
            </a:fld>
            <a:endParaRPr lang="en-US"/>
          </a:p>
        </p:txBody>
      </p:sp>
      <p:sp>
        <p:nvSpPr>
          <p:cNvPr id="32770" name="Rectangle 2"/>
          <p:cNvSpPr>
            <a:spLocks noGrp="1" noChangeArrowheads="1"/>
          </p:cNvSpPr>
          <p:nvPr>
            <p:ph type="title" idx="4294967295"/>
          </p:nvPr>
        </p:nvSpPr>
        <p:spPr/>
        <p:txBody>
          <a:bodyPr/>
          <a:lstStyle/>
          <a:p>
            <a:pPr eaLnBrk="1" hangingPunct="1">
              <a:defRPr/>
            </a:pPr>
            <a:r>
              <a:rPr lang="en-US" smtClean="0"/>
              <a:t>Accessing Field Data</a:t>
            </a:r>
          </a:p>
        </p:txBody>
      </p:sp>
      <p:sp>
        <p:nvSpPr>
          <p:cNvPr id="32773" name="Rectangle 5"/>
          <p:cNvSpPr>
            <a:spLocks noGrp="1" noChangeArrowheads="1"/>
          </p:cNvSpPr>
          <p:nvPr>
            <p:ph type="body" idx="4294967295"/>
          </p:nvPr>
        </p:nvSpPr>
        <p:spPr>
          <a:xfrm>
            <a:off x="1619250" y="1420813"/>
            <a:ext cx="5905500" cy="3459162"/>
          </a:xfrm>
        </p:spPr>
        <p:txBody>
          <a:bodyPr/>
          <a:lstStyle/>
          <a:p>
            <a:pPr eaLnBrk="1" hangingPunct="1">
              <a:buFont typeface="Wingdings" pitchFamily="48" charset="2"/>
              <a:buChar char="Ø"/>
              <a:defRPr/>
            </a:pPr>
            <a:r>
              <a:rPr lang="en-US" dirty="0" smtClean="0"/>
              <a:t>Set up your </a:t>
            </a:r>
            <a:r>
              <a:rPr lang="en-US" dirty="0" smtClean="0"/>
              <a:t>(IE) browser </a:t>
            </a:r>
            <a:endParaRPr lang="en-US" dirty="0" smtClean="0"/>
          </a:p>
          <a:p>
            <a:pPr eaLnBrk="1" hangingPunct="1">
              <a:buFont typeface="Wingdings" pitchFamily="48" charset="2"/>
              <a:buChar char="Ø"/>
              <a:defRPr/>
            </a:pPr>
            <a:endParaRPr lang="en-US" dirty="0" smtClean="0"/>
          </a:p>
          <a:p>
            <a:pPr eaLnBrk="1" hangingPunct="1">
              <a:buFont typeface="Wingdings" pitchFamily="48" charset="2"/>
              <a:buChar char="Ø"/>
              <a:defRPr/>
            </a:pPr>
            <a:r>
              <a:rPr lang="en-US" dirty="0" smtClean="0"/>
              <a:t>Find polls and data sets</a:t>
            </a:r>
          </a:p>
          <a:p>
            <a:pPr eaLnBrk="1" hangingPunct="1">
              <a:buFont typeface="Wingdings" pitchFamily="2" charset="2"/>
              <a:buNone/>
              <a:defRPr/>
            </a:pPr>
            <a:endParaRPr lang="en-US" dirty="0" smtClean="0"/>
          </a:p>
          <a:p>
            <a:pPr eaLnBrk="1" hangingPunct="1">
              <a:buFont typeface="Wingdings" pitchFamily="48" charset="2"/>
              <a:buChar char="Ø"/>
              <a:defRPr/>
            </a:pPr>
            <a:r>
              <a:rPr lang="en-US" dirty="0" smtClean="0"/>
              <a:t>Download data sets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8"/>
          <p:cNvSpPr>
            <a:spLocks noGrp="1" noChangeArrowheads="1"/>
          </p:cNvSpPr>
          <p:nvPr>
            <p:ph type="dt" sz="quarter" idx="10"/>
          </p:nvPr>
        </p:nvSpPr>
        <p:spPr/>
        <p:txBody>
          <a:bodyPr/>
          <a:lstStyle/>
          <a:p>
            <a:pPr>
              <a:defRPr/>
            </a:pPr>
            <a:r>
              <a:rPr lang="en-US" smtClean="0"/>
              <a:t>February 21, 2014</a:t>
            </a:r>
            <a:endParaRPr lang="en-US"/>
          </a:p>
        </p:txBody>
      </p:sp>
      <p:sp>
        <p:nvSpPr>
          <p:cNvPr id="5" name="Rectangle 69"/>
          <p:cNvSpPr>
            <a:spLocks noGrp="1" noChangeArrowheads="1"/>
          </p:cNvSpPr>
          <p:nvPr>
            <p:ph type="ftr" sz="quarter" idx="11"/>
          </p:nvPr>
        </p:nvSpPr>
        <p:spPr/>
        <p:txBody>
          <a:bodyPr/>
          <a:lstStyle/>
          <a:p>
            <a:pPr>
              <a:defRPr/>
            </a:pPr>
            <a:r>
              <a:rPr lang="en-US"/>
              <a:t>www.ssric.org</a:t>
            </a:r>
          </a:p>
        </p:txBody>
      </p:sp>
      <p:sp>
        <p:nvSpPr>
          <p:cNvPr id="6" name="Rectangle 70"/>
          <p:cNvSpPr>
            <a:spLocks noGrp="1" noChangeArrowheads="1"/>
          </p:cNvSpPr>
          <p:nvPr>
            <p:ph type="sldNum" sz="quarter" idx="12"/>
          </p:nvPr>
        </p:nvSpPr>
        <p:spPr/>
        <p:txBody>
          <a:bodyPr/>
          <a:lstStyle/>
          <a:p>
            <a:pPr>
              <a:defRPr/>
            </a:pPr>
            <a:fld id="{683D4EFA-969F-4D4A-B30C-D1815B3F409C}" type="slidenum">
              <a:rPr lang="en-US"/>
              <a:pPr>
                <a:defRPr/>
              </a:pPr>
              <a:t>35</a:t>
            </a:fld>
            <a:endParaRPr lang="en-US"/>
          </a:p>
        </p:txBody>
      </p:sp>
      <p:sp>
        <p:nvSpPr>
          <p:cNvPr id="34818" name="Rectangle 2"/>
          <p:cNvSpPr>
            <a:spLocks noGrp="1" noChangeArrowheads="1"/>
          </p:cNvSpPr>
          <p:nvPr>
            <p:ph type="title" idx="4294967295"/>
          </p:nvPr>
        </p:nvSpPr>
        <p:spPr/>
        <p:txBody>
          <a:bodyPr/>
          <a:lstStyle/>
          <a:p>
            <a:pPr eaLnBrk="1" hangingPunct="1">
              <a:defRPr/>
            </a:pPr>
            <a:r>
              <a:rPr lang="en-US" sz="4000" dirty="0" smtClean="0"/>
              <a:t>Setting up your </a:t>
            </a:r>
            <a:r>
              <a:rPr lang="en-US" sz="4000" dirty="0" smtClean="0"/>
              <a:t>IE browser</a:t>
            </a:r>
            <a:endParaRPr lang="en-US" sz="4000" dirty="0" smtClean="0"/>
          </a:p>
        </p:txBody>
      </p:sp>
      <p:sp>
        <p:nvSpPr>
          <p:cNvPr id="34819" name="Rectangle 3"/>
          <p:cNvSpPr>
            <a:spLocks noGrp="1" noChangeArrowheads="1"/>
          </p:cNvSpPr>
          <p:nvPr>
            <p:ph type="body" idx="4294967295"/>
          </p:nvPr>
        </p:nvSpPr>
        <p:spPr>
          <a:xfrm>
            <a:off x="522288" y="1420813"/>
            <a:ext cx="8099425" cy="3694112"/>
          </a:xfrm>
        </p:spPr>
        <p:txBody>
          <a:bodyPr/>
          <a:lstStyle/>
          <a:p>
            <a:pPr eaLnBrk="1" hangingPunct="1">
              <a:lnSpc>
                <a:spcPct val="80000"/>
              </a:lnSpc>
              <a:buFont typeface="Wingdings" pitchFamily="48" charset="2"/>
              <a:buChar char="Ø"/>
              <a:defRPr/>
            </a:pPr>
            <a:r>
              <a:rPr lang="en-US" dirty="0" smtClean="0"/>
              <a:t>Required: setting </a:t>
            </a:r>
            <a:r>
              <a:rPr lang="en-US" i="1" dirty="0" smtClean="0"/>
              <a:t>passive FTP access</a:t>
            </a:r>
          </a:p>
          <a:p>
            <a:pPr eaLnBrk="1" hangingPunct="1">
              <a:lnSpc>
                <a:spcPct val="80000"/>
              </a:lnSpc>
              <a:buFont typeface="Wingdings" pitchFamily="2" charset="2"/>
              <a:buNone/>
              <a:defRPr/>
            </a:pPr>
            <a:endParaRPr lang="en-US" sz="1000" i="1" dirty="0" smtClean="0"/>
          </a:p>
          <a:p>
            <a:pPr eaLnBrk="1" hangingPunct="1">
              <a:lnSpc>
                <a:spcPct val="80000"/>
              </a:lnSpc>
              <a:buFont typeface="Wingdings" pitchFamily="48" charset="2"/>
              <a:buNone/>
              <a:defRPr/>
            </a:pPr>
            <a:endParaRPr lang="en-US" sz="1000" dirty="0" smtClean="0"/>
          </a:p>
          <a:p>
            <a:pPr eaLnBrk="1" hangingPunct="1">
              <a:lnSpc>
                <a:spcPct val="80000"/>
              </a:lnSpc>
              <a:buFont typeface="Wingdings" pitchFamily="48" charset="2"/>
              <a:buChar char="Ø"/>
              <a:defRPr/>
            </a:pPr>
            <a:r>
              <a:rPr lang="en-US" dirty="0" smtClean="0"/>
              <a:t>Optional: Can </a:t>
            </a:r>
            <a:r>
              <a:rPr lang="en-US" dirty="0" smtClean="0"/>
              <a:t>set up browser  for </a:t>
            </a:r>
            <a:r>
              <a:rPr lang="en-US" i="1" dirty="0" smtClean="0"/>
              <a:t>folder view</a:t>
            </a:r>
            <a:r>
              <a:rPr lang="en-US" dirty="0" smtClean="0"/>
              <a:t> </a:t>
            </a:r>
            <a:r>
              <a:rPr lang="en-US" dirty="0" smtClean="0"/>
              <a:t>(makes downloading data a little easier) or </a:t>
            </a:r>
            <a:r>
              <a:rPr lang="en-US" i="1" dirty="0" smtClean="0"/>
              <a:t>FTP directory view</a:t>
            </a:r>
          </a:p>
          <a:p>
            <a:pPr eaLnBrk="1" hangingPunct="1">
              <a:lnSpc>
                <a:spcPct val="80000"/>
              </a:lnSpc>
              <a:buFont typeface="Wingdings" pitchFamily="2" charset="2"/>
              <a:buNone/>
              <a:defRPr/>
            </a:pPr>
            <a:endParaRPr lang="en-US" sz="1000" i="1" dirty="0" smtClean="0"/>
          </a:p>
          <a:p>
            <a:pPr eaLnBrk="1" hangingPunct="1">
              <a:lnSpc>
                <a:spcPct val="80000"/>
              </a:lnSpc>
              <a:buFont typeface="Wingdings" pitchFamily="48" charset="2"/>
              <a:buNone/>
              <a:defRPr/>
            </a:pPr>
            <a:endParaRPr lang="en-US" sz="1000" i="1" dirty="0" smtClean="0"/>
          </a:p>
          <a:p>
            <a:pPr eaLnBrk="1" hangingPunct="1">
              <a:lnSpc>
                <a:spcPct val="80000"/>
              </a:lnSpc>
              <a:buFont typeface="Wingdings" pitchFamily="48" charset="2"/>
              <a:buChar char="Ø"/>
              <a:defRPr/>
            </a:pPr>
            <a:r>
              <a:rPr lang="en-US" dirty="0" smtClean="0"/>
              <a:t>See the instructions for details:</a:t>
            </a:r>
          </a:p>
          <a:p>
            <a:pPr eaLnBrk="1" hangingPunct="1">
              <a:lnSpc>
                <a:spcPct val="80000"/>
              </a:lnSpc>
              <a:buFont typeface="Wingdings" pitchFamily="48" charset="2"/>
              <a:buNone/>
              <a:defRPr/>
            </a:pPr>
            <a:r>
              <a:rPr lang="en-US" dirty="0" smtClean="0">
                <a:hlinkClick r:id="rId3"/>
              </a:rPr>
              <a:t>	http://www.ssric.org/data/field_polls</a:t>
            </a:r>
            <a:r>
              <a:rPr lang="en-US" dirty="0" smtClean="0"/>
              <a:t> </a:t>
            </a:r>
          </a:p>
          <a:p>
            <a:pPr eaLnBrk="1" hangingPunct="1">
              <a:lnSpc>
                <a:spcPct val="80000"/>
              </a:lnSpc>
              <a:buFont typeface="Wingdings" pitchFamily="48" charset="2"/>
              <a:buNone/>
              <a:defRPr/>
            </a:pPr>
            <a:endParaRPr lang="en-US" sz="1000" dirty="0" smtClean="0"/>
          </a:p>
          <a:p>
            <a:pPr eaLnBrk="1" hangingPunct="1">
              <a:lnSpc>
                <a:spcPct val="80000"/>
              </a:lnSpc>
              <a:buFont typeface="Wingdings" pitchFamily="48" charset="2"/>
              <a:buNone/>
              <a:defRPr/>
            </a:pPr>
            <a:endParaRPr lang="en-US" sz="1000" dirty="0" smtClean="0"/>
          </a:p>
          <a:p>
            <a:pPr eaLnBrk="1" hangingPunct="1">
              <a:lnSpc>
                <a:spcPct val="80000"/>
              </a:lnSpc>
              <a:buFont typeface="Wingdings" pitchFamily="48" charset="2"/>
              <a:buChar char="Ø"/>
              <a:defRPr/>
            </a:pPr>
            <a:r>
              <a:rPr lang="en-US" dirty="0" smtClean="0"/>
              <a:t>You will only need to do this once for your browser and user account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8"/>
          <p:cNvSpPr>
            <a:spLocks noGrp="1" noChangeArrowheads="1"/>
          </p:cNvSpPr>
          <p:nvPr>
            <p:ph type="dt" sz="quarter" idx="10"/>
          </p:nvPr>
        </p:nvSpPr>
        <p:spPr/>
        <p:txBody>
          <a:bodyPr/>
          <a:lstStyle/>
          <a:p>
            <a:pPr>
              <a:defRPr/>
            </a:pPr>
            <a:r>
              <a:rPr lang="en-US" smtClean="0"/>
              <a:t>February 21, 2014</a:t>
            </a:r>
            <a:endParaRPr lang="en-US"/>
          </a:p>
        </p:txBody>
      </p:sp>
      <p:sp>
        <p:nvSpPr>
          <p:cNvPr id="5" name="Rectangle 69"/>
          <p:cNvSpPr>
            <a:spLocks noGrp="1" noChangeArrowheads="1"/>
          </p:cNvSpPr>
          <p:nvPr>
            <p:ph type="ftr" sz="quarter" idx="11"/>
          </p:nvPr>
        </p:nvSpPr>
        <p:spPr/>
        <p:txBody>
          <a:bodyPr/>
          <a:lstStyle/>
          <a:p>
            <a:pPr>
              <a:defRPr/>
            </a:pPr>
            <a:r>
              <a:rPr lang="en-US"/>
              <a:t>www.ssric.org</a:t>
            </a:r>
          </a:p>
        </p:txBody>
      </p:sp>
      <p:sp>
        <p:nvSpPr>
          <p:cNvPr id="6" name="Rectangle 70"/>
          <p:cNvSpPr>
            <a:spLocks noGrp="1" noChangeArrowheads="1"/>
          </p:cNvSpPr>
          <p:nvPr>
            <p:ph type="sldNum" sz="quarter" idx="12"/>
          </p:nvPr>
        </p:nvSpPr>
        <p:spPr/>
        <p:txBody>
          <a:bodyPr/>
          <a:lstStyle/>
          <a:p>
            <a:pPr>
              <a:defRPr/>
            </a:pPr>
            <a:fld id="{B40DCDDF-5F55-4B30-8C1D-91973D1BFA20}" type="slidenum">
              <a:rPr lang="en-US"/>
              <a:pPr>
                <a:defRPr/>
              </a:pPr>
              <a:t>36</a:t>
            </a:fld>
            <a:endParaRPr lang="en-US"/>
          </a:p>
        </p:txBody>
      </p:sp>
      <p:sp>
        <p:nvSpPr>
          <p:cNvPr id="532482" name="Rectangle 2"/>
          <p:cNvSpPr>
            <a:spLocks noGrp="1" noChangeArrowheads="1"/>
          </p:cNvSpPr>
          <p:nvPr>
            <p:ph type="title" idx="4294967295"/>
          </p:nvPr>
        </p:nvSpPr>
        <p:spPr/>
        <p:txBody>
          <a:bodyPr/>
          <a:lstStyle/>
          <a:p>
            <a:pPr eaLnBrk="1" hangingPunct="1">
              <a:defRPr/>
            </a:pPr>
            <a:r>
              <a:rPr lang="en-US" smtClean="0"/>
              <a:t>Finding Polls</a:t>
            </a:r>
          </a:p>
        </p:txBody>
      </p:sp>
      <p:sp>
        <p:nvSpPr>
          <p:cNvPr id="532483" name="Rectangle 3"/>
          <p:cNvSpPr>
            <a:spLocks noGrp="1" noChangeArrowheads="1"/>
          </p:cNvSpPr>
          <p:nvPr>
            <p:ph type="body" idx="4294967295"/>
          </p:nvPr>
        </p:nvSpPr>
        <p:spPr>
          <a:xfrm>
            <a:off x="457200" y="1420813"/>
            <a:ext cx="8229600" cy="4691062"/>
          </a:xfrm>
        </p:spPr>
        <p:txBody>
          <a:bodyPr/>
          <a:lstStyle/>
          <a:p>
            <a:pPr eaLnBrk="1" hangingPunct="1">
              <a:lnSpc>
                <a:spcPct val="90000"/>
              </a:lnSpc>
              <a:defRPr/>
            </a:pPr>
            <a:r>
              <a:rPr lang="en-US" dirty="0" smtClean="0"/>
              <a:t>Find the poll number </a:t>
            </a:r>
          </a:p>
          <a:p>
            <a:pPr lvl="1" eaLnBrk="1" hangingPunct="1">
              <a:lnSpc>
                <a:spcPct val="90000"/>
              </a:lnSpc>
              <a:defRPr/>
            </a:pPr>
            <a:r>
              <a:rPr lang="en-US" dirty="0" smtClean="0"/>
              <a:t>Field Poll Archives </a:t>
            </a:r>
            <a:r>
              <a:rPr lang="en-US" sz="2400" dirty="0" smtClean="0"/>
              <a:t>(</a:t>
            </a:r>
            <a:r>
              <a:rPr lang="en-US" sz="2400" dirty="0" smtClean="0">
                <a:hlinkClick r:id="rId3"/>
              </a:rPr>
              <a:t>http://field.com/fieldpollonline/subscribers/</a:t>
            </a:r>
            <a:r>
              <a:rPr lang="en-US" sz="2400" dirty="0" smtClean="0"/>
              <a:t>)</a:t>
            </a:r>
          </a:p>
          <a:p>
            <a:pPr lvl="1" eaLnBrk="1" hangingPunct="1">
              <a:lnSpc>
                <a:spcPct val="90000"/>
              </a:lnSpc>
              <a:buFont typeface="Wingdings" pitchFamily="2" charset="2"/>
              <a:buNone/>
              <a:defRPr/>
            </a:pPr>
            <a:endParaRPr lang="en-US" sz="1000" dirty="0" smtClean="0"/>
          </a:p>
          <a:p>
            <a:pPr lvl="2" eaLnBrk="1" hangingPunct="1">
              <a:lnSpc>
                <a:spcPct val="90000"/>
              </a:lnSpc>
              <a:buFont typeface="Wingdings" pitchFamily="2" charset="2"/>
              <a:buNone/>
              <a:defRPr/>
            </a:pPr>
            <a:endParaRPr lang="en-US" sz="1000" dirty="0" smtClean="0"/>
          </a:p>
          <a:p>
            <a:pPr lvl="1" eaLnBrk="1" hangingPunct="1">
              <a:lnSpc>
                <a:spcPct val="90000"/>
              </a:lnSpc>
              <a:defRPr/>
            </a:pPr>
            <a:r>
              <a:rPr lang="en-US" dirty="0" smtClean="0"/>
              <a:t>The CALPOLL window</a:t>
            </a:r>
          </a:p>
          <a:p>
            <a:pPr lvl="2" eaLnBrk="1" hangingPunct="1">
              <a:lnSpc>
                <a:spcPct val="90000"/>
              </a:lnSpc>
              <a:defRPr/>
            </a:pPr>
            <a:r>
              <a:rPr lang="en-US" dirty="0" smtClean="0"/>
              <a:t>Accessible via UCDATA</a:t>
            </a:r>
          </a:p>
          <a:p>
            <a:pPr lvl="2" eaLnBrk="1" hangingPunct="1">
              <a:lnSpc>
                <a:spcPct val="90000"/>
              </a:lnSpc>
              <a:defRPr/>
            </a:pPr>
            <a:r>
              <a:rPr lang="en-US" dirty="0" smtClean="0"/>
              <a:t>(</a:t>
            </a:r>
            <a:r>
              <a:rPr lang="en-US" dirty="0" smtClean="0">
                <a:hlinkClick r:id="rId4"/>
              </a:rPr>
              <a:t>http://ucdata.berkeley.edu</a:t>
            </a:r>
            <a:r>
              <a:rPr lang="en-US" dirty="0" smtClean="0"/>
              <a:t>/)</a:t>
            </a:r>
          </a:p>
          <a:p>
            <a:pPr lvl="2" eaLnBrk="1" hangingPunct="1">
              <a:lnSpc>
                <a:spcPct val="90000"/>
              </a:lnSpc>
              <a:buFont typeface="Wingdings" pitchFamily="2" charset="2"/>
              <a:buNone/>
              <a:defRPr/>
            </a:pPr>
            <a:endParaRPr lang="en-US" sz="1000" dirty="0" smtClean="0"/>
          </a:p>
          <a:p>
            <a:pPr eaLnBrk="1" hangingPunct="1">
              <a:lnSpc>
                <a:spcPct val="90000"/>
              </a:lnSpc>
              <a:defRPr/>
            </a:pPr>
            <a:r>
              <a:rPr lang="en-US" dirty="0" smtClean="0"/>
              <a:t>You will be using the poll number to select the data set for download.</a:t>
            </a:r>
          </a:p>
          <a:p>
            <a:pPr lvl="1" eaLnBrk="1" hangingPunct="1">
              <a:lnSpc>
                <a:spcPct val="90000"/>
              </a:lnSpc>
              <a:defRPr/>
            </a:pPr>
            <a:endParaRPr lang="en-US"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8"/>
          <p:cNvSpPr>
            <a:spLocks noGrp="1" noChangeArrowheads="1"/>
          </p:cNvSpPr>
          <p:nvPr>
            <p:ph type="dt" sz="quarter" idx="10"/>
          </p:nvPr>
        </p:nvSpPr>
        <p:spPr/>
        <p:txBody>
          <a:bodyPr/>
          <a:lstStyle/>
          <a:p>
            <a:pPr>
              <a:defRPr/>
            </a:pPr>
            <a:r>
              <a:rPr lang="en-US" smtClean="0"/>
              <a:t>February 21, 2014</a:t>
            </a:r>
            <a:endParaRPr lang="en-US"/>
          </a:p>
        </p:txBody>
      </p:sp>
      <p:sp>
        <p:nvSpPr>
          <p:cNvPr id="8" name="Rectangle 69"/>
          <p:cNvSpPr>
            <a:spLocks noGrp="1" noChangeArrowheads="1"/>
          </p:cNvSpPr>
          <p:nvPr>
            <p:ph type="ftr" sz="quarter" idx="11"/>
          </p:nvPr>
        </p:nvSpPr>
        <p:spPr/>
        <p:txBody>
          <a:bodyPr/>
          <a:lstStyle/>
          <a:p>
            <a:pPr>
              <a:defRPr/>
            </a:pPr>
            <a:r>
              <a:rPr lang="en-US"/>
              <a:t>www.ssric.org</a:t>
            </a:r>
          </a:p>
        </p:txBody>
      </p:sp>
      <p:sp>
        <p:nvSpPr>
          <p:cNvPr id="9" name="Rectangle 70"/>
          <p:cNvSpPr>
            <a:spLocks noGrp="1" noChangeArrowheads="1"/>
          </p:cNvSpPr>
          <p:nvPr>
            <p:ph type="sldNum" sz="quarter" idx="12"/>
          </p:nvPr>
        </p:nvSpPr>
        <p:spPr/>
        <p:txBody>
          <a:bodyPr/>
          <a:lstStyle/>
          <a:p>
            <a:pPr>
              <a:defRPr/>
            </a:pPr>
            <a:fld id="{EBE25918-91B3-4BC4-8219-AB698E4B385B}" type="slidenum">
              <a:rPr lang="en-US"/>
              <a:pPr>
                <a:defRPr/>
              </a:pPr>
              <a:t>37</a:t>
            </a:fld>
            <a:endParaRPr lang="en-US"/>
          </a:p>
        </p:txBody>
      </p:sp>
      <p:sp>
        <p:nvSpPr>
          <p:cNvPr id="37893"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ffectLst/>
              </a:rPr>
              <a:t>Downloading the Data</a:t>
            </a:r>
          </a:p>
        </p:txBody>
      </p:sp>
      <p:sp>
        <p:nvSpPr>
          <p:cNvPr id="37895" name="Rectangle 5"/>
          <p:cNvSpPr>
            <a:spLocks noChangeArrowheads="1"/>
          </p:cNvSpPr>
          <p:nvPr/>
        </p:nvSpPr>
        <p:spPr bwMode="auto">
          <a:xfrm>
            <a:off x="4554538" y="3613150"/>
            <a:ext cx="1930400" cy="406400"/>
          </a:xfrm>
          <a:prstGeom prst="rect">
            <a:avLst/>
          </a:prstGeom>
          <a:solidFill>
            <a:srgbClr val="595959"/>
          </a:solidFill>
          <a:ln w="9525">
            <a:solidFill>
              <a:schemeClr val="tx1"/>
            </a:solidFill>
            <a:miter lim="800000"/>
            <a:headEnd/>
            <a:tailEnd/>
          </a:ln>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000"/>
              <a:t>Click on search</a:t>
            </a:r>
          </a:p>
        </p:txBody>
      </p:sp>
      <p:sp>
        <p:nvSpPr>
          <p:cNvPr id="37896" name="Line 6"/>
          <p:cNvSpPr>
            <a:spLocks noChangeShapeType="1"/>
          </p:cNvSpPr>
          <p:nvPr/>
        </p:nvSpPr>
        <p:spPr bwMode="auto">
          <a:xfrm flipH="1">
            <a:off x="3086100" y="3873500"/>
            <a:ext cx="1447800" cy="1524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37897" name="Line 7"/>
          <p:cNvSpPr>
            <a:spLocks noChangeShapeType="1"/>
          </p:cNvSpPr>
          <p:nvPr/>
        </p:nvSpPr>
        <p:spPr bwMode="auto">
          <a:xfrm flipH="1">
            <a:off x="3136900" y="3911600"/>
            <a:ext cx="1422400" cy="14605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3222" y="1219200"/>
            <a:ext cx="5857875" cy="4876800"/>
          </a:xfrm>
          <a:prstGeom prst="rect">
            <a:avLst/>
          </a:prstGeom>
        </p:spPr>
      </p:pic>
    </p:spTree>
    <p:extLst>
      <p:ext uri="{BB962C8B-B14F-4D97-AF65-F5344CB8AC3E}">
        <p14:creationId xmlns:p14="http://schemas.microsoft.com/office/powerpoint/2010/main" val="21481769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8"/>
          <p:cNvSpPr>
            <a:spLocks noGrp="1" noChangeArrowheads="1"/>
          </p:cNvSpPr>
          <p:nvPr>
            <p:ph type="dt" sz="quarter" idx="10"/>
          </p:nvPr>
        </p:nvSpPr>
        <p:spPr/>
        <p:txBody>
          <a:bodyPr/>
          <a:lstStyle/>
          <a:p>
            <a:pPr>
              <a:defRPr/>
            </a:pPr>
            <a:r>
              <a:rPr lang="en-US" smtClean="0"/>
              <a:t>February 21, 2014</a:t>
            </a:r>
            <a:endParaRPr lang="en-US"/>
          </a:p>
        </p:txBody>
      </p:sp>
      <p:sp>
        <p:nvSpPr>
          <p:cNvPr id="8" name="Rectangle 69"/>
          <p:cNvSpPr>
            <a:spLocks noGrp="1" noChangeArrowheads="1"/>
          </p:cNvSpPr>
          <p:nvPr>
            <p:ph type="ftr" sz="quarter" idx="11"/>
          </p:nvPr>
        </p:nvSpPr>
        <p:spPr/>
        <p:txBody>
          <a:bodyPr/>
          <a:lstStyle/>
          <a:p>
            <a:pPr>
              <a:defRPr/>
            </a:pPr>
            <a:r>
              <a:rPr lang="en-US"/>
              <a:t>www.ssric.org</a:t>
            </a:r>
          </a:p>
        </p:txBody>
      </p:sp>
      <p:sp>
        <p:nvSpPr>
          <p:cNvPr id="9" name="Rectangle 70"/>
          <p:cNvSpPr>
            <a:spLocks noGrp="1" noChangeArrowheads="1"/>
          </p:cNvSpPr>
          <p:nvPr>
            <p:ph type="sldNum" sz="quarter" idx="12"/>
          </p:nvPr>
        </p:nvSpPr>
        <p:spPr/>
        <p:txBody>
          <a:bodyPr/>
          <a:lstStyle/>
          <a:p>
            <a:pPr>
              <a:defRPr/>
            </a:pPr>
            <a:fld id="{09CDB913-1421-4DC3-8E59-C04E1035132B}" type="slidenum">
              <a:rPr lang="en-US"/>
              <a:pPr>
                <a:defRPr/>
              </a:pPr>
              <a:t>38</a:t>
            </a:fld>
            <a:endParaRPr lang="en-US"/>
          </a:p>
        </p:txBody>
      </p:sp>
      <p:sp>
        <p:nvSpPr>
          <p:cNvPr id="44037"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ffectLst/>
              </a:rPr>
              <a:t>Switching to Folder View</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7287" y="1600200"/>
            <a:ext cx="6829425" cy="365760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Downloading the Folder</a:t>
            </a: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62300" y="1701006"/>
            <a:ext cx="2819400" cy="4324350"/>
          </a:xfrm>
        </p:spPr>
      </p:pic>
      <p:sp>
        <p:nvSpPr>
          <p:cNvPr id="4" name="Date Placeholder 3"/>
          <p:cNvSpPr>
            <a:spLocks noGrp="1"/>
          </p:cNvSpPr>
          <p:nvPr>
            <p:ph type="dt" sz="half" idx="10"/>
          </p:nvPr>
        </p:nvSpPr>
        <p:spPr/>
        <p:txBody>
          <a:bodyPr/>
          <a:lstStyle/>
          <a:p>
            <a:pPr>
              <a:defRPr/>
            </a:pPr>
            <a:r>
              <a:rPr lang="en-US" smtClean="0"/>
              <a:t>February 21, 2014</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03873D63-88B2-4D83-A643-05FB9DBCA119}" type="slidenum">
              <a:rPr lang="en-US" smtClean="0"/>
              <a:pPr>
                <a:defRPr/>
              </a:pPr>
              <a:t>39</a:t>
            </a:fld>
            <a:endParaRPr lang="en-US"/>
          </a:p>
        </p:txBody>
      </p:sp>
    </p:spTree>
    <p:extLst>
      <p:ext uri="{BB962C8B-B14F-4D97-AF65-F5344CB8AC3E}">
        <p14:creationId xmlns:p14="http://schemas.microsoft.com/office/powerpoint/2010/main" val="3118408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8"/>
          <p:cNvSpPr>
            <a:spLocks noGrp="1" noChangeArrowheads="1"/>
          </p:cNvSpPr>
          <p:nvPr>
            <p:ph type="dt" sz="quarter" idx="10"/>
          </p:nvPr>
        </p:nvSpPr>
        <p:spPr/>
        <p:txBody>
          <a:bodyPr/>
          <a:lstStyle/>
          <a:p>
            <a:pPr>
              <a:defRPr/>
            </a:pPr>
            <a:r>
              <a:rPr lang="en-US" smtClean="0"/>
              <a:t>February 21, 2014</a:t>
            </a:r>
            <a:endParaRPr lang="en-US"/>
          </a:p>
        </p:txBody>
      </p:sp>
      <p:sp>
        <p:nvSpPr>
          <p:cNvPr id="5" name="Rectangle 69"/>
          <p:cNvSpPr>
            <a:spLocks noGrp="1" noChangeArrowheads="1"/>
          </p:cNvSpPr>
          <p:nvPr>
            <p:ph type="ftr" sz="quarter" idx="11"/>
          </p:nvPr>
        </p:nvSpPr>
        <p:spPr/>
        <p:txBody>
          <a:bodyPr/>
          <a:lstStyle/>
          <a:p>
            <a:pPr>
              <a:defRPr/>
            </a:pPr>
            <a:r>
              <a:rPr lang="en-US"/>
              <a:t>www.ssric.org</a:t>
            </a:r>
          </a:p>
        </p:txBody>
      </p:sp>
      <p:sp>
        <p:nvSpPr>
          <p:cNvPr id="6" name="Rectangle 70"/>
          <p:cNvSpPr>
            <a:spLocks noGrp="1" noChangeArrowheads="1"/>
          </p:cNvSpPr>
          <p:nvPr>
            <p:ph type="sldNum" sz="quarter" idx="12"/>
          </p:nvPr>
        </p:nvSpPr>
        <p:spPr/>
        <p:txBody>
          <a:bodyPr/>
          <a:lstStyle/>
          <a:p>
            <a:pPr>
              <a:defRPr/>
            </a:pPr>
            <a:fld id="{2FB3CE37-E4F4-48BE-A8EB-19BBA4D2C76E}" type="slidenum">
              <a:rPr lang="en-US"/>
              <a:pPr>
                <a:defRPr/>
              </a:pPr>
              <a:t>4</a:t>
            </a:fld>
            <a:endParaRPr lang="en-US"/>
          </a:p>
        </p:txBody>
      </p:sp>
      <p:sp>
        <p:nvSpPr>
          <p:cNvPr id="418818" name="Rectangle 2"/>
          <p:cNvSpPr>
            <a:spLocks noGrp="1" noChangeArrowheads="1"/>
          </p:cNvSpPr>
          <p:nvPr>
            <p:ph type="title" idx="4294967295"/>
          </p:nvPr>
        </p:nvSpPr>
        <p:spPr/>
        <p:txBody>
          <a:bodyPr/>
          <a:lstStyle/>
          <a:p>
            <a:pPr eaLnBrk="1" hangingPunct="1">
              <a:defRPr/>
            </a:pPr>
            <a:endParaRPr lang="en-US" dirty="0" smtClean="0"/>
          </a:p>
        </p:txBody>
      </p:sp>
      <p:sp>
        <p:nvSpPr>
          <p:cNvPr id="418819" name="Rectangle 3"/>
          <p:cNvSpPr>
            <a:spLocks noGrp="1" noChangeArrowheads="1"/>
          </p:cNvSpPr>
          <p:nvPr>
            <p:ph type="body" idx="4294967295"/>
          </p:nvPr>
        </p:nvSpPr>
        <p:spPr>
          <a:xfrm>
            <a:off x="990600" y="1295400"/>
            <a:ext cx="7175500" cy="4881563"/>
          </a:xfrm>
        </p:spPr>
        <p:txBody>
          <a:bodyPr/>
          <a:lstStyle/>
          <a:p>
            <a:pPr eaLnBrk="1" hangingPunct="1">
              <a:defRPr/>
            </a:pPr>
            <a:endParaRPr lang="en-US" dirty="0" smtClean="0"/>
          </a:p>
          <a:p>
            <a:pPr eaLnBrk="1" hangingPunct="1">
              <a:defRPr/>
            </a:pPr>
            <a:r>
              <a:rPr lang="en-US" dirty="0" smtClean="0"/>
              <a:t>Workshop Agenda</a:t>
            </a:r>
          </a:p>
          <a:p>
            <a:pPr lvl="1" eaLnBrk="1" hangingPunct="1">
              <a:defRPr/>
            </a:pPr>
            <a:r>
              <a:rPr lang="en-US" dirty="0" smtClean="0"/>
              <a:t>Overview of the SSRIC</a:t>
            </a:r>
          </a:p>
          <a:p>
            <a:pPr lvl="1" eaLnBrk="1" hangingPunct="1">
              <a:defRPr/>
            </a:pPr>
            <a:r>
              <a:rPr lang="en-US" dirty="0" smtClean="0"/>
              <a:t>Data Archives</a:t>
            </a:r>
          </a:p>
          <a:p>
            <a:pPr lvl="1" eaLnBrk="1" hangingPunct="1">
              <a:defRPr/>
            </a:pPr>
            <a:r>
              <a:rPr lang="en-US" dirty="0" smtClean="0"/>
              <a:t>Data in the Classroom</a:t>
            </a:r>
          </a:p>
          <a:p>
            <a:pPr lvl="2" eaLnBrk="1" hangingPunct="1">
              <a:defRPr/>
            </a:pPr>
            <a:r>
              <a:rPr lang="en-US" dirty="0" smtClean="0"/>
              <a:t>Instructional Resources</a:t>
            </a:r>
          </a:p>
          <a:p>
            <a:pPr lvl="1" eaLnBrk="1" hangingPunct="1">
              <a:defRPr/>
            </a:pPr>
            <a:r>
              <a:rPr lang="en-US" dirty="0" smtClean="0"/>
              <a:t>Other SSRIC Workshops</a:t>
            </a:r>
          </a:p>
          <a:p>
            <a:pPr marL="0" indent="0" eaLnBrk="1" hangingPunct="1">
              <a:buNone/>
              <a:defRPr/>
            </a:pPr>
            <a:endParaRPr lang="en-US" dirty="0" smtClean="0"/>
          </a:p>
        </p:txBody>
      </p:sp>
      <p:pic>
        <p:nvPicPr>
          <p:cNvPr id="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04800"/>
            <a:ext cx="6858000"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Viewing the Folder Contents</a:t>
            </a: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9150" y="2062956"/>
            <a:ext cx="7505700" cy="3600450"/>
          </a:xfrm>
        </p:spPr>
      </p:pic>
      <p:sp>
        <p:nvSpPr>
          <p:cNvPr id="4" name="Date Placeholder 3"/>
          <p:cNvSpPr>
            <a:spLocks noGrp="1"/>
          </p:cNvSpPr>
          <p:nvPr>
            <p:ph type="dt" sz="half" idx="10"/>
          </p:nvPr>
        </p:nvSpPr>
        <p:spPr/>
        <p:txBody>
          <a:bodyPr/>
          <a:lstStyle/>
          <a:p>
            <a:pPr>
              <a:defRPr/>
            </a:pPr>
            <a:r>
              <a:rPr lang="en-US" smtClean="0"/>
              <a:t>February 21, 2014</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03873D63-88B2-4D83-A643-05FB9DBCA119}" type="slidenum">
              <a:rPr lang="en-US" smtClean="0"/>
              <a:pPr>
                <a:defRPr/>
              </a:pPr>
              <a:t>40</a:t>
            </a:fld>
            <a:endParaRPr lang="en-US"/>
          </a:p>
        </p:txBody>
      </p:sp>
    </p:spTree>
    <p:extLst>
      <p:ext uri="{BB962C8B-B14F-4D97-AF65-F5344CB8AC3E}">
        <p14:creationId xmlns:p14="http://schemas.microsoft.com/office/powerpoint/2010/main" val="25783122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8"/>
          <p:cNvSpPr>
            <a:spLocks noGrp="1" noChangeArrowheads="1"/>
          </p:cNvSpPr>
          <p:nvPr>
            <p:ph type="dt" sz="quarter" idx="10"/>
          </p:nvPr>
        </p:nvSpPr>
        <p:spPr/>
        <p:txBody>
          <a:bodyPr/>
          <a:lstStyle/>
          <a:p>
            <a:pPr>
              <a:defRPr/>
            </a:pPr>
            <a:r>
              <a:rPr lang="en-US" smtClean="0"/>
              <a:t>February 21, 2014</a:t>
            </a:r>
            <a:endParaRPr lang="en-US"/>
          </a:p>
        </p:txBody>
      </p:sp>
      <p:sp>
        <p:nvSpPr>
          <p:cNvPr id="8" name="Rectangle 69"/>
          <p:cNvSpPr>
            <a:spLocks noGrp="1" noChangeArrowheads="1"/>
          </p:cNvSpPr>
          <p:nvPr>
            <p:ph type="ftr" sz="quarter" idx="11"/>
          </p:nvPr>
        </p:nvSpPr>
        <p:spPr/>
        <p:txBody>
          <a:bodyPr/>
          <a:lstStyle/>
          <a:p>
            <a:pPr>
              <a:defRPr/>
            </a:pPr>
            <a:r>
              <a:rPr lang="en-US"/>
              <a:t>www.ssric.org</a:t>
            </a:r>
          </a:p>
        </p:txBody>
      </p:sp>
      <p:sp>
        <p:nvSpPr>
          <p:cNvPr id="9" name="Rectangle 70"/>
          <p:cNvSpPr>
            <a:spLocks noGrp="1" noChangeArrowheads="1"/>
          </p:cNvSpPr>
          <p:nvPr>
            <p:ph type="sldNum" sz="quarter" idx="12"/>
          </p:nvPr>
        </p:nvSpPr>
        <p:spPr/>
        <p:txBody>
          <a:bodyPr/>
          <a:lstStyle/>
          <a:p>
            <a:pPr>
              <a:defRPr/>
            </a:pPr>
            <a:fld id="{EBE25918-91B3-4BC4-8219-AB698E4B385B}" type="slidenum">
              <a:rPr lang="en-US"/>
              <a:pPr>
                <a:defRPr/>
              </a:pPr>
              <a:t>41</a:t>
            </a:fld>
            <a:endParaRPr lang="en-US"/>
          </a:p>
        </p:txBody>
      </p:sp>
      <p:sp>
        <p:nvSpPr>
          <p:cNvPr id="37893"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ffectLst/>
              </a:rPr>
              <a:t>Searching for Variables</a:t>
            </a:r>
          </a:p>
        </p:txBody>
      </p:sp>
      <p:sp>
        <p:nvSpPr>
          <p:cNvPr id="37895" name="Rectangle 5"/>
          <p:cNvSpPr>
            <a:spLocks noChangeArrowheads="1"/>
          </p:cNvSpPr>
          <p:nvPr/>
        </p:nvSpPr>
        <p:spPr bwMode="auto">
          <a:xfrm>
            <a:off x="4554538" y="3613150"/>
            <a:ext cx="1930400" cy="406400"/>
          </a:xfrm>
          <a:prstGeom prst="rect">
            <a:avLst/>
          </a:prstGeom>
          <a:solidFill>
            <a:srgbClr val="595959"/>
          </a:solidFill>
          <a:ln w="9525">
            <a:solidFill>
              <a:schemeClr val="tx1"/>
            </a:solidFill>
            <a:miter lim="800000"/>
            <a:headEnd/>
            <a:tailEnd/>
          </a:ln>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000"/>
              <a:t>Click on search</a:t>
            </a:r>
          </a:p>
        </p:txBody>
      </p:sp>
      <p:sp>
        <p:nvSpPr>
          <p:cNvPr id="37896" name="Line 6"/>
          <p:cNvSpPr>
            <a:spLocks noChangeShapeType="1"/>
          </p:cNvSpPr>
          <p:nvPr/>
        </p:nvSpPr>
        <p:spPr bwMode="auto">
          <a:xfrm flipH="1">
            <a:off x="3086100" y="3873500"/>
            <a:ext cx="1447800" cy="1524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37897" name="Line 7"/>
          <p:cNvSpPr>
            <a:spLocks noChangeShapeType="1"/>
          </p:cNvSpPr>
          <p:nvPr/>
        </p:nvSpPr>
        <p:spPr bwMode="auto">
          <a:xfrm flipH="1">
            <a:off x="3136900" y="3911600"/>
            <a:ext cx="1422400" cy="14605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3222" y="1219200"/>
            <a:ext cx="5857875" cy="4876800"/>
          </a:xfrm>
          <a:prstGeom prst="rect">
            <a:avLst/>
          </a:prstGeom>
        </p:spPr>
      </p:pic>
    </p:spTree>
    <p:extLst>
      <p:ext uri="{BB962C8B-B14F-4D97-AF65-F5344CB8AC3E}">
        <p14:creationId xmlns:p14="http://schemas.microsoft.com/office/powerpoint/2010/main" val="40554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8"/>
          <p:cNvSpPr>
            <a:spLocks noGrp="1" noChangeArrowheads="1"/>
          </p:cNvSpPr>
          <p:nvPr>
            <p:ph type="dt" sz="quarter" idx="10"/>
          </p:nvPr>
        </p:nvSpPr>
        <p:spPr/>
        <p:txBody>
          <a:bodyPr/>
          <a:lstStyle/>
          <a:p>
            <a:pPr>
              <a:defRPr/>
            </a:pPr>
            <a:r>
              <a:rPr lang="en-US" smtClean="0"/>
              <a:t>February 21, 2014</a:t>
            </a:r>
            <a:endParaRPr lang="en-US"/>
          </a:p>
        </p:txBody>
      </p:sp>
      <p:sp>
        <p:nvSpPr>
          <p:cNvPr id="7" name="Rectangle 69"/>
          <p:cNvSpPr>
            <a:spLocks noGrp="1" noChangeArrowheads="1"/>
          </p:cNvSpPr>
          <p:nvPr>
            <p:ph type="ftr" sz="quarter" idx="11"/>
          </p:nvPr>
        </p:nvSpPr>
        <p:spPr/>
        <p:txBody>
          <a:bodyPr/>
          <a:lstStyle/>
          <a:p>
            <a:pPr>
              <a:defRPr/>
            </a:pPr>
            <a:r>
              <a:rPr lang="en-US"/>
              <a:t>www.ssric.org</a:t>
            </a:r>
          </a:p>
        </p:txBody>
      </p:sp>
      <p:sp>
        <p:nvSpPr>
          <p:cNvPr id="8" name="Rectangle 70"/>
          <p:cNvSpPr>
            <a:spLocks noGrp="1" noChangeArrowheads="1"/>
          </p:cNvSpPr>
          <p:nvPr>
            <p:ph type="sldNum" sz="quarter" idx="12"/>
          </p:nvPr>
        </p:nvSpPr>
        <p:spPr/>
        <p:txBody>
          <a:bodyPr/>
          <a:lstStyle/>
          <a:p>
            <a:pPr>
              <a:defRPr/>
            </a:pPr>
            <a:fld id="{8B5ED248-A1E8-4E8E-95F3-A49562A553B1}" type="slidenum">
              <a:rPr lang="en-US"/>
              <a:pPr>
                <a:defRPr/>
              </a:pPr>
              <a:t>42</a:t>
            </a:fld>
            <a:endParaRPr lang="en-US"/>
          </a:p>
        </p:txBody>
      </p:sp>
      <p:sp>
        <p:nvSpPr>
          <p:cNvPr id="38917"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ffectLst/>
              </a:rPr>
              <a:t>Choosing Datasets</a:t>
            </a:r>
          </a:p>
        </p:txBody>
      </p:sp>
      <p:pic>
        <p:nvPicPr>
          <p:cNvPr id="38918" name="Picture 3"/>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p:pic>
      <p:sp>
        <p:nvSpPr>
          <p:cNvPr id="38919" name="Rectangle 4"/>
          <p:cNvSpPr>
            <a:spLocks noChangeArrowheads="1"/>
          </p:cNvSpPr>
          <p:nvPr/>
        </p:nvSpPr>
        <p:spPr bwMode="auto">
          <a:xfrm>
            <a:off x="4748213" y="4368800"/>
            <a:ext cx="2098675" cy="406400"/>
          </a:xfrm>
          <a:prstGeom prst="rect">
            <a:avLst/>
          </a:prstGeom>
          <a:solidFill>
            <a:srgbClr val="595959"/>
          </a:solidFill>
          <a:ln w="9525">
            <a:solidFill>
              <a:schemeClr val="tx1"/>
            </a:solidFill>
            <a:miter lim="800000"/>
            <a:headEnd/>
            <a:tailEnd/>
          </a:ln>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000" dirty="0"/>
              <a:t>I selected 2000’s</a:t>
            </a:r>
          </a:p>
        </p:txBody>
      </p:sp>
      <p:sp>
        <p:nvSpPr>
          <p:cNvPr id="38920" name="Line 5"/>
          <p:cNvSpPr>
            <a:spLocks noChangeShapeType="1"/>
          </p:cNvSpPr>
          <p:nvPr/>
        </p:nvSpPr>
        <p:spPr bwMode="auto">
          <a:xfrm flipH="1">
            <a:off x="2667000" y="4533900"/>
            <a:ext cx="2070100" cy="8382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Tree>
    <p:extLst>
      <p:ext uri="{BB962C8B-B14F-4D97-AF65-F5344CB8AC3E}">
        <p14:creationId xmlns:p14="http://schemas.microsoft.com/office/powerpoint/2010/main" val="35574679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8"/>
          <p:cNvSpPr>
            <a:spLocks noGrp="1" noChangeArrowheads="1"/>
          </p:cNvSpPr>
          <p:nvPr>
            <p:ph type="dt" sz="quarter" idx="10"/>
          </p:nvPr>
        </p:nvSpPr>
        <p:spPr/>
        <p:txBody>
          <a:bodyPr/>
          <a:lstStyle/>
          <a:p>
            <a:pPr>
              <a:defRPr/>
            </a:pPr>
            <a:r>
              <a:rPr lang="en-US" dirty="0" smtClean="0"/>
              <a:t>February 21, 2014</a:t>
            </a:r>
            <a:endParaRPr lang="en-US" dirty="0"/>
          </a:p>
        </p:txBody>
      </p:sp>
      <p:sp>
        <p:nvSpPr>
          <p:cNvPr id="7" name="Rectangle 69"/>
          <p:cNvSpPr>
            <a:spLocks noGrp="1" noChangeArrowheads="1"/>
          </p:cNvSpPr>
          <p:nvPr>
            <p:ph type="ftr" sz="quarter" idx="11"/>
          </p:nvPr>
        </p:nvSpPr>
        <p:spPr/>
        <p:txBody>
          <a:bodyPr/>
          <a:lstStyle/>
          <a:p>
            <a:pPr>
              <a:defRPr/>
            </a:pPr>
            <a:r>
              <a:rPr lang="en-US"/>
              <a:t>www.ssric.org</a:t>
            </a:r>
          </a:p>
        </p:txBody>
      </p:sp>
      <p:sp>
        <p:nvSpPr>
          <p:cNvPr id="8" name="Rectangle 70"/>
          <p:cNvSpPr>
            <a:spLocks noGrp="1" noChangeArrowheads="1"/>
          </p:cNvSpPr>
          <p:nvPr>
            <p:ph type="sldNum" sz="quarter" idx="12"/>
          </p:nvPr>
        </p:nvSpPr>
        <p:spPr/>
        <p:txBody>
          <a:bodyPr/>
          <a:lstStyle/>
          <a:p>
            <a:pPr>
              <a:defRPr/>
            </a:pPr>
            <a:fld id="{AA429B01-E3DD-453F-AF03-84264CFDFA5B}" type="slidenum">
              <a:rPr lang="en-US"/>
              <a:pPr>
                <a:defRPr/>
              </a:pPr>
              <a:t>43</a:t>
            </a:fld>
            <a:endParaRPr lang="en-US"/>
          </a:p>
        </p:txBody>
      </p:sp>
      <p:sp>
        <p:nvSpPr>
          <p:cNvPr id="39941"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ffectLst/>
              </a:rPr>
              <a:t>Keywords/Search Results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219200"/>
            <a:ext cx="8534400" cy="4686710"/>
          </a:xfrm>
          <a:prstGeom prst="rect">
            <a:avLst/>
          </a:prstGeom>
        </p:spPr>
      </p:pic>
    </p:spTree>
    <p:extLst>
      <p:ext uri="{BB962C8B-B14F-4D97-AF65-F5344CB8AC3E}">
        <p14:creationId xmlns:p14="http://schemas.microsoft.com/office/powerpoint/2010/main" val="8660943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8"/>
          <p:cNvSpPr>
            <a:spLocks noGrp="1" noChangeArrowheads="1"/>
          </p:cNvSpPr>
          <p:nvPr>
            <p:ph type="dt" sz="quarter" idx="10"/>
          </p:nvPr>
        </p:nvSpPr>
        <p:spPr/>
        <p:txBody>
          <a:bodyPr/>
          <a:lstStyle/>
          <a:p>
            <a:pPr>
              <a:defRPr/>
            </a:pPr>
            <a:r>
              <a:rPr lang="en-US" smtClean="0"/>
              <a:t>February 21, 2014</a:t>
            </a:r>
            <a:endParaRPr lang="en-US"/>
          </a:p>
        </p:txBody>
      </p:sp>
      <p:sp>
        <p:nvSpPr>
          <p:cNvPr id="5" name="Rectangle 69"/>
          <p:cNvSpPr>
            <a:spLocks noGrp="1" noChangeArrowheads="1"/>
          </p:cNvSpPr>
          <p:nvPr>
            <p:ph type="ftr" sz="quarter" idx="11"/>
          </p:nvPr>
        </p:nvSpPr>
        <p:spPr/>
        <p:txBody>
          <a:bodyPr/>
          <a:lstStyle/>
          <a:p>
            <a:pPr>
              <a:defRPr/>
            </a:pPr>
            <a:r>
              <a:rPr lang="en-US"/>
              <a:t>www.ssric.org</a:t>
            </a:r>
          </a:p>
        </p:txBody>
      </p:sp>
      <p:sp>
        <p:nvSpPr>
          <p:cNvPr id="6" name="Rectangle 70"/>
          <p:cNvSpPr>
            <a:spLocks noGrp="1" noChangeArrowheads="1"/>
          </p:cNvSpPr>
          <p:nvPr>
            <p:ph type="sldNum" sz="quarter" idx="12"/>
          </p:nvPr>
        </p:nvSpPr>
        <p:spPr/>
        <p:txBody>
          <a:bodyPr/>
          <a:lstStyle/>
          <a:p>
            <a:pPr>
              <a:defRPr/>
            </a:pPr>
            <a:fld id="{E9711901-4BC5-4236-989A-2981C7D1604C}" type="slidenum">
              <a:rPr lang="en-US"/>
              <a:pPr>
                <a:defRPr/>
              </a:pPr>
              <a:t>44</a:t>
            </a:fld>
            <a:endParaRPr lang="en-US"/>
          </a:p>
        </p:txBody>
      </p:sp>
      <p:sp>
        <p:nvSpPr>
          <p:cNvPr id="41989"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ffectLst/>
              </a:rPr>
              <a:t>Results from SDA</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1150" y="1762125"/>
            <a:ext cx="5981700" cy="3333750"/>
          </a:xfrm>
          <a:prstGeom prst="rect">
            <a:avLst/>
          </a:prstGeom>
        </p:spPr>
      </p:pic>
    </p:spTree>
    <p:extLst>
      <p:ext uri="{BB962C8B-B14F-4D97-AF65-F5344CB8AC3E}">
        <p14:creationId xmlns:p14="http://schemas.microsoft.com/office/powerpoint/2010/main" val="36950153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Analysis</a:t>
            </a:r>
            <a:endParaRPr lang="en-US" dirty="0"/>
          </a:p>
        </p:txBody>
      </p:sp>
      <p:sp>
        <p:nvSpPr>
          <p:cNvPr id="3" name="Content Placeholder 2"/>
          <p:cNvSpPr>
            <a:spLocks noGrp="1"/>
          </p:cNvSpPr>
          <p:nvPr>
            <p:ph idx="1"/>
          </p:nvPr>
        </p:nvSpPr>
        <p:spPr/>
        <p:txBody>
          <a:bodyPr/>
          <a:lstStyle/>
          <a:p>
            <a:r>
              <a:rPr lang="en-US" dirty="0" smtClean="0"/>
              <a:t>Most Field polls that are over two years old can be analyzed online with SDA (Survey Documentation and Analysis)</a:t>
            </a:r>
          </a:p>
          <a:p>
            <a:r>
              <a:rPr lang="en-US" dirty="0" smtClean="0"/>
              <a:t>Effective later this calendar year (2014), embargoed polls (i.e., within the last two years) also will be available in SDA format for CSU users.</a:t>
            </a:r>
            <a:endParaRPr lang="en-US" dirty="0"/>
          </a:p>
        </p:txBody>
      </p:sp>
      <p:sp>
        <p:nvSpPr>
          <p:cNvPr id="4" name="Date Placeholder 3"/>
          <p:cNvSpPr>
            <a:spLocks noGrp="1"/>
          </p:cNvSpPr>
          <p:nvPr>
            <p:ph type="dt" sz="half" idx="10"/>
          </p:nvPr>
        </p:nvSpPr>
        <p:spPr/>
        <p:txBody>
          <a:bodyPr/>
          <a:lstStyle/>
          <a:p>
            <a:pPr>
              <a:defRPr/>
            </a:pPr>
            <a:r>
              <a:rPr lang="en-US" smtClean="0"/>
              <a:t>February 21, 2014</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03873D63-88B2-4D83-A643-05FB9DBCA119}" type="slidenum">
              <a:rPr lang="en-US" smtClean="0"/>
              <a:pPr>
                <a:defRPr/>
              </a:pPr>
              <a:t>45</a:t>
            </a:fld>
            <a:endParaRPr lang="en-US"/>
          </a:p>
        </p:txBody>
      </p:sp>
    </p:spTree>
    <p:extLst>
      <p:ext uri="{BB962C8B-B14F-4D97-AF65-F5344CB8AC3E}">
        <p14:creationId xmlns:p14="http://schemas.microsoft.com/office/powerpoint/2010/main" val="37939969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8"/>
          <p:cNvSpPr>
            <a:spLocks noGrp="1" noChangeArrowheads="1"/>
          </p:cNvSpPr>
          <p:nvPr>
            <p:ph type="dt" sz="quarter" idx="10"/>
          </p:nvPr>
        </p:nvSpPr>
        <p:spPr/>
        <p:txBody>
          <a:bodyPr/>
          <a:lstStyle/>
          <a:p>
            <a:pPr>
              <a:defRPr/>
            </a:pPr>
            <a:r>
              <a:rPr lang="en-US" smtClean="0"/>
              <a:t>February 21, 2014</a:t>
            </a:r>
            <a:endParaRPr lang="en-US"/>
          </a:p>
        </p:txBody>
      </p:sp>
      <p:sp>
        <p:nvSpPr>
          <p:cNvPr id="5" name="Rectangle 69"/>
          <p:cNvSpPr>
            <a:spLocks noGrp="1" noChangeArrowheads="1"/>
          </p:cNvSpPr>
          <p:nvPr>
            <p:ph type="ftr" sz="quarter" idx="11"/>
          </p:nvPr>
        </p:nvSpPr>
        <p:spPr/>
        <p:txBody>
          <a:bodyPr/>
          <a:lstStyle/>
          <a:p>
            <a:pPr>
              <a:defRPr/>
            </a:pPr>
            <a:r>
              <a:rPr lang="en-US"/>
              <a:t>www.ssric.org</a:t>
            </a:r>
          </a:p>
        </p:txBody>
      </p:sp>
      <p:sp>
        <p:nvSpPr>
          <p:cNvPr id="6" name="Rectangle 70"/>
          <p:cNvSpPr>
            <a:spLocks noGrp="1" noChangeArrowheads="1"/>
          </p:cNvSpPr>
          <p:nvPr>
            <p:ph type="sldNum" sz="quarter" idx="12"/>
          </p:nvPr>
        </p:nvSpPr>
        <p:spPr/>
        <p:txBody>
          <a:bodyPr/>
          <a:lstStyle/>
          <a:p>
            <a:pPr>
              <a:defRPr/>
            </a:pPr>
            <a:fld id="{CFB12706-1E8C-4CD6-841F-159B01471B28}" type="slidenum">
              <a:rPr lang="en-US"/>
              <a:pPr>
                <a:defRPr/>
              </a:pPr>
              <a:t>46</a:t>
            </a:fld>
            <a:endParaRPr lang="en-US"/>
          </a:p>
        </p:txBody>
      </p:sp>
      <p:sp>
        <p:nvSpPr>
          <p:cNvPr id="35842" name="Rectangle 2"/>
          <p:cNvSpPr>
            <a:spLocks noGrp="1" noChangeArrowheads="1"/>
          </p:cNvSpPr>
          <p:nvPr>
            <p:ph type="title" idx="4294967295"/>
          </p:nvPr>
        </p:nvSpPr>
        <p:spPr/>
        <p:txBody>
          <a:bodyPr/>
          <a:lstStyle/>
          <a:p>
            <a:pPr eaLnBrk="1" hangingPunct="1">
              <a:defRPr/>
            </a:pPr>
            <a:r>
              <a:rPr lang="en-US" sz="4000" smtClean="0"/>
              <a:t>Other Field Resources</a:t>
            </a:r>
          </a:p>
        </p:txBody>
      </p:sp>
      <p:sp>
        <p:nvSpPr>
          <p:cNvPr id="35843" name="Rectangle 3"/>
          <p:cNvSpPr>
            <a:spLocks noGrp="1" noChangeArrowheads="1"/>
          </p:cNvSpPr>
          <p:nvPr>
            <p:ph type="body" idx="4294967295"/>
          </p:nvPr>
        </p:nvSpPr>
        <p:spPr>
          <a:xfrm>
            <a:off x="457200" y="1420813"/>
            <a:ext cx="8229600" cy="4525962"/>
          </a:xfrm>
        </p:spPr>
        <p:txBody>
          <a:bodyPr/>
          <a:lstStyle/>
          <a:p>
            <a:pPr eaLnBrk="1" hangingPunct="1">
              <a:buFont typeface="Wingdings" pitchFamily="48" charset="2"/>
              <a:buChar char="Ø"/>
              <a:defRPr/>
            </a:pPr>
            <a:r>
              <a:rPr lang="en-US" dirty="0" smtClean="0">
                <a:hlinkClick r:id="rId3"/>
              </a:rPr>
              <a:t>SSRIC Field Poll Guide</a:t>
            </a:r>
            <a:endParaRPr lang="en-US" dirty="0" smtClean="0"/>
          </a:p>
        </p:txBody>
      </p:sp>
    </p:spTree>
    <p:extLst>
      <p:ext uri="{BB962C8B-B14F-4D97-AF65-F5344CB8AC3E}">
        <p14:creationId xmlns:p14="http://schemas.microsoft.com/office/powerpoint/2010/main" val="40151410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8"/>
          <p:cNvSpPr>
            <a:spLocks noGrp="1" noChangeArrowheads="1"/>
          </p:cNvSpPr>
          <p:nvPr>
            <p:ph type="dt" sz="quarter" idx="10"/>
          </p:nvPr>
        </p:nvSpPr>
        <p:spPr/>
        <p:txBody>
          <a:bodyPr/>
          <a:lstStyle/>
          <a:p>
            <a:pPr>
              <a:defRPr/>
            </a:pPr>
            <a:r>
              <a:rPr lang="en-US" smtClean="0"/>
              <a:t>February 21, 2014</a:t>
            </a:r>
            <a:endParaRPr lang="en-US"/>
          </a:p>
        </p:txBody>
      </p:sp>
      <p:sp>
        <p:nvSpPr>
          <p:cNvPr id="5" name="Rectangle 69"/>
          <p:cNvSpPr>
            <a:spLocks noGrp="1" noChangeArrowheads="1"/>
          </p:cNvSpPr>
          <p:nvPr>
            <p:ph type="ftr" sz="quarter" idx="11"/>
          </p:nvPr>
        </p:nvSpPr>
        <p:spPr/>
        <p:txBody>
          <a:bodyPr/>
          <a:lstStyle/>
          <a:p>
            <a:pPr>
              <a:defRPr/>
            </a:pPr>
            <a:r>
              <a:rPr lang="en-US"/>
              <a:t>www.ssric.org</a:t>
            </a:r>
          </a:p>
        </p:txBody>
      </p:sp>
      <p:sp>
        <p:nvSpPr>
          <p:cNvPr id="6" name="Rectangle 70"/>
          <p:cNvSpPr>
            <a:spLocks noGrp="1" noChangeArrowheads="1"/>
          </p:cNvSpPr>
          <p:nvPr>
            <p:ph type="sldNum" sz="quarter" idx="12"/>
          </p:nvPr>
        </p:nvSpPr>
        <p:spPr/>
        <p:txBody>
          <a:bodyPr/>
          <a:lstStyle/>
          <a:p>
            <a:pPr>
              <a:defRPr/>
            </a:pPr>
            <a:fld id="{224F3195-22A9-4398-87AF-158AB5D01A4A}" type="slidenum">
              <a:rPr lang="en-US"/>
              <a:pPr>
                <a:defRPr/>
              </a:pPr>
              <a:t>47</a:t>
            </a:fld>
            <a:endParaRPr lang="en-US"/>
          </a:p>
        </p:txBody>
      </p:sp>
      <p:sp>
        <p:nvSpPr>
          <p:cNvPr id="500739" name="Rectangle 3"/>
          <p:cNvSpPr>
            <a:spLocks noGrp="1" noChangeArrowheads="1"/>
          </p:cNvSpPr>
          <p:nvPr>
            <p:ph type="ctrTitle"/>
          </p:nvPr>
        </p:nvSpPr>
        <p:spPr>
          <a:xfrm>
            <a:off x="762000" y="609600"/>
            <a:ext cx="7772400" cy="898525"/>
          </a:xfrm>
        </p:spPr>
        <p:txBody>
          <a:bodyPr/>
          <a:lstStyle/>
          <a:p>
            <a:pPr eaLnBrk="1" hangingPunct="1">
              <a:defRPr/>
            </a:pPr>
            <a:r>
              <a:rPr lang="en-US" dirty="0" smtClean="0"/>
              <a:t/>
            </a:r>
            <a:br>
              <a:rPr lang="en-US" dirty="0" smtClean="0"/>
            </a:br>
            <a:r>
              <a:rPr lang="en-US" dirty="0"/>
              <a:t/>
            </a:r>
            <a:br>
              <a:rPr lang="en-US" dirty="0"/>
            </a:br>
            <a:r>
              <a:rPr lang="en-US" dirty="0" smtClean="0">
                <a:hlinkClick r:id="rId3"/>
              </a:rPr>
              <a:t>The </a:t>
            </a:r>
            <a:r>
              <a:rPr lang="en-US" dirty="0">
                <a:hlinkClick r:id="rId3"/>
              </a:rPr>
              <a:t>Roper </a:t>
            </a:r>
            <a:r>
              <a:rPr lang="en-US" dirty="0" smtClean="0">
                <a:hlinkClick r:id="rId3"/>
              </a:rPr>
              <a:t>Center</a:t>
            </a:r>
            <a:r>
              <a:rPr lang="en-US" dirty="0" smtClean="0"/>
              <a:t/>
            </a:r>
            <a:br>
              <a:rPr lang="en-US" dirty="0" smtClean="0"/>
            </a:br>
            <a:endParaRPr lang="en-US" sz="3900" dirty="0" smtClean="0"/>
          </a:p>
        </p:txBody>
      </p:sp>
      <p:sp>
        <p:nvSpPr>
          <p:cNvPr id="500740" name="Rectangle 4"/>
          <p:cNvSpPr>
            <a:spLocks noGrp="1" noChangeArrowheads="1"/>
          </p:cNvSpPr>
          <p:nvPr>
            <p:ph type="subTitle" idx="1"/>
          </p:nvPr>
        </p:nvSpPr>
        <p:spPr/>
        <p:txBody>
          <a:bodyPr/>
          <a:lstStyle/>
          <a:p>
            <a:pPr eaLnBrk="1" hangingPunct="1">
              <a:defRPr/>
            </a:pPr>
            <a:endParaRPr lang="en-US" smtClean="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525" y="1419225"/>
            <a:ext cx="7600950" cy="401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Roper Center?</a:t>
            </a:r>
            <a:endParaRPr lang="en-US" dirty="0"/>
          </a:p>
        </p:txBody>
      </p:sp>
      <p:sp>
        <p:nvSpPr>
          <p:cNvPr id="3" name="Content Placeholder 2"/>
          <p:cNvSpPr>
            <a:spLocks noGrp="1"/>
          </p:cNvSpPr>
          <p:nvPr>
            <p:ph idx="1"/>
          </p:nvPr>
        </p:nvSpPr>
        <p:spPr/>
        <p:txBody>
          <a:bodyPr>
            <a:normAutofit/>
          </a:bodyPr>
          <a:lstStyle/>
          <a:p>
            <a:r>
              <a:rPr lang="en-US" dirty="0" smtClean="0"/>
              <a:t>Roper Express (datasets for download)</a:t>
            </a:r>
          </a:p>
          <a:p>
            <a:r>
              <a:rPr lang="en-US" dirty="0" smtClean="0"/>
              <a:t>Roper Explorer (online analysis)</a:t>
            </a:r>
          </a:p>
          <a:p>
            <a:r>
              <a:rPr lang="en-US" dirty="0" err="1" smtClean="0"/>
              <a:t>iPoll</a:t>
            </a:r>
            <a:r>
              <a:rPr lang="en-US" dirty="0" smtClean="0"/>
              <a:t> (survey questions)</a:t>
            </a:r>
            <a:endParaRPr lang="en-US" dirty="0"/>
          </a:p>
        </p:txBody>
      </p:sp>
      <p:sp>
        <p:nvSpPr>
          <p:cNvPr id="4" name="Slide Number Placeholder 3"/>
          <p:cNvSpPr>
            <a:spLocks noGrp="1"/>
          </p:cNvSpPr>
          <p:nvPr>
            <p:ph type="sldNum" sz="quarter" idx="12"/>
          </p:nvPr>
        </p:nvSpPr>
        <p:spPr/>
        <p:txBody>
          <a:bodyPr/>
          <a:lstStyle/>
          <a:p>
            <a:fld id="{ACB29A0A-F2E5-418C-99CA-2DAE16A8AF57}" type="slidenum">
              <a:rPr lang="en-US" smtClean="0"/>
              <a:t>48</a:t>
            </a:fld>
            <a:endParaRPr lang="en-US" dirty="0"/>
          </a:p>
        </p:txBody>
      </p:sp>
    </p:spTree>
    <p:extLst>
      <p:ext uri="{BB962C8B-B14F-4D97-AF65-F5344CB8AC3E}">
        <p14:creationId xmlns:p14="http://schemas.microsoft.com/office/powerpoint/2010/main" val="39724360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t/>
            </a:r>
            <a:br>
              <a:rPr lang="en-US" sz="4900" dirty="0" smtClean="0"/>
            </a:br>
            <a:r>
              <a:rPr lang="en-US" sz="4900" dirty="0" smtClean="0"/>
              <a:t>Creating your Own Account</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first thing you need to do is to create your own personal account at the Roper Center.</a:t>
            </a:r>
          </a:p>
          <a:p>
            <a:r>
              <a:rPr lang="en-US" dirty="0" smtClean="0"/>
              <a:t>You’ll need this account to download data sets and to analyze data online.</a:t>
            </a:r>
          </a:p>
          <a:p>
            <a:r>
              <a:rPr lang="en-US" dirty="0" smtClean="0"/>
              <a:t>These accounts are free.</a:t>
            </a:r>
          </a:p>
          <a:p>
            <a:r>
              <a:rPr lang="en-US" dirty="0" smtClean="0"/>
              <a:t>To create your own account, you’ll need be on a computer on a CSU campus that has subscribed to the social science data bases.  </a:t>
            </a:r>
          </a:p>
          <a:p>
            <a:r>
              <a:rPr lang="en-US" dirty="0"/>
              <a:t>P</a:t>
            </a:r>
            <a:r>
              <a:rPr lang="en-US" dirty="0" smtClean="0"/>
              <a:t>oint </a:t>
            </a:r>
            <a:r>
              <a:rPr lang="en-US" dirty="0"/>
              <a:t>your mouse at “Quick Links” in the upper left of the Roper  home page.  Click on </a:t>
            </a:r>
            <a:r>
              <a:rPr lang="en-US" dirty="0" smtClean="0"/>
              <a:t>“iPOLL Login” as shown on the next slide.</a:t>
            </a:r>
            <a:endParaRPr lang="en-US" b="1" dirty="0"/>
          </a:p>
          <a:p>
            <a:r>
              <a:rPr lang="en-US" dirty="0" smtClean="0"/>
              <a:t>Click on </a:t>
            </a:r>
            <a:r>
              <a:rPr lang="en-US" dirty="0" smtClean="0"/>
              <a:t>“Register” </a:t>
            </a:r>
            <a:r>
              <a:rPr lang="en-US" dirty="0" smtClean="0"/>
              <a:t>at the top of the page as indicated in the next slide.</a:t>
            </a:r>
          </a:p>
        </p:txBody>
      </p:sp>
      <p:sp>
        <p:nvSpPr>
          <p:cNvPr id="4" name="Slide Number Placeholder 3"/>
          <p:cNvSpPr>
            <a:spLocks noGrp="1"/>
          </p:cNvSpPr>
          <p:nvPr>
            <p:ph type="sldNum" sz="quarter" idx="12"/>
          </p:nvPr>
        </p:nvSpPr>
        <p:spPr/>
        <p:txBody>
          <a:bodyPr/>
          <a:lstStyle/>
          <a:p>
            <a:fld id="{ACB29A0A-F2E5-418C-99CA-2DAE16A8AF57}" type="slidenum">
              <a:rPr lang="en-US" smtClean="0"/>
              <a:t>49</a:t>
            </a:fld>
            <a:endParaRPr lang="en-US" dirty="0"/>
          </a:p>
        </p:txBody>
      </p:sp>
    </p:spTree>
    <p:extLst>
      <p:ext uri="{BB962C8B-B14F-4D97-AF65-F5344CB8AC3E}">
        <p14:creationId xmlns:p14="http://schemas.microsoft.com/office/powerpoint/2010/main" val="1287288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8"/>
          <p:cNvSpPr>
            <a:spLocks noGrp="1" noChangeArrowheads="1"/>
          </p:cNvSpPr>
          <p:nvPr>
            <p:ph type="dt" sz="quarter" idx="10"/>
          </p:nvPr>
        </p:nvSpPr>
        <p:spPr/>
        <p:txBody>
          <a:bodyPr/>
          <a:lstStyle/>
          <a:p>
            <a:pPr>
              <a:defRPr/>
            </a:pPr>
            <a:r>
              <a:rPr lang="en-US" smtClean="0"/>
              <a:t>February 21, 2014</a:t>
            </a:r>
            <a:endParaRPr lang="en-US" dirty="0"/>
          </a:p>
        </p:txBody>
      </p:sp>
      <p:sp>
        <p:nvSpPr>
          <p:cNvPr id="5" name="Rectangle 69"/>
          <p:cNvSpPr>
            <a:spLocks noGrp="1" noChangeArrowheads="1"/>
          </p:cNvSpPr>
          <p:nvPr>
            <p:ph type="ftr" sz="quarter" idx="11"/>
          </p:nvPr>
        </p:nvSpPr>
        <p:spPr/>
        <p:txBody>
          <a:bodyPr/>
          <a:lstStyle/>
          <a:p>
            <a:pPr>
              <a:defRPr/>
            </a:pPr>
            <a:r>
              <a:rPr lang="en-US"/>
              <a:t>www.ssric.org</a:t>
            </a:r>
          </a:p>
        </p:txBody>
      </p:sp>
      <p:sp>
        <p:nvSpPr>
          <p:cNvPr id="6" name="Rectangle 70"/>
          <p:cNvSpPr>
            <a:spLocks noGrp="1" noChangeArrowheads="1"/>
          </p:cNvSpPr>
          <p:nvPr>
            <p:ph type="sldNum" sz="quarter" idx="12"/>
          </p:nvPr>
        </p:nvSpPr>
        <p:spPr/>
        <p:txBody>
          <a:bodyPr/>
          <a:lstStyle/>
          <a:p>
            <a:pPr>
              <a:defRPr/>
            </a:pPr>
            <a:fld id="{45CD87FA-1913-4D56-B9E9-7C03B80C2D59}" type="slidenum">
              <a:rPr lang="en-US"/>
              <a:pPr>
                <a:defRPr/>
              </a:pPr>
              <a:t>5</a:t>
            </a:fld>
            <a:endParaRPr lang="en-US"/>
          </a:p>
        </p:txBody>
      </p:sp>
      <p:sp>
        <p:nvSpPr>
          <p:cNvPr id="138242" name="Rectangle 2"/>
          <p:cNvSpPr>
            <a:spLocks noGrp="1" noChangeArrowheads="1"/>
          </p:cNvSpPr>
          <p:nvPr>
            <p:ph type="title" idx="4294967295"/>
          </p:nvPr>
        </p:nvSpPr>
        <p:spPr>
          <a:xfrm>
            <a:off x="457200" y="469900"/>
            <a:ext cx="8229600" cy="950913"/>
          </a:xfrm>
        </p:spPr>
        <p:txBody>
          <a:bodyPr/>
          <a:lstStyle/>
          <a:p>
            <a:pPr eaLnBrk="1" hangingPunct="1">
              <a:defRPr/>
            </a:pPr>
            <a:endParaRPr lang="en-US" dirty="0" smtClean="0"/>
          </a:p>
        </p:txBody>
      </p:sp>
      <p:sp>
        <p:nvSpPr>
          <p:cNvPr id="138243" name="Rectangle 3"/>
          <p:cNvSpPr>
            <a:spLocks noGrp="1" noChangeArrowheads="1"/>
          </p:cNvSpPr>
          <p:nvPr>
            <p:ph type="body" idx="4294967295"/>
          </p:nvPr>
        </p:nvSpPr>
        <p:spPr>
          <a:xfrm>
            <a:off x="506413" y="1420813"/>
            <a:ext cx="8131175" cy="4614862"/>
          </a:xfrm>
        </p:spPr>
        <p:txBody>
          <a:bodyPr/>
          <a:lstStyle/>
          <a:p>
            <a:pPr eaLnBrk="1" hangingPunct="1">
              <a:spcBef>
                <a:spcPct val="0"/>
              </a:spcBef>
              <a:buFont typeface="Wingdings" pitchFamily="48" charset="2"/>
              <a:buChar char="Ø"/>
              <a:defRPr/>
            </a:pPr>
            <a:endParaRPr lang="en-US" dirty="0" smtClean="0"/>
          </a:p>
          <a:p>
            <a:pPr eaLnBrk="1" hangingPunct="1">
              <a:spcBef>
                <a:spcPct val="0"/>
              </a:spcBef>
              <a:buFont typeface="Wingdings" pitchFamily="48" charset="2"/>
              <a:buChar char="Ø"/>
              <a:defRPr/>
            </a:pPr>
            <a:r>
              <a:rPr lang="en-US" dirty="0" smtClean="0">
                <a:hlinkClick r:id="rId3"/>
              </a:rPr>
              <a:t>SSRIC</a:t>
            </a:r>
            <a:endParaRPr lang="en-US" dirty="0" smtClean="0"/>
          </a:p>
          <a:p>
            <a:pPr lvl="1" eaLnBrk="1" hangingPunct="1">
              <a:spcBef>
                <a:spcPct val="0"/>
              </a:spcBef>
              <a:buFont typeface="Wingdings" pitchFamily="48" charset="2"/>
              <a:buChar char="Ø"/>
              <a:defRPr/>
            </a:pPr>
            <a:r>
              <a:rPr lang="en-US" dirty="0" smtClean="0"/>
              <a:t>Oldest CSU affinity group (since 1972)</a:t>
            </a:r>
          </a:p>
          <a:p>
            <a:pPr lvl="1" eaLnBrk="1" hangingPunct="1">
              <a:spcBef>
                <a:spcPct val="0"/>
              </a:spcBef>
              <a:buFont typeface="Wingdings" pitchFamily="48" charset="2"/>
              <a:buChar char="Ø"/>
              <a:defRPr/>
            </a:pPr>
            <a:r>
              <a:rPr lang="en-US" dirty="0" smtClean="0"/>
              <a:t>Representatives from CSU campuses meet three times per year</a:t>
            </a:r>
          </a:p>
          <a:p>
            <a:pPr lvl="1" eaLnBrk="1" hangingPunct="1">
              <a:spcBef>
                <a:spcPct val="0"/>
              </a:spcBef>
              <a:buFont typeface="Wingdings" pitchFamily="48" charset="2"/>
              <a:buChar char="Ø"/>
              <a:defRPr/>
            </a:pPr>
            <a:r>
              <a:rPr lang="en-US" dirty="0" smtClean="0"/>
              <a:t>Cal Poly, Pomona campus representatives:</a:t>
            </a:r>
          </a:p>
          <a:p>
            <a:pPr lvl="2" eaLnBrk="1" hangingPunct="1">
              <a:spcBef>
                <a:spcPct val="0"/>
              </a:spcBef>
              <a:buFont typeface="Wingdings" pitchFamily="48" charset="2"/>
              <a:buChar char="Ø"/>
              <a:defRPr/>
            </a:pPr>
            <a:r>
              <a:rPr lang="en-US" dirty="0" smtClean="0"/>
              <a:t>Mario Guerrero, Political Science</a:t>
            </a:r>
          </a:p>
          <a:p>
            <a:pPr lvl="2" eaLnBrk="1" hangingPunct="1">
              <a:spcBef>
                <a:spcPct val="0"/>
              </a:spcBef>
              <a:buFont typeface="Wingdings" pitchFamily="48" charset="2"/>
              <a:buChar char="Ø"/>
              <a:defRPr/>
            </a:pPr>
            <a:r>
              <a:rPr lang="en-US" dirty="0" smtClean="0"/>
              <a:t>Sandra Emerson, Political Science</a:t>
            </a:r>
          </a:p>
          <a:p>
            <a:pPr lvl="2" eaLnBrk="1" hangingPunct="1">
              <a:spcBef>
                <a:spcPct val="0"/>
              </a:spcBef>
              <a:buFont typeface="Wingdings" pitchFamily="48" charset="2"/>
              <a:buChar char="Ø"/>
              <a:defRPr/>
            </a:pPr>
            <a:r>
              <a:rPr lang="en-US" dirty="0" smtClean="0"/>
              <a:t>Mike Reibel, Geography and Anthropology</a:t>
            </a:r>
          </a:p>
          <a:p>
            <a:pPr eaLnBrk="1" hangingPunct="1">
              <a:spcBef>
                <a:spcPct val="0"/>
              </a:spcBef>
              <a:buFont typeface="Wingdings" pitchFamily="2" charset="2"/>
              <a:buNone/>
              <a:defRPr/>
            </a:pPr>
            <a:endParaRPr lang="en-US" sz="1000" dirty="0" smtClean="0"/>
          </a:p>
        </p:txBody>
      </p:sp>
      <p:pic>
        <p:nvPicPr>
          <p:cNvPr id="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457200"/>
            <a:ext cx="6858000"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http://ropercenter.uconn.edu/</a:t>
            </a:r>
          </a:p>
        </p:txBody>
      </p:sp>
      <p:sp>
        <p:nvSpPr>
          <p:cNvPr id="3" name="Slide Number Placeholder 2"/>
          <p:cNvSpPr>
            <a:spLocks noGrp="1"/>
          </p:cNvSpPr>
          <p:nvPr>
            <p:ph type="sldNum" sz="quarter" idx="12"/>
          </p:nvPr>
        </p:nvSpPr>
        <p:spPr/>
        <p:txBody>
          <a:bodyPr/>
          <a:lstStyle/>
          <a:p>
            <a:fld id="{ACB29A0A-F2E5-418C-99CA-2DAE16A8AF57}" type="slidenum">
              <a:rPr lang="en-US" smtClean="0"/>
              <a:t>50</a:t>
            </a:fld>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72530" y="2209801"/>
            <a:ext cx="6795220" cy="2971800"/>
          </a:xfrm>
        </p:spPr>
      </p:pic>
      <p:sp>
        <p:nvSpPr>
          <p:cNvPr id="4" name="TextBox 3"/>
          <p:cNvSpPr txBox="1"/>
          <p:nvPr/>
        </p:nvSpPr>
        <p:spPr>
          <a:xfrm>
            <a:off x="304800" y="1403866"/>
            <a:ext cx="1752600" cy="338554"/>
          </a:xfrm>
          <a:prstGeom prst="rect">
            <a:avLst/>
          </a:prstGeom>
          <a:noFill/>
        </p:spPr>
        <p:txBody>
          <a:bodyPr wrap="square" rtlCol="0">
            <a:spAutoFit/>
          </a:bodyPr>
          <a:lstStyle/>
          <a:p>
            <a:r>
              <a:rPr lang="en-US" sz="1600" dirty="0" smtClean="0">
                <a:solidFill>
                  <a:srgbClr val="FF0000"/>
                </a:solidFill>
              </a:rPr>
              <a:t>Go to this URL.</a:t>
            </a:r>
            <a:endParaRPr lang="en-US" sz="1600" dirty="0">
              <a:solidFill>
                <a:srgbClr val="FF0000"/>
              </a:solidFill>
            </a:endParaRPr>
          </a:p>
        </p:txBody>
      </p:sp>
      <p:cxnSp>
        <p:nvCxnSpPr>
          <p:cNvPr id="8" name="Straight Arrow Connector 7"/>
          <p:cNvCxnSpPr/>
          <p:nvPr/>
        </p:nvCxnSpPr>
        <p:spPr>
          <a:xfrm flipV="1">
            <a:off x="636181" y="1095522"/>
            <a:ext cx="838200" cy="337066"/>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10" name="TextBox 9"/>
          <p:cNvSpPr txBox="1"/>
          <p:nvPr/>
        </p:nvSpPr>
        <p:spPr>
          <a:xfrm>
            <a:off x="304800" y="3048000"/>
            <a:ext cx="1295400" cy="338554"/>
          </a:xfrm>
          <a:prstGeom prst="rect">
            <a:avLst/>
          </a:prstGeom>
          <a:noFill/>
        </p:spPr>
        <p:txBody>
          <a:bodyPr wrap="square" rtlCol="0">
            <a:spAutoFit/>
          </a:bodyPr>
          <a:lstStyle/>
          <a:p>
            <a:r>
              <a:rPr lang="en-US" sz="1600" dirty="0" smtClean="0">
                <a:solidFill>
                  <a:srgbClr val="FF0000"/>
                </a:solidFill>
              </a:rPr>
              <a:t>Click here.</a:t>
            </a:r>
            <a:endParaRPr lang="en-US" sz="1600" dirty="0">
              <a:solidFill>
                <a:srgbClr val="FF0000"/>
              </a:solidFill>
            </a:endParaRPr>
          </a:p>
        </p:txBody>
      </p:sp>
      <p:cxnSp>
        <p:nvCxnSpPr>
          <p:cNvPr id="12" name="Straight Arrow Connector 11"/>
          <p:cNvCxnSpPr/>
          <p:nvPr/>
        </p:nvCxnSpPr>
        <p:spPr>
          <a:xfrm flipV="1">
            <a:off x="1219200" y="2743200"/>
            <a:ext cx="609600" cy="3810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3688739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lstStyle/>
          <a:p>
            <a:r>
              <a:rPr lang="en-US" dirty="0"/>
              <a:t>Creating your Own Account</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6800" y="1600200"/>
            <a:ext cx="6034617" cy="4525963"/>
          </a:xfrm>
        </p:spPr>
      </p:pic>
      <p:sp>
        <p:nvSpPr>
          <p:cNvPr id="4" name="Slide Number Placeholder 3"/>
          <p:cNvSpPr>
            <a:spLocks noGrp="1"/>
          </p:cNvSpPr>
          <p:nvPr>
            <p:ph type="sldNum" sz="quarter" idx="12"/>
          </p:nvPr>
        </p:nvSpPr>
        <p:spPr/>
        <p:txBody>
          <a:bodyPr/>
          <a:lstStyle/>
          <a:p>
            <a:fld id="{ACB29A0A-F2E5-418C-99CA-2DAE16A8AF57}" type="slidenum">
              <a:rPr lang="en-US" smtClean="0"/>
              <a:t>51</a:t>
            </a:fld>
            <a:endParaRPr lang="en-US" dirty="0"/>
          </a:p>
        </p:txBody>
      </p:sp>
      <p:sp>
        <p:nvSpPr>
          <p:cNvPr id="3" name="TextBox 2"/>
          <p:cNvSpPr txBox="1"/>
          <p:nvPr/>
        </p:nvSpPr>
        <p:spPr>
          <a:xfrm>
            <a:off x="6477000" y="2966008"/>
            <a:ext cx="1371600" cy="338554"/>
          </a:xfrm>
          <a:prstGeom prst="rect">
            <a:avLst/>
          </a:prstGeom>
          <a:noFill/>
        </p:spPr>
        <p:txBody>
          <a:bodyPr wrap="square" rtlCol="0">
            <a:spAutoFit/>
          </a:bodyPr>
          <a:lstStyle/>
          <a:p>
            <a:r>
              <a:rPr lang="en-US" sz="1600" dirty="0" smtClean="0">
                <a:solidFill>
                  <a:srgbClr val="FF0000"/>
                </a:solidFill>
              </a:rPr>
              <a:t>Click here.</a:t>
            </a:r>
            <a:endParaRPr lang="en-US" sz="1600" dirty="0">
              <a:solidFill>
                <a:srgbClr val="FF0000"/>
              </a:solidFill>
            </a:endParaRPr>
          </a:p>
        </p:txBody>
      </p:sp>
      <p:cxnSp>
        <p:nvCxnSpPr>
          <p:cNvPr id="8" name="Straight Arrow Connector 7"/>
          <p:cNvCxnSpPr/>
          <p:nvPr/>
        </p:nvCxnSpPr>
        <p:spPr>
          <a:xfrm flipH="1" flipV="1">
            <a:off x="5943600" y="2620568"/>
            <a:ext cx="533400" cy="3810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7155293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your Own Account</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76400" y="1600200"/>
            <a:ext cx="6034617" cy="4525963"/>
          </a:xfrm>
        </p:spPr>
      </p:pic>
      <p:sp>
        <p:nvSpPr>
          <p:cNvPr id="4" name="Slide Number Placeholder 3"/>
          <p:cNvSpPr>
            <a:spLocks noGrp="1"/>
          </p:cNvSpPr>
          <p:nvPr>
            <p:ph type="sldNum" sz="quarter" idx="12"/>
          </p:nvPr>
        </p:nvSpPr>
        <p:spPr/>
        <p:txBody>
          <a:bodyPr/>
          <a:lstStyle/>
          <a:p>
            <a:fld id="{ACB29A0A-F2E5-418C-99CA-2DAE16A8AF57}" type="slidenum">
              <a:rPr lang="en-US" smtClean="0"/>
              <a:t>52</a:t>
            </a:fld>
            <a:endParaRPr lang="en-US" dirty="0"/>
          </a:p>
        </p:txBody>
      </p:sp>
      <p:sp>
        <p:nvSpPr>
          <p:cNvPr id="3" name="TextBox 2"/>
          <p:cNvSpPr txBox="1"/>
          <p:nvPr/>
        </p:nvSpPr>
        <p:spPr>
          <a:xfrm>
            <a:off x="1752600" y="2938130"/>
            <a:ext cx="1676400" cy="584775"/>
          </a:xfrm>
          <a:prstGeom prst="rect">
            <a:avLst/>
          </a:prstGeom>
          <a:noFill/>
        </p:spPr>
        <p:txBody>
          <a:bodyPr wrap="square" rtlCol="0">
            <a:spAutoFit/>
          </a:bodyPr>
          <a:lstStyle/>
          <a:p>
            <a:r>
              <a:rPr lang="en-US" sz="1600" dirty="0" smtClean="0">
                <a:solidFill>
                  <a:srgbClr val="FF0000"/>
                </a:solidFill>
              </a:rPr>
              <a:t>Enter your information here.</a:t>
            </a:r>
            <a:endParaRPr lang="en-US" sz="1600" dirty="0">
              <a:solidFill>
                <a:srgbClr val="FF0000"/>
              </a:solidFill>
            </a:endParaRPr>
          </a:p>
        </p:txBody>
      </p:sp>
      <p:cxnSp>
        <p:nvCxnSpPr>
          <p:cNvPr id="9" name="Straight Arrow Connector 8"/>
          <p:cNvCxnSpPr/>
          <p:nvPr/>
        </p:nvCxnSpPr>
        <p:spPr>
          <a:xfrm flipV="1">
            <a:off x="3352800" y="2667000"/>
            <a:ext cx="990600" cy="6858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10" name="TextBox 9"/>
          <p:cNvSpPr txBox="1"/>
          <p:nvPr/>
        </p:nvSpPr>
        <p:spPr>
          <a:xfrm>
            <a:off x="1832344" y="4953000"/>
            <a:ext cx="2133600" cy="338554"/>
          </a:xfrm>
          <a:prstGeom prst="rect">
            <a:avLst/>
          </a:prstGeom>
          <a:noFill/>
        </p:spPr>
        <p:txBody>
          <a:bodyPr wrap="square" rtlCol="0">
            <a:spAutoFit/>
          </a:bodyPr>
          <a:lstStyle/>
          <a:p>
            <a:r>
              <a:rPr lang="en-US" sz="1600" dirty="0" smtClean="0">
                <a:solidFill>
                  <a:srgbClr val="FF0000"/>
                </a:solidFill>
              </a:rPr>
              <a:t>Create your password.</a:t>
            </a:r>
            <a:endParaRPr lang="en-US" sz="1600" dirty="0">
              <a:solidFill>
                <a:srgbClr val="FF0000"/>
              </a:solidFill>
            </a:endParaRPr>
          </a:p>
        </p:txBody>
      </p:sp>
      <p:cxnSp>
        <p:nvCxnSpPr>
          <p:cNvPr id="12" name="Straight Arrow Connector 11"/>
          <p:cNvCxnSpPr/>
          <p:nvPr/>
        </p:nvCxnSpPr>
        <p:spPr>
          <a:xfrm flipV="1">
            <a:off x="3657600" y="4800600"/>
            <a:ext cx="685800" cy="2286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7869575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Logging onto your Account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When you want to use the Roper Center and it asks you to sign into your account, use your email address as your user name and the password you just created as your password.</a:t>
            </a:r>
          </a:p>
          <a:p>
            <a:r>
              <a:rPr lang="en-US" dirty="0" smtClean="0"/>
              <a:t>Now that you have your account, you can access the Roper Center from off campus.</a:t>
            </a:r>
          </a:p>
          <a:p>
            <a:r>
              <a:rPr lang="en-US" dirty="0" smtClean="0"/>
              <a:t>When you need to sign into your account, it will ask you to do so.</a:t>
            </a:r>
          </a:p>
          <a:p>
            <a:r>
              <a:rPr lang="en-US" dirty="0" smtClean="0"/>
              <a:t>Now let’s look at the menu bar at the top of the Roper Center home page. </a:t>
            </a:r>
            <a:endParaRPr lang="en-US" dirty="0"/>
          </a:p>
        </p:txBody>
      </p:sp>
      <p:sp>
        <p:nvSpPr>
          <p:cNvPr id="4" name="Slide Number Placeholder 3"/>
          <p:cNvSpPr>
            <a:spLocks noGrp="1"/>
          </p:cNvSpPr>
          <p:nvPr>
            <p:ph type="sldNum" sz="quarter" idx="12"/>
          </p:nvPr>
        </p:nvSpPr>
        <p:spPr/>
        <p:txBody>
          <a:bodyPr/>
          <a:lstStyle/>
          <a:p>
            <a:fld id="{ACB29A0A-F2E5-418C-99CA-2DAE16A8AF57}" type="slidenum">
              <a:rPr lang="en-US" smtClean="0"/>
              <a:t>53</a:t>
            </a:fld>
            <a:endParaRPr lang="en-US" dirty="0"/>
          </a:p>
        </p:txBody>
      </p:sp>
    </p:spTree>
    <p:extLst>
      <p:ext uri="{BB962C8B-B14F-4D97-AF65-F5344CB8AC3E}">
        <p14:creationId xmlns:p14="http://schemas.microsoft.com/office/powerpoint/2010/main" val="4381516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Menu Bar</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81400" y="1676400"/>
            <a:ext cx="5111750" cy="304586"/>
          </a:xfrm>
        </p:spPr>
      </p:pic>
      <p:sp>
        <p:nvSpPr>
          <p:cNvPr id="4" name="Text Placeholder 3"/>
          <p:cNvSpPr>
            <a:spLocks noGrp="1"/>
          </p:cNvSpPr>
          <p:nvPr>
            <p:ph type="body" sz="half" idx="2"/>
          </p:nvPr>
        </p:nvSpPr>
        <p:spPr/>
        <p:txBody>
          <a:bodyPr/>
          <a:lstStyle/>
          <a:p>
            <a:r>
              <a:rPr lang="en-US" dirty="0" smtClean="0"/>
              <a:t>Quick Links</a:t>
            </a:r>
          </a:p>
          <a:p>
            <a:pPr marL="285750" indent="-285750">
              <a:buFont typeface="Arial" pitchFamily="34" charset="0"/>
              <a:buChar char="•"/>
            </a:pPr>
            <a:r>
              <a:rPr lang="en-US" dirty="0" smtClean="0"/>
              <a:t>“iPOLL Login” takes you to iPOLL which is a searchable database of over 600,000 survey questions.</a:t>
            </a:r>
          </a:p>
          <a:p>
            <a:pPr marL="285750" indent="-285750">
              <a:buFont typeface="Arial" pitchFamily="34" charset="0"/>
              <a:buChar char="•"/>
            </a:pPr>
            <a:r>
              <a:rPr lang="en-US" dirty="0" smtClean="0"/>
              <a:t>“Search for Datasets” takes you to a searchable database of over 18,000 surveys.</a:t>
            </a:r>
          </a:p>
          <a:p>
            <a:pPr marL="285750" indent="-285750">
              <a:buFont typeface="Arial" pitchFamily="34" charset="0"/>
              <a:buChar char="•"/>
            </a:pPr>
            <a:r>
              <a:rPr lang="en-US" dirty="0" smtClean="0"/>
              <a:t>“Topics at a Glance” takes you to a list of survey topics in the Roper archive.</a:t>
            </a:r>
          </a:p>
          <a:p>
            <a:pPr marL="285750" indent="-285750">
              <a:buFont typeface="Arial" pitchFamily="34" charset="0"/>
              <a:buChar char="•"/>
            </a:pPr>
            <a:r>
              <a:rPr lang="en-US" dirty="0" smtClean="0"/>
              <a:t>“Polling 101” and “Polling 201” are introductions to survey research that you can use in your classes.</a:t>
            </a:r>
          </a:p>
          <a:p>
            <a:pPr marL="285750" indent="-285750">
              <a:buFont typeface="Arial" pitchFamily="34" charset="0"/>
              <a:buChar char="•"/>
            </a:pPr>
            <a:r>
              <a:rPr lang="en-US" dirty="0" smtClean="0"/>
              <a:t>“User Support” takes you to a page with information about online tutorials, webinars, online how-to-guides, help sheets, FAQs, user services support, technical support and other resources.</a:t>
            </a:r>
          </a:p>
          <a:p>
            <a:pPr marL="285750" indent="-285750">
              <a:buFont typeface="Arial" pitchFamily="34" charset="0"/>
              <a:buChar char="•"/>
            </a:pPr>
            <a:endParaRPr lang="en-US" dirty="0" smtClean="0"/>
          </a:p>
          <a:p>
            <a:pPr marL="285750" indent="-285750">
              <a:buFont typeface="Arial" pitchFamily="34" charset="0"/>
              <a:buChar char="•"/>
            </a:pPr>
            <a:endParaRPr lang="en-US" dirty="0" smtClean="0"/>
          </a:p>
          <a:p>
            <a:pPr marL="285750" indent="-285750">
              <a:buFont typeface="Arial" pitchFamily="34" charset="0"/>
              <a:buChar char="•"/>
            </a:pPr>
            <a:endParaRPr lang="en-US" dirty="0" smtClean="0"/>
          </a:p>
          <a:p>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9133" y="2819400"/>
            <a:ext cx="2165412" cy="3095626"/>
          </a:xfrm>
          <a:prstGeom prst="rect">
            <a:avLst/>
          </a:prstGeom>
        </p:spPr>
      </p:pic>
      <p:cxnSp>
        <p:nvCxnSpPr>
          <p:cNvPr id="7" name="Straight Arrow Connector 6"/>
          <p:cNvCxnSpPr>
            <a:endCxn id="6" idx="0"/>
          </p:cNvCxnSpPr>
          <p:nvPr/>
        </p:nvCxnSpPr>
        <p:spPr>
          <a:xfrm>
            <a:off x="4038600" y="1981200"/>
            <a:ext cx="1643239" cy="8382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3" name="Slide Number Placeholder 2"/>
          <p:cNvSpPr>
            <a:spLocks noGrp="1"/>
          </p:cNvSpPr>
          <p:nvPr>
            <p:ph type="sldNum" sz="quarter" idx="12"/>
          </p:nvPr>
        </p:nvSpPr>
        <p:spPr/>
        <p:txBody>
          <a:bodyPr/>
          <a:lstStyle/>
          <a:p>
            <a:fld id="{ACB29A0A-F2E5-418C-99CA-2DAE16A8AF57}" type="slidenum">
              <a:rPr lang="en-US" smtClean="0"/>
              <a:t>54</a:t>
            </a:fld>
            <a:endParaRPr lang="en-US" dirty="0"/>
          </a:p>
        </p:txBody>
      </p:sp>
    </p:spTree>
    <p:extLst>
      <p:ext uri="{BB962C8B-B14F-4D97-AF65-F5344CB8AC3E}">
        <p14:creationId xmlns:p14="http://schemas.microsoft.com/office/powerpoint/2010/main" val="370156736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Menu Bar</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81400" y="1676400"/>
            <a:ext cx="5111750" cy="304586"/>
          </a:xfrm>
        </p:spPr>
      </p:pic>
      <p:sp>
        <p:nvSpPr>
          <p:cNvPr id="4" name="Text Placeholder 3"/>
          <p:cNvSpPr>
            <a:spLocks noGrp="1"/>
          </p:cNvSpPr>
          <p:nvPr>
            <p:ph type="body" sz="half" idx="2"/>
          </p:nvPr>
        </p:nvSpPr>
        <p:spPr/>
        <p:txBody>
          <a:bodyPr/>
          <a:lstStyle/>
          <a:p>
            <a:r>
              <a:rPr lang="en-US" dirty="0" smtClean="0"/>
              <a:t>Data Access</a:t>
            </a:r>
          </a:p>
          <a:p>
            <a:pPr marL="285750" indent="-285750">
              <a:buFont typeface="Arial" pitchFamily="34" charset="0"/>
              <a:buChar char="•"/>
            </a:pPr>
            <a:r>
              <a:rPr lang="en-US" dirty="0" smtClean="0"/>
              <a:t>“iPOLL Databank” takes you to more information about  iPOLL – an archive of survey questions .</a:t>
            </a:r>
          </a:p>
          <a:p>
            <a:pPr marL="285750" indent="-285750">
              <a:buFont typeface="Arial" pitchFamily="34" charset="0"/>
              <a:buChar char="•"/>
            </a:pPr>
            <a:r>
              <a:rPr lang="en-US" dirty="0" smtClean="0"/>
              <a:t>“Dataset Collection”  takes you to more information about the surveys in the Roper archive.</a:t>
            </a:r>
          </a:p>
          <a:p>
            <a:pPr marL="285750" indent="-285750">
              <a:buFont typeface="Arial" pitchFamily="34" charset="0"/>
              <a:buChar char="•"/>
            </a:pPr>
            <a:r>
              <a:rPr lang="en-US" dirty="0" smtClean="0"/>
              <a:t>“Topics at a Glance” appears in both “Quick Links” and “Data Access” and is a list </a:t>
            </a:r>
            <a:r>
              <a:rPr lang="en-US" dirty="0"/>
              <a:t>of survey topics in the Roper </a:t>
            </a:r>
            <a:r>
              <a:rPr lang="en-US" dirty="0" smtClean="0"/>
              <a:t>archive.</a:t>
            </a:r>
          </a:p>
          <a:p>
            <a:pPr marL="285750" indent="-285750">
              <a:buFont typeface="Arial" pitchFamily="34" charset="0"/>
              <a:buChar char="•"/>
            </a:pPr>
            <a:r>
              <a:rPr lang="en-US" dirty="0" smtClean="0"/>
              <a:t>“Presidential Approval” takes you to the latest poll results for the president's approval ratings and to a historical look at approval ratings of prior presidents. </a:t>
            </a:r>
          </a:p>
          <a:p>
            <a:pPr marL="285750" indent="-285750">
              <a:buFont typeface="Arial" pitchFamily="34" charset="0"/>
              <a:buChar char="•"/>
            </a:pPr>
            <a:r>
              <a:rPr lang="en-US" dirty="0" smtClean="0"/>
              <a:t>“US Elections” shows you historical data on elections since 1976 and takes you to exit polls.</a:t>
            </a:r>
            <a:endParaRPr lang="en-US" dirty="0"/>
          </a:p>
          <a:p>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2938" y="2895600"/>
            <a:ext cx="3155574" cy="2593622"/>
          </a:xfrm>
          <a:prstGeom prst="rect">
            <a:avLst/>
          </a:prstGeom>
        </p:spPr>
      </p:pic>
      <p:cxnSp>
        <p:nvCxnSpPr>
          <p:cNvPr id="8" name="Straight Arrow Connector 7"/>
          <p:cNvCxnSpPr>
            <a:endCxn id="7" idx="0"/>
          </p:cNvCxnSpPr>
          <p:nvPr/>
        </p:nvCxnSpPr>
        <p:spPr>
          <a:xfrm>
            <a:off x="4876800" y="1981200"/>
            <a:ext cx="923925" cy="9144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3" name="Slide Number Placeholder 2"/>
          <p:cNvSpPr>
            <a:spLocks noGrp="1"/>
          </p:cNvSpPr>
          <p:nvPr>
            <p:ph type="sldNum" sz="quarter" idx="12"/>
          </p:nvPr>
        </p:nvSpPr>
        <p:spPr/>
        <p:txBody>
          <a:bodyPr/>
          <a:lstStyle/>
          <a:p>
            <a:fld id="{ACB29A0A-F2E5-418C-99CA-2DAE16A8AF57}" type="slidenum">
              <a:rPr lang="en-US" smtClean="0"/>
              <a:t>55</a:t>
            </a:fld>
            <a:endParaRPr lang="en-US" dirty="0"/>
          </a:p>
        </p:txBody>
      </p:sp>
    </p:spTree>
    <p:extLst>
      <p:ext uri="{BB962C8B-B14F-4D97-AF65-F5344CB8AC3E}">
        <p14:creationId xmlns:p14="http://schemas.microsoft.com/office/powerpoint/2010/main" val="208865035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Menu Bar</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05200" y="1295400"/>
            <a:ext cx="5111750" cy="304586"/>
          </a:xfrm>
        </p:spPr>
      </p:pic>
      <p:sp>
        <p:nvSpPr>
          <p:cNvPr id="4" name="Text Placeholder 3"/>
          <p:cNvSpPr>
            <a:spLocks noGrp="1"/>
          </p:cNvSpPr>
          <p:nvPr>
            <p:ph type="body" sz="half" idx="2"/>
          </p:nvPr>
        </p:nvSpPr>
        <p:spPr/>
        <p:txBody>
          <a:bodyPr/>
          <a:lstStyle/>
          <a:p>
            <a:r>
              <a:rPr lang="en-US" dirty="0"/>
              <a:t>Education</a:t>
            </a:r>
          </a:p>
          <a:p>
            <a:pPr marL="285750" indent="-285750">
              <a:buFont typeface="Arial" pitchFamily="34" charset="0"/>
              <a:buChar char="•"/>
            </a:pPr>
            <a:r>
              <a:rPr lang="en-US" dirty="0"/>
              <a:t>“Fundamentals of Polling” and “Analyzing Polls” provide you with materials on survey design that you can in use in your classes.</a:t>
            </a:r>
          </a:p>
          <a:p>
            <a:pPr marL="285750" indent="-285750">
              <a:buFont typeface="Arial" pitchFamily="34" charset="0"/>
              <a:buChar char="•"/>
            </a:pPr>
            <a:r>
              <a:rPr lang="en-US" dirty="0"/>
              <a:t>“Teaching Tools” shows you assignments that can be used in your classes.</a:t>
            </a:r>
          </a:p>
          <a:p>
            <a:pPr marL="285750" indent="-285750">
              <a:buFont typeface="Arial" pitchFamily="34" charset="0"/>
              <a:buChar char="•"/>
            </a:pPr>
            <a:r>
              <a:rPr lang="en-US" dirty="0"/>
              <a:t>“Tour Roper Services” take you to an overview of the services that the Roper Center can offer you</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8584" y="2695576"/>
            <a:ext cx="2265918" cy="2105024"/>
          </a:xfrm>
          <a:prstGeom prst="rect">
            <a:avLst/>
          </a:prstGeom>
        </p:spPr>
      </p:pic>
      <p:cxnSp>
        <p:nvCxnSpPr>
          <p:cNvPr id="8" name="Straight Arrow Connector 7"/>
          <p:cNvCxnSpPr/>
          <p:nvPr/>
        </p:nvCxnSpPr>
        <p:spPr>
          <a:xfrm flipH="1">
            <a:off x="5638800" y="1600200"/>
            <a:ext cx="838200" cy="1095376"/>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3" name="Slide Number Placeholder 2"/>
          <p:cNvSpPr>
            <a:spLocks noGrp="1"/>
          </p:cNvSpPr>
          <p:nvPr>
            <p:ph type="sldNum" sz="quarter" idx="12"/>
          </p:nvPr>
        </p:nvSpPr>
        <p:spPr/>
        <p:txBody>
          <a:bodyPr/>
          <a:lstStyle/>
          <a:p>
            <a:fld id="{ACB29A0A-F2E5-418C-99CA-2DAE16A8AF57}" type="slidenum">
              <a:rPr lang="en-US" smtClean="0"/>
              <a:t>56</a:t>
            </a:fld>
            <a:endParaRPr lang="en-US" dirty="0"/>
          </a:p>
        </p:txBody>
      </p:sp>
    </p:spTree>
    <p:extLst>
      <p:ext uri="{BB962C8B-B14F-4D97-AF65-F5344CB8AC3E}">
        <p14:creationId xmlns:p14="http://schemas.microsoft.com/office/powerpoint/2010/main" val="15141920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Menu Bar</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81400" y="1447800"/>
            <a:ext cx="5111750" cy="304586"/>
          </a:xfrm>
        </p:spPr>
      </p:pic>
      <p:sp>
        <p:nvSpPr>
          <p:cNvPr id="4" name="Text Placeholder 3"/>
          <p:cNvSpPr>
            <a:spLocks noGrp="1"/>
          </p:cNvSpPr>
          <p:nvPr>
            <p:ph type="body" sz="half" idx="2"/>
          </p:nvPr>
        </p:nvSpPr>
        <p:spPr/>
        <p:txBody>
          <a:bodyPr/>
          <a:lstStyle/>
          <a:p>
            <a:pPr marL="285750" indent="-285750">
              <a:buFont typeface="Arial" pitchFamily="34" charset="0"/>
              <a:buChar char="•"/>
            </a:pPr>
            <a:r>
              <a:rPr lang="en-US" dirty="0" smtClean="0"/>
              <a:t>“Membership,” “Research” and “About the Center” provide you with more information about the Roper Center and the services it provides you.</a:t>
            </a:r>
          </a:p>
          <a:p>
            <a:pPr marL="285750" indent="-285750">
              <a:buFont typeface="Arial" pitchFamily="34" charset="0"/>
              <a:buChar char="•"/>
            </a:pPr>
            <a:r>
              <a:rPr lang="en-US" dirty="0" smtClean="0"/>
              <a:t>Under “Research” you will find information about other data archives such as the ICPSR and  webinars that will give you information about the Roper Center that might answer questions you have about Roper.</a:t>
            </a:r>
            <a:endParaRPr lang="en-US" dirty="0"/>
          </a:p>
        </p:txBody>
      </p:sp>
      <p:sp>
        <p:nvSpPr>
          <p:cNvPr id="3" name="Slide Number Placeholder 2"/>
          <p:cNvSpPr>
            <a:spLocks noGrp="1"/>
          </p:cNvSpPr>
          <p:nvPr>
            <p:ph type="sldNum" sz="quarter" idx="12"/>
          </p:nvPr>
        </p:nvSpPr>
        <p:spPr/>
        <p:txBody>
          <a:bodyPr/>
          <a:lstStyle/>
          <a:p>
            <a:fld id="{ACB29A0A-F2E5-418C-99CA-2DAE16A8AF57}" type="slidenum">
              <a:rPr lang="en-US" smtClean="0"/>
              <a:t>57</a:t>
            </a:fld>
            <a:endParaRPr lang="en-US" dirty="0"/>
          </a:p>
        </p:txBody>
      </p:sp>
    </p:spTree>
    <p:extLst>
      <p:ext uri="{BB962C8B-B14F-4D97-AF65-F5344CB8AC3E}">
        <p14:creationId xmlns:p14="http://schemas.microsoft.com/office/powerpoint/2010/main" val="390726192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Finding Data</a:t>
            </a:r>
            <a:endParaRPr lang="en-US"/>
          </a:p>
        </p:txBody>
      </p:sp>
      <p:sp>
        <p:nvSpPr>
          <p:cNvPr id="3" name="Content Placeholder 2"/>
          <p:cNvSpPr>
            <a:spLocks noGrp="1"/>
          </p:cNvSpPr>
          <p:nvPr>
            <p:ph idx="1"/>
          </p:nvPr>
        </p:nvSpPr>
        <p:spPr/>
        <p:txBody>
          <a:bodyPr/>
          <a:lstStyle/>
          <a:p>
            <a:pPr marL="0" indent="0">
              <a:buNone/>
            </a:pPr>
            <a:r>
              <a:rPr lang="en-US" dirty="0" smtClean="0"/>
              <a:t>Click on Quick Links </a:t>
            </a:r>
            <a:r>
              <a:rPr lang="en-US" dirty="0" smtClean="0">
                <a:sym typeface="Wingdings" panose="05000000000000000000" pitchFamily="2" charset="2"/>
              </a:rPr>
              <a:t> </a:t>
            </a:r>
          </a:p>
          <a:p>
            <a:pPr marL="0" indent="0">
              <a:buNone/>
            </a:pPr>
            <a:r>
              <a:rPr lang="en-US" dirty="0" smtClean="0">
                <a:sym typeface="Wingdings" panose="05000000000000000000" pitchFamily="2" charset="2"/>
              </a:rPr>
              <a:t>	Search for Datasets</a:t>
            </a:r>
            <a:endParaRPr lang="en-US" dirty="0"/>
          </a:p>
        </p:txBody>
      </p:sp>
      <p:sp>
        <p:nvSpPr>
          <p:cNvPr id="4" name="Date Placeholder 3"/>
          <p:cNvSpPr>
            <a:spLocks noGrp="1"/>
          </p:cNvSpPr>
          <p:nvPr>
            <p:ph type="dt" sz="half" idx="10"/>
          </p:nvPr>
        </p:nvSpPr>
        <p:spPr/>
        <p:txBody>
          <a:bodyPr/>
          <a:lstStyle/>
          <a:p>
            <a:pPr>
              <a:defRPr/>
            </a:pPr>
            <a:r>
              <a:rPr lang="en-US" smtClean="0"/>
              <a:t>February 21, 2014</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03873D63-88B2-4D83-A643-05FB9DBCA119}" type="slidenum">
              <a:rPr lang="en-US" smtClean="0"/>
              <a:pPr>
                <a:defRPr/>
              </a:pPr>
              <a:t>58</a:t>
            </a:fld>
            <a:endParaRPr lang="en-US"/>
          </a:p>
        </p:txBody>
      </p:sp>
    </p:spTree>
    <p:extLst>
      <p:ext uri="{BB962C8B-B14F-4D97-AF65-F5344CB8AC3E}">
        <p14:creationId xmlns:p14="http://schemas.microsoft.com/office/powerpoint/2010/main" val="1801975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Data</a:t>
            </a:r>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4" name="Date Placeholder 3"/>
          <p:cNvSpPr>
            <a:spLocks noGrp="1"/>
          </p:cNvSpPr>
          <p:nvPr>
            <p:ph type="dt" sz="half" idx="10"/>
          </p:nvPr>
        </p:nvSpPr>
        <p:spPr/>
        <p:txBody>
          <a:bodyPr/>
          <a:lstStyle/>
          <a:p>
            <a:pPr>
              <a:defRPr/>
            </a:pPr>
            <a:r>
              <a:rPr lang="en-US" smtClean="0"/>
              <a:t>February 21, 2014</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03873D63-88B2-4D83-A643-05FB9DBCA119}" type="slidenum">
              <a:rPr lang="en-US" smtClean="0"/>
              <a:pPr>
                <a:defRPr/>
              </a:pPr>
              <a:t>59</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 y="1600200"/>
            <a:ext cx="8190719"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0788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8"/>
          <p:cNvSpPr>
            <a:spLocks noGrp="1" noChangeArrowheads="1"/>
          </p:cNvSpPr>
          <p:nvPr>
            <p:ph type="dt" sz="quarter" idx="10"/>
          </p:nvPr>
        </p:nvSpPr>
        <p:spPr/>
        <p:txBody>
          <a:bodyPr/>
          <a:lstStyle/>
          <a:p>
            <a:pPr>
              <a:defRPr/>
            </a:pPr>
            <a:r>
              <a:rPr lang="en-US" smtClean="0"/>
              <a:t>February 21, 2014</a:t>
            </a:r>
            <a:endParaRPr lang="en-US"/>
          </a:p>
        </p:txBody>
      </p:sp>
      <p:sp>
        <p:nvSpPr>
          <p:cNvPr id="5" name="Rectangle 69"/>
          <p:cNvSpPr>
            <a:spLocks noGrp="1" noChangeArrowheads="1"/>
          </p:cNvSpPr>
          <p:nvPr>
            <p:ph type="ftr" sz="quarter" idx="11"/>
          </p:nvPr>
        </p:nvSpPr>
        <p:spPr/>
        <p:txBody>
          <a:bodyPr/>
          <a:lstStyle/>
          <a:p>
            <a:pPr>
              <a:defRPr/>
            </a:pPr>
            <a:r>
              <a:rPr lang="en-US"/>
              <a:t>www.ssric.org</a:t>
            </a:r>
          </a:p>
        </p:txBody>
      </p:sp>
      <p:sp>
        <p:nvSpPr>
          <p:cNvPr id="6" name="Rectangle 70"/>
          <p:cNvSpPr>
            <a:spLocks noGrp="1" noChangeArrowheads="1"/>
          </p:cNvSpPr>
          <p:nvPr>
            <p:ph type="sldNum" sz="quarter" idx="12"/>
          </p:nvPr>
        </p:nvSpPr>
        <p:spPr/>
        <p:txBody>
          <a:bodyPr/>
          <a:lstStyle/>
          <a:p>
            <a:pPr>
              <a:defRPr/>
            </a:pPr>
            <a:fld id="{8F8D0D84-D60F-4906-9224-38FDB3FC935A}" type="slidenum">
              <a:rPr lang="en-US"/>
              <a:pPr>
                <a:defRPr/>
              </a:pPr>
              <a:t>6</a:t>
            </a:fld>
            <a:endParaRPr lang="en-US"/>
          </a:p>
        </p:txBody>
      </p:sp>
      <p:sp>
        <p:nvSpPr>
          <p:cNvPr id="8197"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600" dirty="0" smtClean="0">
                <a:effectLst/>
              </a:rPr>
              <a:t/>
            </a:r>
            <a:br>
              <a:rPr lang="en-US" altLang="en-US" sz="3600" dirty="0" smtClean="0">
                <a:effectLst/>
              </a:rPr>
            </a:br>
            <a:endParaRPr lang="en-US" altLang="en-US" sz="3600" dirty="0" smtClean="0">
              <a:effectLst/>
            </a:endParaRPr>
          </a:p>
        </p:txBody>
      </p:sp>
      <p:sp>
        <p:nvSpPr>
          <p:cNvPr id="2" name="Rectangle 1"/>
          <p:cNvSpPr/>
          <p:nvPr/>
        </p:nvSpPr>
        <p:spPr>
          <a:xfrm>
            <a:off x="2501019" y="1524000"/>
            <a:ext cx="3531382" cy="523220"/>
          </a:xfrm>
          <a:prstGeom prst="rect">
            <a:avLst/>
          </a:prstGeom>
        </p:spPr>
        <p:txBody>
          <a:bodyPr wrap="square">
            <a:spAutoFit/>
          </a:bodyPr>
          <a:lstStyle/>
          <a:p>
            <a:r>
              <a:rPr lang="en-US" altLang="en-US" sz="2800" dirty="0">
                <a:hlinkClick r:id="rId3"/>
              </a:rPr>
              <a:t>http://www.ssric.org</a:t>
            </a:r>
            <a:r>
              <a:rPr lang="en-US" altLang="en-US" sz="2800" dirty="0"/>
              <a:t> </a:t>
            </a:r>
            <a:endParaRPr lang="en-US" sz="2800" dirty="0"/>
          </a:p>
        </p:txBody>
      </p:sp>
      <p:pic>
        <p:nvPicPr>
          <p:cNvPr id="1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457200"/>
            <a:ext cx="6858000"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095" y="1524000"/>
            <a:ext cx="8413750" cy="4643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Data</a:t>
            </a:r>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4" name="Date Placeholder 3"/>
          <p:cNvSpPr>
            <a:spLocks noGrp="1"/>
          </p:cNvSpPr>
          <p:nvPr>
            <p:ph type="dt" sz="half" idx="10"/>
          </p:nvPr>
        </p:nvSpPr>
        <p:spPr/>
        <p:txBody>
          <a:bodyPr/>
          <a:lstStyle/>
          <a:p>
            <a:pPr>
              <a:defRPr/>
            </a:pPr>
            <a:r>
              <a:rPr lang="en-US" smtClean="0"/>
              <a:t>February 21, 2014</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03873D63-88B2-4D83-A643-05FB9DBCA119}" type="slidenum">
              <a:rPr lang="en-US" smtClean="0"/>
              <a:pPr>
                <a:defRPr/>
              </a:pPr>
              <a:t>60</a:t>
            </a:fld>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7740650" cy="468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980960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Downloading Data </a:t>
            </a:r>
            <a:br>
              <a:rPr lang="en-US" dirty="0" smtClean="0"/>
            </a:br>
            <a:r>
              <a:rPr lang="en-US" dirty="0" smtClean="0"/>
              <a:t>(</a:t>
            </a:r>
            <a:r>
              <a:rPr lang="en-US" dirty="0" err="1" smtClean="0"/>
              <a:t>RoperExpress</a:t>
            </a:r>
            <a:r>
              <a:rPr lang="en-US" dirty="0" smtClean="0"/>
              <a:t>)</a:t>
            </a:r>
            <a:endParaRPr lang="en-US"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pPr>
              <a:defRPr/>
            </a:pPr>
            <a:r>
              <a:rPr lang="en-US" smtClean="0"/>
              <a:t>February 21, 2014</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03873D63-88B2-4D83-A643-05FB9DBCA119}" type="slidenum">
              <a:rPr lang="en-US" smtClean="0"/>
              <a:pPr>
                <a:defRPr/>
              </a:pPr>
              <a:t>61</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00200"/>
            <a:ext cx="7664450" cy="460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499873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8"/>
          <p:cNvSpPr>
            <a:spLocks noGrp="1" noChangeArrowheads="1"/>
          </p:cNvSpPr>
          <p:nvPr>
            <p:ph type="dt" sz="quarter" idx="10"/>
          </p:nvPr>
        </p:nvSpPr>
        <p:spPr/>
        <p:txBody>
          <a:bodyPr/>
          <a:lstStyle/>
          <a:p>
            <a:pPr>
              <a:defRPr/>
            </a:pPr>
            <a:r>
              <a:rPr lang="en-US" smtClean="0"/>
              <a:t>February 21, 2014</a:t>
            </a:r>
            <a:endParaRPr lang="en-US"/>
          </a:p>
        </p:txBody>
      </p:sp>
      <p:sp>
        <p:nvSpPr>
          <p:cNvPr id="6" name="Rectangle 69"/>
          <p:cNvSpPr>
            <a:spLocks noGrp="1" noChangeArrowheads="1"/>
          </p:cNvSpPr>
          <p:nvPr>
            <p:ph type="ftr" sz="quarter" idx="11"/>
          </p:nvPr>
        </p:nvSpPr>
        <p:spPr/>
        <p:txBody>
          <a:bodyPr/>
          <a:lstStyle/>
          <a:p>
            <a:pPr>
              <a:defRPr/>
            </a:pPr>
            <a:r>
              <a:rPr lang="en-US"/>
              <a:t>www.ssric.org</a:t>
            </a:r>
          </a:p>
        </p:txBody>
      </p:sp>
      <p:sp>
        <p:nvSpPr>
          <p:cNvPr id="7" name="Rectangle 70"/>
          <p:cNvSpPr>
            <a:spLocks noGrp="1" noChangeArrowheads="1"/>
          </p:cNvSpPr>
          <p:nvPr>
            <p:ph type="sldNum" sz="quarter" idx="12"/>
          </p:nvPr>
        </p:nvSpPr>
        <p:spPr/>
        <p:txBody>
          <a:bodyPr/>
          <a:lstStyle/>
          <a:p>
            <a:pPr>
              <a:defRPr/>
            </a:pPr>
            <a:fld id="{57EA9C22-EAF1-40D7-A090-CC1B7F2701CD}" type="slidenum">
              <a:rPr lang="en-US"/>
              <a:pPr>
                <a:defRPr/>
              </a:pPr>
              <a:t>62</a:t>
            </a:fld>
            <a:endParaRPr lang="en-US"/>
          </a:p>
        </p:txBody>
      </p:sp>
      <p:pic>
        <p:nvPicPr>
          <p:cNvPr id="62469" name="Picture 2"/>
          <p:cNvPicPr>
            <a:picLocks noChangeAspect="1" noChangeArrowheads="1"/>
          </p:cNvPicPr>
          <p:nvPr/>
        </p:nvPicPr>
        <p:blipFill>
          <a:blip r:embed="rId3">
            <a:extLst>
              <a:ext uri="{28A0092B-C50C-407E-A947-70E740481C1C}">
                <a14:useLocalDpi xmlns:a14="http://schemas.microsoft.com/office/drawing/2010/main" val="0"/>
              </a:ext>
            </a:extLst>
          </a:blip>
          <a:srcRect l="-356" t="35039" b="13130"/>
          <a:stretch>
            <a:fillRect/>
          </a:stretch>
        </p:blipFill>
        <p:spPr bwMode="auto">
          <a:xfrm>
            <a:off x="990600" y="1420813"/>
            <a:ext cx="7162800"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4467" name="Rectangle 3"/>
          <p:cNvSpPr>
            <a:spLocks noGrp="1" noChangeArrowheads="1"/>
          </p:cNvSpPr>
          <p:nvPr>
            <p:ph type="title" idx="4294967295"/>
          </p:nvPr>
        </p:nvSpPr>
        <p:spPr/>
        <p:txBody>
          <a:bodyPr/>
          <a:lstStyle/>
          <a:p>
            <a:pPr eaLnBrk="1" hangingPunct="1">
              <a:defRPr/>
            </a:pPr>
            <a:r>
              <a:rPr lang="en-US" sz="4000" smtClean="0"/>
              <a:t>What if nothing is available?</a:t>
            </a:r>
          </a:p>
        </p:txBody>
      </p:sp>
      <p:sp>
        <p:nvSpPr>
          <p:cNvPr id="574468" name="Rectangle 4"/>
          <p:cNvSpPr>
            <a:spLocks noChangeArrowheads="1"/>
          </p:cNvSpPr>
          <p:nvPr/>
        </p:nvSpPr>
        <p:spPr bwMode="auto">
          <a:xfrm>
            <a:off x="271463" y="4257675"/>
            <a:ext cx="8596312" cy="2054225"/>
          </a:xfrm>
          <a:prstGeom prst="rect">
            <a:avLst/>
          </a:prstGeom>
          <a:noFill/>
          <a:ln w="9525">
            <a:noFill/>
            <a:miter lim="800000"/>
            <a:headEnd/>
            <a:tailEnd/>
          </a:ln>
          <a:effectLst/>
        </p:spPr>
        <p:txBody>
          <a:bodyPr/>
          <a:lstStyle/>
          <a:p>
            <a:pPr marL="342900" indent="-342900" eaLnBrk="0" hangingPunct="0">
              <a:spcBef>
                <a:spcPct val="20000"/>
              </a:spcBef>
              <a:buClr>
                <a:schemeClr val="hlink"/>
              </a:buClr>
              <a:buSzPct val="80000"/>
              <a:buFont typeface="Wingdings" pitchFamily="48" charset="2"/>
              <a:buChar char="Ø"/>
              <a:defRPr/>
            </a:pPr>
            <a:r>
              <a:rPr lang="en-US" b="1">
                <a:effectLst>
                  <a:outerShdw blurRad="38100" dist="38100" dir="2700000" algn="tl">
                    <a:srgbClr val="000000"/>
                  </a:outerShdw>
                </a:effectLst>
                <a:cs typeface="+mn-cs"/>
              </a:rPr>
              <a:t>Some documentation and/or data sets are not available on-line. If you are interested in one of these, email the survey number and the title to:</a:t>
            </a:r>
          </a:p>
          <a:p>
            <a:pPr marL="342900" indent="-342900" algn="ctr" eaLnBrk="0" hangingPunct="0">
              <a:spcBef>
                <a:spcPct val="20000"/>
              </a:spcBef>
              <a:buClr>
                <a:schemeClr val="hlink"/>
              </a:buClr>
              <a:buSzPct val="80000"/>
              <a:buFont typeface="Wingdings" pitchFamily="48" charset="2"/>
              <a:buNone/>
              <a:defRPr/>
            </a:pPr>
            <a:r>
              <a:rPr lang="en-US" b="1">
                <a:effectLst>
                  <a:outerShdw blurRad="38100" dist="38100" dir="2700000" algn="tl">
                    <a:srgbClr val="000000"/>
                  </a:outerShdw>
                </a:effectLst>
                <a:cs typeface="+mn-cs"/>
              </a:rPr>
              <a:t>Ed Nelson at </a:t>
            </a:r>
            <a:r>
              <a:rPr lang="en-US" b="1">
                <a:effectLst>
                  <a:outerShdw blurRad="38100" dist="38100" dir="2700000" algn="tl">
                    <a:srgbClr val="000000"/>
                  </a:outerShdw>
                </a:effectLst>
                <a:cs typeface="+mn-cs"/>
                <a:hlinkClick r:id="rId4"/>
              </a:rPr>
              <a:t>ednelson@csufresno.edu</a:t>
            </a:r>
            <a:endParaRPr lang="en-US" b="1">
              <a:effectLst>
                <a:outerShdw blurRad="38100" dist="38100" dir="2700000" algn="tl">
                  <a:srgbClr val="000000"/>
                </a:outerShdw>
              </a:effectLst>
              <a:cs typeface="+mn-cs"/>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Analysis</a:t>
            </a:r>
            <a:br>
              <a:rPr lang="en-US" dirty="0" smtClean="0"/>
            </a:br>
            <a:r>
              <a:rPr lang="en-US" dirty="0" smtClean="0"/>
              <a:t>(</a:t>
            </a:r>
            <a:r>
              <a:rPr lang="en-US" dirty="0" err="1" smtClean="0"/>
              <a:t>RoperExplorer</a:t>
            </a:r>
            <a:r>
              <a:rPr lang="en-US" dirty="0" smtClean="0"/>
              <a:t>)</a:t>
            </a:r>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4" name="Date Placeholder 3"/>
          <p:cNvSpPr>
            <a:spLocks noGrp="1"/>
          </p:cNvSpPr>
          <p:nvPr>
            <p:ph type="dt" sz="half" idx="10"/>
          </p:nvPr>
        </p:nvSpPr>
        <p:spPr/>
        <p:txBody>
          <a:bodyPr/>
          <a:lstStyle/>
          <a:p>
            <a:pPr>
              <a:defRPr/>
            </a:pPr>
            <a:r>
              <a:rPr lang="en-US" smtClean="0"/>
              <a:t>February 21, 2014</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03873D63-88B2-4D83-A643-05FB9DBCA119}" type="slidenum">
              <a:rPr lang="en-US" smtClean="0"/>
              <a:pPr>
                <a:defRPr/>
              </a:pPr>
              <a:t>63</a:t>
            </a:fld>
            <a:endParaRPr lang="en-US"/>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425" y="1828800"/>
            <a:ext cx="7677150" cy="405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03154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Online Analysis</a:t>
            </a:r>
            <a:br>
              <a:rPr lang="en-US" dirty="0"/>
            </a:br>
            <a:r>
              <a:rPr lang="en-US" dirty="0"/>
              <a:t>(</a:t>
            </a:r>
            <a:r>
              <a:rPr lang="en-US" dirty="0" err="1" smtClean="0"/>
              <a:t>RoperExplorer</a:t>
            </a:r>
            <a:r>
              <a:rPr lang="en-US" dirty="0" smtClean="0"/>
              <a:t>)</a:t>
            </a:r>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4" name="Date Placeholder 3"/>
          <p:cNvSpPr>
            <a:spLocks noGrp="1"/>
          </p:cNvSpPr>
          <p:nvPr>
            <p:ph type="dt" sz="half" idx="10"/>
          </p:nvPr>
        </p:nvSpPr>
        <p:spPr/>
        <p:txBody>
          <a:bodyPr/>
          <a:lstStyle/>
          <a:p>
            <a:pPr>
              <a:defRPr/>
            </a:pPr>
            <a:r>
              <a:rPr lang="en-US" smtClean="0"/>
              <a:t>February 21, 2014</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03873D63-88B2-4D83-A643-05FB9DBCA119}" type="slidenum">
              <a:rPr lang="en-US" smtClean="0"/>
              <a:pPr>
                <a:defRPr/>
              </a:pPr>
              <a:t>64</a:t>
            </a:fld>
            <a:endParaRPr lang="en-US"/>
          </a:p>
        </p:txBody>
      </p:sp>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75" y="1524000"/>
            <a:ext cx="9039225" cy="4767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45549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Online Analysis</a:t>
            </a:r>
            <a:br>
              <a:rPr lang="en-US" dirty="0"/>
            </a:br>
            <a:r>
              <a:rPr lang="en-US" dirty="0"/>
              <a:t>(</a:t>
            </a:r>
            <a:r>
              <a:rPr lang="en-US" dirty="0" err="1" smtClean="0"/>
              <a:t>RoperExplorer</a:t>
            </a:r>
            <a:r>
              <a:rPr lang="en-US" dirty="0" smtClean="0"/>
              <a:t>)</a:t>
            </a:r>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4" name="Date Placeholder 3"/>
          <p:cNvSpPr>
            <a:spLocks noGrp="1"/>
          </p:cNvSpPr>
          <p:nvPr>
            <p:ph type="dt" sz="half" idx="10"/>
          </p:nvPr>
        </p:nvSpPr>
        <p:spPr/>
        <p:txBody>
          <a:bodyPr/>
          <a:lstStyle/>
          <a:p>
            <a:pPr>
              <a:defRPr/>
            </a:pPr>
            <a:r>
              <a:rPr lang="en-US" smtClean="0"/>
              <a:t>February 21, 2014</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03873D63-88B2-4D83-A643-05FB9DBCA119}" type="slidenum">
              <a:rPr lang="en-US" smtClean="0"/>
              <a:pPr>
                <a:defRPr/>
              </a:pPr>
              <a:t>65</a:t>
            </a:fld>
            <a:endParaRPr lang="en-US"/>
          </a:p>
        </p:txBody>
      </p:sp>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60" y="1549400"/>
            <a:ext cx="8991600" cy="462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629442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iPOLL</a:t>
            </a:r>
            <a:endParaRPr lang="en-US" dirty="0"/>
          </a:p>
        </p:txBody>
      </p:sp>
      <p:sp>
        <p:nvSpPr>
          <p:cNvPr id="3" name="Content Placeholder 2"/>
          <p:cNvSpPr>
            <a:spLocks noGrp="1"/>
          </p:cNvSpPr>
          <p:nvPr>
            <p:ph idx="1"/>
          </p:nvPr>
        </p:nvSpPr>
        <p:spPr/>
        <p:txBody>
          <a:bodyPr/>
          <a:lstStyle/>
          <a:p>
            <a:r>
              <a:rPr lang="en-US" dirty="0" smtClean="0"/>
              <a:t>iPOLL is a searchable database of over 600,000 survey questions.</a:t>
            </a:r>
          </a:p>
          <a:p>
            <a:r>
              <a:rPr lang="en-US" dirty="0" smtClean="0"/>
              <a:t>To get into iPOLL:</a:t>
            </a:r>
          </a:p>
          <a:p>
            <a:pPr lvl="1"/>
            <a:r>
              <a:rPr lang="en-US" dirty="0" smtClean="0"/>
              <a:t>Point your mouse to “Quick Links” and click on “iPOLL Login” or</a:t>
            </a:r>
          </a:p>
          <a:p>
            <a:pPr lvl="1"/>
            <a:r>
              <a:rPr lang="en-US" dirty="0" smtClean="0"/>
              <a:t>Click on the iPOLL logo on the home page.</a:t>
            </a:r>
            <a:endParaRPr lang="en-US" dirty="0"/>
          </a:p>
        </p:txBody>
      </p:sp>
      <p:sp>
        <p:nvSpPr>
          <p:cNvPr id="4" name="Slide Number Placeholder 3"/>
          <p:cNvSpPr>
            <a:spLocks noGrp="1"/>
          </p:cNvSpPr>
          <p:nvPr>
            <p:ph type="sldNum" sz="quarter" idx="12"/>
          </p:nvPr>
        </p:nvSpPr>
        <p:spPr/>
        <p:txBody>
          <a:bodyPr/>
          <a:lstStyle/>
          <a:p>
            <a:fld id="{ACB29A0A-F2E5-418C-99CA-2DAE16A8AF57}" type="slidenum">
              <a:rPr lang="en-US" smtClean="0"/>
              <a:t>66</a:t>
            </a:fld>
            <a:endParaRPr lang="en-US" dirty="0"/>
          </a:p>
        </p:txBody>
      </p:sp>
    </p:spTree>
    <p:extLst>
      <p:ext uri="{BB962C8B-B14F-4D97-AF65-F5344CB8AC3E}">
        <p14:creationId xmlns:p14="http://schemas.microsoft.com/office/powerpoint/2010/main" val="247663652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8"/>
          <p:cNvSpPr>
            <a:spLocks noGrp="1" noChangeArrowheads="1"/>
          </p:cNvSpPr>
          <p:nvPr>
            <p:ph type="dt" sz="quarter" idx="10"/>
          </p:nvPr>
        </p:nvSpPr>
        <p:spPr/>
        <p:txBody>
          <a:bodyPr/>
          <a:lstStyle/>
          <a:p>
            <a:pPr>
              <a:defRPr/>
            </a:pPr>
            <a:r>
              <a:rPr lang="en-US" smtClean="0"/>
              <a:t>February 21, 2014</a:t>
            </a:r>
            <a:endParaRPr lang="en-US"/>
          </a:p>
        </p:txBody>
      </p:sp>
      <p:sp>
        <p:nvSpPr>
          <p:cNvPr id="6" name="Rectangle 69"/>
          <p:cNvSpPr>
            <a:spLocks noGrp="1" noChangeArrowheads="1"/>
          </p:cNvSpPr>
          <p:nvPr>
            <p:ph type="ftr" sz="quarter" idx="11"/>
          </p:nvPr>
        </p:nvSpPr>
        <p:spPr/>
        <p:txBody>
          <a:bodyPr/>
          <a:lstStyle/>
          <a:p>
            <a:pPr>
              <a:defRPr/>
            </a:pPr>
            <a:r>
              <a:rPr lang="en-US"/>
              <a:t>www.ssric.org</a:t>
            </a:r>
          </a:p>
        </p:txBody>
      </p:sp>
      <p:sp>
        <p:nvSpPr>
          <p:cNvPr id="7" name="Rectangle 70"/>
          <p:cNvSpPr>
            <a:spLocks noGrp="1" noChangeArrowheads="1"/>
          </p:cNvSpPr>
          <p:nvPr>
            <p:ph type="sldNum" sz="quarter" idx="12"/>
          </p:nvPr>
        </p:nvSpPr>
        <p:spPr/>
        <p:txBody>
          <a:bodyPr/>
          <a:lstStyle/>
          <a:p>
            <a:pPr>
              <a:defRPr/>
            </a:pPr>
            <a:fld id="{E796F20B-04B6-4D91-9AFD-00EBB9100743}" type="slidenum">
              <a:rPr lang="en-US"/>
              <a:pPr>
                <a:defRPr/>
              </a:pPr>
              <a:t>67</a:t>
            </a:fld>
            <a:endParaRPr lang="en-US"/>
          </a:p>
        </p:txBody>
      </p:sp>
      <p:sp>
        <p:nvSpPr>
          <p:cNvPr id="574467" name="Rectangle 3"/>
          <p:cNvSpPr>
            <a:spLocks noGrp="1" noChangeArrowheads="1"/>
          </p:cNvSpPr>
          <p:nvPr>
            <p:ph type="title" idx="4294967295"/>
          </p:nvPr>
        </p:nvSpPr>
        <p:spPr/>
        <p:txBody>
          <a:bodyPr/>
          <a:lstStyle/>
          <a:p>
            <a:pPr eaLnBrk="1" hangingPunct="1">
              <a:defRPr/>
            </a:pPr>
            <a:r>
              <a:rPr lang="en-US" sz="4000" dirty="0" smtClean="0"/>
              <a:t>View Questions in iPOLL</a:t>
            </a:r>
          </a:p>
        </p:txBody>
      </p:sp>
      <p:pic>
        <p:nvPicPr>
          <p:cNvPr id="242690" name="Picture 2"/>
          <p:cNvPicPr>
            <a:picLocks noChangeAspect="1" noChangeArrowheads="1"/>
          </p:cNvPicPr>
          <p:nvPr/>
        </p:nvPicPr>
        <p:blipFill>
          <a:blip r:embed="rId3"/>
          <a:srcRect/>
          <a:stretch>
            <a:fillRect/>
          </a:stretch>
        </p:blipFill>
        <p:spPr bwMode="auto">
          <a:xfrm>
            <a:off x="482600" y="1209675"/>
            <a:ext cx="8255000" cy="4438650"/>
          </a:xfrm>
          <a:prstGeom prst="rect">
            <a:avLst/>
          </a:prstGeom>
          <a:noFill/>
          <a:ln>
            <a:noFill/>
          </a:ln>
          <a:effectLst/>
          <a:extLst>
            <a:ext uri="{909E8E84-426E-40DD-AFC4-6F175D3DCCD1}">
              <a14:hiddenFill xmlns:a14="http://schemas.microsoft.com/office/drawing/2010/main">
                <a:solidFill>
                  <a:srgbClr val="595959"/>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3495" name="Oval 1"/>
          <p:cNvSpPr>
            <a:spLocks noChangeArrowheads="1"/>
          </p:cNvSpPr>
          <p:nvPr/>
        </p:nvSpPr>
        <p:spPr bwMode="auto">
          <a:xfrm>
            <a:off x="7632700" y="2057400"/>
            <a:ext cx="685800" cy="444500"/>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8"/>
          <p:cNvSpPr>
            <a:spLocks noGrp="1" noChangeArrowheads="1"/>
          </p:cNvSpPr>
          <p:nvPr>
            <p:ph type="dt" sz="quarter" idx="10"/>
          </p:nvPr>
        </p:nvSpPr>
        <p:spPr/>
        <p:txBody>
          <a:bodyPr/>
          <a:lstStyle/>
          <a:p>
            <a:pPr>
              <a:defRPr/>
            </a:pPr>
            <a:r>
              <a:rPr lang="en-US" smtClean="0"/>
              <a:t>February 21, 2014</a:t>
            </a:r>
            <a:endParaRPr lang="en-US"/>
          </a:p>
        </p:txBody>
      </p:sp>
      <p:sp>
        <p:nvSpPr>
          <p:cNvPr id="6" name="Rectangle 69"/>
          <p:cNvSpPr>
            <a:spLocks noGrp="1" noChangeArrowheads="1"/>
          </p:cNvSpPr>
          <p:nvPr>
            <p:ph type="ftr" sz="quarter" idx="11"/>
          </p:nvPr>
        </p:nvSpPr>
        <p:spPr/>
        <p:txBody>
          <a:bodyPr/>
          <a:lstStyle/>
          <a:p>
            <a:pPr>
              <a:defRPr/>
            </a:pPr>
            <a:r>
              <a:rPr lang="en-US"/>
              <a:t>www.ssric.org</a:t>
            </a:r>
          </a:p>
        </p:txBody>
      </p:sp>
      <p:sp>
        <p:nvSpPr>
          <p:cNvPr id="7" name="Rectangle 70"/>
          <p:cNvSpPr>
            <a:spLocks noGrp="1" noChangeArrowheads="1"/>
          </p:cNvSpPr>
          <p:nvPr>
            <p:ph type="sldNum" sz="quarter" idx="12"/>
          </p:nvPr>
        </p:nvSpPr>
        <p:spPr/>
        <p:txBody>
          <a:bodyPr/>
          <a:lstStyle/>
          <a:p>
            <a:pPr>
              <a:defRPr/>
            </a:pPr>
            <a:fld id="{FC5C8B21-63BF-42BC-ACB7-042D7E9C9686}" type="slidenum">
              <a:rPr lang="en-US"/>
              <a:pPr>
                <a:defRPr/>
              </a:pPr>
              <a:t>68</a:t>
            </a:fld>
            <a:endParaRPr lang="en-US"/>
          </a:p>
        </p:txBody>
      </p:sp>
      <p:sp>
        <p:nvSpPr>
          <p:cNvPr id="574467" name="Rectangle 3"/>
          <p:cNvSpPr>
            <a:spLocks noGrp="1" noChangeArrowheads="1"/>
          </p:cNvSpPr>
          <p:nvPr>
            <p:ph type="title" idx="4294967295"/>
          </p:nvPr>
        </p:nvSpPr>
        <p:spPr/>
        <p:txBody>
          <a:bodyPr/>
          <a:lstStyle/>
          <a:p>
            <a:pPr eaLnBrk="1" hangingPunct="1">
              <a:defRPr/>
            </a:pPr>
            <a:r>
              <a:rPr lang="en-US" sz="4000" dirty="0" smtClean="0"/>
              <a:t>Get Question Details</a:t>
            </a:r>
          </a:p>
        </p:txBody>
      </p:sp>
      <p:pic>
        <p:nvPicPr>
          <p:cNvPr id="243714" name="Picture 2"/>
          <p:cNvPicPr>
            <a:picLocks noChangeAspect="1" noChangeArrowheads="1"/>
          </p:cNvPicPr>
          <p:nvPr/>
        </p:nvPicPr>
        <p:blipFill>
          <a:blip r:embed="rId3"/>
          <a:srcRect/>
          <a:stretch>
            <a:fillRect/>
          </a:stretch>
        </p:blipFill>
        <p:spPr bwMode="auto">
          <a:xfrm>
            <a:off x="292100" y="1152525"/>
            <a:ext cx="8445500" cy="4552950"/>
          </a:xfrm>
          <a:prstGeom prst="rect">
            <a:avLst/>
          </a:prstGeom>
          <a:noFill/>
          <a:ln>
            <a:noFill/>
          </a:ln>
          <a:effectLst/>
          <a:extLst>
            <a:ext uri="{909E8E84-426E-40DD-AFC4-6F175D3DCCD1}">
              <a14:hiddenFill xmlns:a14="http://schemas.microsoft.com/office/drawing/2010/main">
                <a:solidFill>
                  <a:srgbClr val="595959"/>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4519" name="Oval 2"/>
          <p:cNvSpPr>
            <a:spLocks noChangeArrowheads="1"/>
          </p:cNvSpPr>
          <p:nvPr/>
        </p:nvSpPr>
        <p:spPr bwMode="auto">
          <a:xfrm>
            <a:off x="2743200" y="2667000"/>
            <a:ext cx="533400" cy="292100"/>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8"/>
          <p:cNvSpPr>
            <a:spLocks noGrp="1" noChangeArrowheads="1"/>
          </p:cNvSpPr>
          <p:nvPr>
            <p:ph type="dt" sz="quarter" idx="10"/>
          </p:nvPr>
        </p:nvSpPr>
        <p:spPr/>
        <p:txBody>
          <a:bodyPr/>
          <a:lstStyle/>
          <a:p>
            <a:pPr>
              <a:defRPr/>
            </a:pPr>
            <a:r>
              <a:rPr lang="en-US" smtClean="0"/>
              <a:t>February 21, 2014</a:t>
            </a:r>
            <a:endParaRPr lang="en-US"/>
          </a:p>
        </p:txBody>
      </p:sp>
      <p:sp>
        <p:nvSpPr>
          <p:cNvPr id="6" name="Rectangle 69"/>
          <p:cNvSpPr>
            <a:spLocks noGrp="1" noChangeArrowheads="1"/>
          </p:cNvSpPr>
          <p:nvPr>
            <p:ph type="ftr" sz="quarter" idx="11"/>
          </p:nvPr>
        </p:nvSpPr>
        <p:spPr/>
        <p:txBody>
          <a:bodyPr/>
          <a:lstStyle/>
          <a:p>
            <a:pPr>
              <a:defRPr/>
            </a:pPr>
            <a:r>
              <a:rPr lang="en-US"/>
              <a:t>www.ssric.org</a:t>
            </a:r>
          </a:p>
        </p:txBody>
      </p:sp>
      <p:sp>
        <p:nvSpPr>
          <p:cNvPr id="7" name="Rectangle 70"/>
          <p:cNvSpPr>
            <a:spLocks noGrp="1" noChangeArrowheads="1"/>
          </p:cNvSpPr>
          <p:nvPr>
            <p:ph type="sldNum" sz="quarter" idx="12"/>
          </p:nvPr>
        </p:nvSpPr>
        <p:spPr/>
        <p:txBody>
          <a:bodyPr/>
          <a:lstStyle/>
          <a:p>
            <a:pPr>
              <a:defRPr/>
            </a:pPr>
            <a:fld id="{43CD9C1A-32EC-4872-AFBE-B8FB2CCD1DDC}" type="slidenum">
              <a:rPr lang="en-US"/>
              <a:pPr>
                <a:defRPr/>
              </a:pPr>
              <a:t>69</a:t>
            </a:fld>
            <a:endParaRPr lang="en-US"/>
          </a:p>
        </p:txBody>
      </p:sp>
      <p:sp>
        <p:nvSpPr>
          <p:cNvPr id="574467" name="Rectangle 3"/>
          <p:cNvSpPr>
            <a:spLocks noGrp="1" noChangeArrowheads="1"/>
          </p:cNvSpPr>
          <p:nvPr>
            <p:ph type="title" idx="4294967295"/>
          </p:nvPr>
        </p:nvSpPr>
        <p:spPr/>
        <p:txBody>
          <a:bodyPr/>
          <a:lstStyle/>
          <a:p>
            <a:pPr eaLnBrk="1" hangingPunct="1">
              <a:defRPr/>
            </a:pPr>
            <a:r>
              <a:rPr lang="en-US" sz="4000" dirty="0" smtClean="0"/>
              <a:t>Question Details</a:t>
            </a:r>
          </a:p>
        </p:txBody>
      </p:sp>
      <p:pic>
        <p:nvPicPr>
          <p:cNvPr id="244738" name="Picture 2"/>
          <p:cNvPicPr>
            <a:picLocks noChangeAspect="1" noChangeArrowheads="1"/>
          </p:cNvPicPr>
          <p:nvPr/>
        </p:nvPicPr>
        <p:blipFill>
          <a:blip r:embed="rId3"/>
          <a:srcRect/>
          <a:stretch>
            <a:fillRect/>
          </a:stretch>
        </p:blipFill>
        <p:spPr bwMode="auto">
          <a:xfrm>
            <a:off x="558800" y="1271588"/>
            <a:ext cx="7924800" cy="4976812"/>
          </a:xfrm>
          <a:prstGeom prst="rect">
            <a:avLst/>
          </a:prstGeom>
          <a:noFill/>
          <a:ln>
            <a:noFill/>
          </a:ln>
          <a:effectLst/>
          <a:extLst>
            <a:ext uri="{909E8E84-426E-40DD-AFC4-6F175D3DCCD1}">
              <a14:hiddenFill xmlns:a14="http://schemas.microsoft.com/office/drawing/2010/main">
                <a:solidFill>
                  <a:srgbClr val="595959"/>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Data (see “</a:t>
            </a:r>
            <a:r>
              <a:rPr lang="en-US" dirty="0" smtClean="0">
                <a:hlinkClick r:id="rId3"/>
              </a:rPr>
              <a:t>Data</a:t>
            </a:r>
            <a:r>
              <a:rPr lang="en-US" dirty="0" smtClean="0"/>
              <a:t>” tab at ssric.org)</a:t>
            </a:r>
          </a:p>
          <a:p>
            <a:pPr lvl="1"/>
            <a:r>
              <a:rPr lang="en-US" dirty="0" smtClean="0"/>
              <a:t>Subscription Data Bases</a:t>
            </a:r>
          </a:p>
          <a:p>
            <a:pPr lvl="2"/>
            <a:r>
              <a:rPr lang="en-US" dirty="0" smtClean="0"/>
              <a:t>Inter-university Consortium for Political and Social Research (ICPSR)</a:t>
            </a:r>
          </a:p>
          <a:p>
            <a:pPr lvl="2"/>
            <a:r>
              <a:rPr lang="en-US" dirty="0" smtClean="0"/>
              <a:t>Field Poll</a:t>
            </a:r>
          </a:p>
          <a:p>
            <a:pPr lvl="2"/>
            <a:r>
              <a:rPr lang="en-US" dirty="0" smtClean="0"/>
              <a:t>Roper</a:t>
            </a:r>
          </a:p>
          <a:p>
            <a:pPr lvl="1"/>
            <a:r>
              <a:rPr lang="en-US" dirty="0" smtClean="0"/>
              <a:t>Other</a:t>
            </a:r>
          </a:p>
          <a:p>
            <a:endParaRPr lang="en-US" dirty="0"/>
          </a:p>
        </p:txBody>
      </p:sp>
      <p:sp>
        <p:nvSpPr>
          <p:cNvPr id="4" name="Date Placeholder 3"/>
          <p:cNvSpPr>
            <a:spLocks noGrp="1"/>
          </p:cNvSpPr>
          <p:nvPr>
            <p:ph type="dt" sz="half" idx="10"/>
          </p:nvPr>
        </p:nvSpPr>
        <p:spPr/>
        <p:txBody>
          <a:bodyPr/>
          <a:lstStyle/>
          <a:p>
            <a:pPr>
              <a:defRPr/>
            </a:pPr>
            <a:r>
              <a:rPr lang="en-US" smtClean="0"/>
              <a:t>February 21, 2014</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03873D63-88B2-4D83-A643-05FB9DBCA119}" type="slidenum">
              <a:rPr lang="en-US" smtClean="0"/>
              <a:pPr>
                <a:defRPr/>
              </a:pPr>
              <a:t>7</a:t>
            </a:fld>
            <a:endParaRPr lang="en-US"/>
          </a:p>
        </p:txBody>
      </p:sp>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457200"/>
            <a:ext cx="6858000"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15046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iPOLL</a:t>
            </a:r>
            <a:endParaRPr lang="en-US"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pPr>
              <a:defRPr/>
            </a:pPr>
            <a:r>
              <a:rPr lang="en-US" smtClean="0"/>
              <a:t>February 21, 2014</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03873D63-88B2-4D83-A643-05FB9DBCA119}" type="slidenum">
              <a:rPr lang="en-US" smtClean="0"/>
              <a:pPr>
                <a:defRPr/>
              </a:pPr>
              <a:t>70</a:t>
            </a:fld>
            <a:endParaRPr lang="en-US"/>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295400"/>
            <a:ext cx="7632700"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44727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iPOLL Search</a:t>
            </a:r>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4" name="Date Placeholder 3"/>
          <p:cNvSpPr>
            <a:spLocks noGrp="1"/>
          </p:cNvSpPr>
          <p:nvPr>
            <p:ph type="dt" sz="half" idx="10"/>
          </p:nvPr>
        </p:nvSpPr>
        <p:spPr/>
        <p:txBody>
          <a:bodyPr/>
          <a:lstStyle/>
          <a:p>
            <a:pPr>
              <a:defRPr/>
            </a:pPr>
            <a:r>
              <a:rPr lang="en-US" smtClean="0"/>
              <a:t>February 21, 2014</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03873D63-88B2-4D83-A643-05FB9DBCA119}" type="slidenum">
              <a:rPr lang="en-US" smtClean="0"/>
              <a:pPr>
                <a:defRPr/>
              </a:pPr>
              <a:t>71</a:t>
            </a:fld>
            <a:endParaRPr lang="en-US"/>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00" y="2124075"/>
            <a:ext cx="7721600" cy="260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99449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a:xfrm>
            <a:off x="457200" y="1600200"/>
            <a:ext cx="8229600" cy="4577080"/>
          </a:xfrm>
        </p:spPr>
        <p:txBody>
          <a:bodyPr/>
          <a:lstStyle/>
          <a:p>
            <a:pPr marL="0" indent="0">
              <a:buNone/>
            </a:pPr>
            <a:endParaRPr lang="en-US" dirty="0"/>
          </a:p>
        </p:txBody>
      </p:sp>
      <p:sp>
        <p:nvSpPr>
          <p:cNvPr id="4" name="Date Placeholder 3"/>
          <p:cNvSpPr>
            <a:spLocks noGrp="1"/>
          </p:cNvSpPr>
          <p:nvPr>
            <p:ph type="dt" sz="half" idx="10"/>
          </p:nvPr>
        </p:nvSpPr>
        <p:spPr/>
        <p:txBody>
          <a:bodyPr/>
          <a:lstStyle/>
          <a:p>
            <a:pPr>
              <a:defRPr/>
            </a:pPr>
            <a:r>
              <a:rPr lang="en-US" smtClean="0"/>
              <a:t>February 21, 2014</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03873D63-88B2-4D83-A643-05FB9DBCA119}" type="slidenum">
              <a:rPr lang="en-US" smtClean="0"/>
              <a:pPr>
                <a:defRPr/>
              </a:pPr>
              <a:t>72</a:t>
            </a:fld>
            <a:endParaRPr lang="en-US"/>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190" y="1600200"/>
            <a:ext cx="76073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286887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More about Roper</a:t>
            </a:r>
            <a:endParaRPr lang="en-US" dirty="0"/>
          </a:p>
        </p:txBody>
      </p:sp>
      <p:sp>
        <p:nvSpPr>
          <p:cNvPr id="3" name="Content Placeholder 2"/>
          <p:cNvSpPr>
            <a:spLocks noGrp="1"/>
          </p:cNvSpPr>
          <p:nvPr>
            <p:ph idx="1"/>
          </p:nvPr>
        </p:nvSpPr>
        <p:spPr/>
        <p:txBody>
          <a:bodyPr/>
          <a:lstStyle/>
          <a:p>
            <a:r>
              <a:rPr lang="en-US" dirty="0" smtClean="0"/>
              <a:t>Here are some sources for learning more about Roper.</a:t>
            </a:r>
          </a:p>
          <a:p>
            <a:pPr lvl="1"/>
            <a:r>
              <a:rPr lang="en-US" dirty="0" smtClean="0"/>
              <a:t>Point to “Research” in the menu bar and click on “Webinars” where you can register for the webinars that interest you.</a:t>
            </a:r>
          </a:p>
          <a:p>
            <a:pPr lvl="1"/>
            <a:r>
              <a:rPr lang="en-US" dirty="0" smtClean="0"/>
              <a:t>Watch the following tutorials:</a:t>
            </a:r>
          </a:p>
          <a:p>
            <a:pPr lvl="2"/>
            <a:r>
              <a:rPr lang="en-US" dirty="0"/>
              <a:t>iPOLL Basic Search Tutorial -- </a:t>
            </a:r>
            <a:r>
              <a:rPr lang="en-US" dirty="0">
                <a:hlinkClick r:id="rId3"/>
              </a:rPr>
              <a:t>http://</a:t>
            </a:r>
            <a:r>
              <a:rPr lang="en-US" dirty="0" smtClean="0">
                <a:hlinkClick r:id="rId3"/>
              </a:rPr>
              <a:t>webapps.ropercenter.uconn.edu/CFIDE/cf/video/ipoll_basic_search_tutorial.html</a:t>
            </a:r>
            <a:r>
              <a:rPr lang="en-US" dirty="0" smtClean="0"/>
              <a:t> </a:t>
            </a:r>
          </a:p>
          <a:p>
            <a:pPr lvl="1"/>
            <a:endParaRPr lang="en-US" dirty="0"/>
          </a:p>
        </p:txBody>
      </p:sp>
      <p:sp>
        <p:nvSpPr>
          <p:cNvPr id="4" name="Slide Number Placeholder 3"/>
          <p:cNvSpPr>
            <a:spLocks noGrp="1"/>
          </p:cNvSpPr>
          <p:nvPr>
            <p:ph type="sldNum" sz="quarter" idx="12"/>
          </p:nvPr>
        </p:nvSpPr>
        <p:spPr/>
        <p:txBody>
          <a:bodyPr/>
          <a:lstStyle/>
          <a:p>
            <a:fld id="{ACB29A0A-F2E5-418C-99CA-2DAE16A8AF57}" type="slidenum">
              <a:rPr lang="en-US" smtClean="0"/>
              <a:t>73</a:t>
            </a:fld>
            <a:endParaRPr lang="en-US" dirty="0"/>
          </a:p>
        </p:txBody>
      </p:sp>
    </p:spTree>
    <p:extLst>
      <p:ext uri="{BB962C8B-B14F-4D97-AF65-F5344CB8AC3E}">
        <p14:creationId xmlns:p14="http://schemas.microsoft.com/office/powerpoint/2010/main" val="69076968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8"/>
          <p:cNvSpPr>
            <a:spLocks noGrp="1" noChangeArrowheads="1"/>
          </p:cNvSpPr>
          <p:nvPr>
            <p:ph type="dt" sz="quarter" idx="10"/>
          </p:nvPr>
        </p:nvSpPr>
        <p:spPr/>
        <p:txBody>
          <a:bodyPr/>
          <a:lstStyle/>
          <a:p>
            <a:pPr>
              <a:defRPr/>
            </a:pPr>
            <a:r>
              <a:rPr lang="en-US" smtClean="0"/>
              <a:t>February 21, 2014</a:t>
            </a:r>
            <a:endParaRPr lang="en-US"/>
          </a:p>
        </p:txBody>
      </p:sp>
      <p:sp>
        <p:nvSpPr>
          <p:cNvPr id="5" name="Rectangle 69"/>
          <p:cNvSpPr>
            <a:spLocks noGrp="1" noChangeArrowheads="1"/>
          </p:cNvSpPr>
          <p:nvPr>
            <p:ph type="ftr" sz="quarter" idx="11"/>
          </p:nvPr>
        </p:nvSpPr>
        <p:spPr/>
        <p:txBody>
          <a:bodyPr/>
          <a:lstStyle/>
          <a:p>
            <a:pPr>
              <a:defRPr/>
            </a:pPr>
            <a:r>
              <a:rPr lang="en-US"/>
              <a:t>www.ssric.org</a:t>
            </a:r>
          </a:p>
        </p:txBody>
      </p:sp>
      <p:sp>
        <p:nvSpPr>
          <p:cNvPr id="6" name="Rectangle 70"/>
          <p:cNvSpPr>
            <a:spLocks noGrp="1" noChangeArrowheads="1"/>
          </p:cNvSpPr>
          <p:nvPr>
            <p:ph type="sldNum" sz="quarter" idx="12"/>
          </p:nvPr>
        </p:nvSpPr>
        <p:spPr/>
        <p:txBody>
          <a:bodyPr/>
          <a:lstStyle/>
          <a:p>
            <a:pPr>
              <a:defRPr/>
            </a:pPr>
            <a:fld id="{DA8EC5A4-E0AE-46EA-93FA-7ACFA0833DE6}" type="slidenum">
              <a:rPr lang="en-US"/>
              <a:pPr>
                <a:defRPr/>
              </a:pPr>
              <a:t>74</a:t>
            </a:fld>
            <a:endParaRPr lang="en-US"/>
          </a:p>
        </p:txBody>
      </p:sp>
      <p:sp>
        <p:nvSpPr>
          <p:cNvPr id="525314" name="Rectangle 2"/>
          <p:cNvSpPr>
            <a:spLocks noGrp="1" noChangeArrowheads="1"/>
          </p:cNvSpPr>
          <p:nvPr>
            <p:ph type="title" idx="4294967295"/>
          </p:nvPr>
        </p:nvSpPr>
        <p:spPr/>
        <p:txBody>
          <a:bodyPr/>
          <a:lstStyle/>
          <a:p>
            <a:pPr eaLnBrk="1" hangingPunct="1">
              <a:defRPr/>
            </a:pPr>
            <a:r>
              <a:rPr lang="en-US" dirty="0" smtClean="0"/>
              <a:t>Other Roper Resources</a:t>
            </a:r>
          </a:p>
        </p:txBody>
      </p:sp>
      <p:sp>
        <p:nvSpPr>
          <p:cNvPr id="525315" name="Rectangle 3"/>
          <p:cNvSpPr>
            <a:spLocks noGrp="1" noChangeArrowheads="1"/>
          </p:cNvSpPr>
          <p:nvPr>
            <p:ph type="body" idx="4294967295"/>
          </p:nvPr>
        </p:nvSpPr>
        <p:spPr>
          <a:xfrm>
            <a:off x="457200" y="1420813"/>
            <a:ext cx="8229600" cy="4525962"/>
          </a:xfrm>
        </p:spPr>
        <p:txBody>
          <a:bodyPr/>
          <a:lstStyle/>
          <a:p>
            <a:pPr eaLnBrk="1" hangingPunct="1">
              <a:buFont typeface="Wingdings" pitchFamily="48" charset="2"/>
              <a:buChar char="Ø"/>
              <a:defRPr/>
            </a:pPr>
            <a:r>
              <a:rPr lang="en-US" dirty="0" smtClean="0">
                <a:hlinkClick r:id="rId3"/>
              </a:rPr>
              <a:t>SSRIC Roper Guide</a:t>
            </a:r>
            <a:endParaRPr lang="en-US" dirty="0"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a:t/>
            </a:r>
            <a:br>
              <a:rPr lang="en-US" dirty="0"/>
            </a:br>
            <a:r>
              <a:rPr lang="en-US" dirty="0" smtClean="0"/>
              <a:t/>
            </a:r>
            <a:br>
              <a:rPr lang="en-US" dirty="0" smtClean="0"/>
            </a:br>
            <a:r>
              <a:rPr lang="en-US" dirty="0" smtClean="0">
                <a:hlinkClick r:id="rId3"/>
              </a:rPr>
              <a:t>OTHER DATA SOURCES</a:t>
            </a:r>
            <a:r>
              <a:rPr lang="en-US" dirty="0"/>
              <a:t/>
            </a:r>
            <a:br>
              <a:rPr lang="en-US" dirty="0"/>
            </a:br>
            <a:r>
              <a:rPr lang="en-US" dirty="0" smtClean="0"/>
              <a:t/>
            </a:r>
            <a:br>
              <a:rPr lang="en-US" dirty="0" smtClean="0"/>
            </a:br>
            <a:r>
              <a:rPr lang="en-US" dirty="0"/>
              <a:t/>
            </a:r>
            <a:br>
              <a:rPr lang="en-US" dirty="0"/>
            </a:br>
            <a:r>
              <a:rPr lang="en-US" dirty="0" smtClean="0"/>
              <a:t/>
            </a:r>
            <a:br>
              <a:rPr lang="en-US" dirty="0" smtClean="0"/>
            </a:br>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4" name="Date Placeholder 3"/>
          <p:cNvSpPr>
            <a:spLocks noGrp="1"/>
          </p:cNvSpPr>
          <p:nvPr>
            <p:ph type="dt" sz="half" idx="10"/>
          </p:nvPr>
        </p:nvSpPr>
        <p:spPr/>
        <p:txBody>
          <a:bodyPr/>
          <a:lstStyle/>
          <a:p>
            <a:pPr>
              <a:defRPr/>
            </a:pPr>
            <a:r>
              <a:rPr lang="en-US" smtClean="0"/>
              <a:t>February 21, 2014</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03873D63-88B2-4D83-A643-05FB9DBCA119}" type="slidenum">
              <a:rPr lang="en-US" smtClean="0"/>
              <a:pPr>
                <a:defRPr/>
              </a:pPr>
              <a:t>75</a:t>
            </a:fld>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600200"/>
            <a:ext cx="757173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561454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Instructional Resources</a:t>
            </a:r>
            <a:endParaRPr lang="en-US" dirty="0"/>
          </a:p>
        </p:txBody>
      </p:sp>
      <p:sp>
        <p:nvSpPr>
          <p:cNvPr id="3" name="Content Placeholder 2"/>
          <p:cNvSpPr>
            <a:spLocks noGrp="1"/>
          </p:cNvSpPr>
          <p:nvPr>
            <p:ph idx="1"/>
          </p:nvPr>
        </p:nvSpPr>
        <p:spPr/>
        <p:txBody>
          <a:bodyPr/>
          <a:lstStyle/>
          <a:p>
            <a:r>
              <a:rPr lang="en-US" dirty="0" smtClean="0"/>
              <a:t>SSRIC</a:t>
            </a:r>
          </a:p>
          <a:p>
            <a:r>
              <a:rPr lang="en-US" dirty="0" smtClean="0"/>
              <a:t>ICPSR</a:t>
            </a:r>
          </a:p>
          <a:p>
            <a:r>
              <a:rPr lang="en-US" dirty="0" smtClean="0"/>
              <a:t>Roper</a:t>
            </a:r>
          </a:p>
          <a:p>
            <a:r>
              <a:rPr lang="en-US" dirty="0" smtClean="0"/>
              <a:t>Other Resources</a:t>
            </a:r>
          </a:p>
          <a:p>
            <a:pPr lvl="1"/>
            <a:r>
              <a:rPr lang="en-US" dirty="0" smtClean="0"/>
              <a:t>Teaching with Data</a:t>
            </a:r>
          </a:p>
          <a:p>
            <a:pPr lvl="1"/>
            <a:r>
              <a:rPr lang="en-US" dirty="0" smtClean="0"/>
              <a:t>MERLOT (Multimedia Educational Resource for Learning and Online Teaching)</a:t>
            </a:r>
          </a:p>
          <a:p>
            <a:pPr marL="0" indent="0">
              <a:buNone/>
            </a:pPr>
            <a:endParaRPr lang="en-US" dirty="0"/>
          </a:p>
        </p:txBody>
      </p:sp>
      <p:sp>
        <p:nvSpPr>
          <p:cNvPr id="4" name="Date Placeholder 3"/>
          <p:cNvSpPr>
            <a:spLocks noGrp="1"/>
          </p:cNvSpPr>
          <p:nvPr>
            <p:ph type="dt" sz="half" idx="10"/>
          </p:nvPr>
        </p:nvSpPr>
        <p:spPr/>
        <p:txBody>
          <a:bodyPr/>
          <a:lstStyle/>
          <a:p>
            <a:pPr>
              <a:defRPr/>
            </a:pPr>
            <a:r>
              <a:rPr lang="en-US" smtClean="0"/>
              <a:t>February 21, 2014</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03873D63-88B2-4D83-A643-05FB9DBCA119}" type="slidenum">
              <a:rPr lang="en-US" smtClean="0"/>
              <a:pPr>
                <a:defRPr/>
              </a:pPr>
              <a:t>76</a:t>
            </a:fld>
            <a:endParaRPr lang="en-US"/>
          </a:p>
        </p:txBody>
      </p:sp>
    </p:spTree>
    <p:extLst>
      <p:ext uri="{BB962C8B-B14F-4D97-AF65-F5344CB8AC3E}">
        <p14:creationId xmlns:p14="http://schemas.microsoft.com/office/powerpoint/2010/main" val="51828446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SSRIC Instructional Resources</a:t>
            </a:r>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4" name="Date Placeholder 3"/>
          <p:cNvSpPr>
            <a:spLocks noGrp="1"/>
          </p:cNvSpPr>
          <p:nvPr>
            <p:ph type="dt" sz="half" idx="10"/>
          </p:nvPr>
        </p:nvSpPr>
        <p:spPr/>
        <p:txBody>
          <a:bodyPr/>
          <a:lstStyle/>
          <a:p>
            <a:pPr>
              <a:defRPr/>
            </a:pPr>
            <a:r>
              <a:rPr lang="en-US" smtClean="0"/>
              <a:t>February 21, 2014</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03873D63-88B2-4D83-A643-05FB9DBCA119}" type="slidenum">
              <a:rPr lang="en-US" smtClean="0"/>
              <a:pPr>
                <a:defRPr/>
              </a:pPr>
              <a:t>77</a:t>
            </a:fld>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828800"/>
            <a:ext cx="8716616" cy="403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935322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ICPSR Instructional Resources</a:t>
            </a:r>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4" name="Date Placeholder 3"/>
          <p:cNvSpPr>
            <a:spLocks noGrp="1"/>
          </p:cNvSpPr>
          <p:nvPr>
            <p:ph type="dt" sz="half" idx="10"/>
          </p:nvPr>
        </p:nvSpPr>
        <p:spPr/>
        <p:txBody>
          <a:bodyPr/>
          <a:lstStyle/>
          <a:p>
            <a:pPr>
              <a:defRPr/>
            </a:pPr>
            <a:r>
              <a:rPr lang="en-US" smtClean="0"/>
              <a:t>February 21, 2014</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03873D63-88B2-4D83-A643-05FB9DBCA119}" type="slidenum">
              <a:rPr lang="en-US" smtClean="0"/>
              <a:pPr>
                <a:defRPr/>
              </a:pPr>
              <a:t>78</a:t>
            </a:fld>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000" y="1752600"/>
            <a:ext cx="6350000" cy="425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714865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8"/>
          <p:cNvSpPr>
            <a:spLocks noGrp="1" noChangeArrowheads="1"/>
          </p:cNvSpPr>
          <p:nvPr>
            <p:ph type="dt" sz="quarter" idx="10"/>
          </p:nvPr>
        </p:nvSpPr>
        <p:spPr/>
        <p:txBody>
          <a:bodyPr/>
          <a:lstStyle/>
          <a:p>
            <a:pPr>
              <a:defRPr/>
            </a:pPr>
            <a:r>
              <a:rPr lang="en-US"/>
              <a:t>9/26/2012</a:t>
            </a:r>
          </a:p>
        </p:txBody>
      </p:sp>
      <p:sp>
        <p:nvSpPr>
          <p:cNvPr id="5" name="Rectangle 69"/>
          <p:cNvSpPr>
            <a:spLocks noGrp="1" noChangeArrowheads="1"/>
          </p:cNvSpPr>
          <p:nvPr>
            <p:ph type="ftr" sz="quarter" idx="11"/>
          </p:nvPr>
        </p:nvSpPr>
        <p:spPr/>
        <p:txBody>
          <a:bodyPr/>
          <a:lstStyle/>
          <a:p>
            <a:pPr>
              <a:defRPr/>
            </a:pPr>
            <a:r>
              <a:rPr lang="en-US"/>
              <a:t>www.ssric.org</a:t>
            </a:r>
          </a:p>
        </p:txBody>
      </p:sp>
      <p:sp>
        <p:nvSpPr>
          <p:cNvPr id="6" name="Rectangle 70"/>
          <p:cNvSpPr>
            <a:spLocks noGrp="1" noChangeArrowheads="1"/>
          </p:cNvSpPr>
          <p:nvPr>
            <p:ph type="sldNum" sz="quarter" idx="12"/>
          </p:nvPr>
        </p:nvSpPr>
        <p:spPr/>
        <p:txBody>
          <a:bodyPr/>
          <a:lstStyle/>
          <a:p>
            <a:pPr>
              <a:defRPr/>
            </a:pPr>
            <a:fld id="{43424D87-0F32-4279-AA95-492BBA75FCA7}" type="slidenum">
              <a:rPr lang="en-US"/>
              <a:pPr>
                <a:defRPr/>
              </a:pPr>
              <a:t>79</a:t>
            </a:fld>
            <a:endParaRPr lang="en-US" dirty="0"/>
          </a:p>
        </p:txBody>
      </p:sp>
      <p:sp>
        <p:nvSpPr>
          <p:cNvPr id="310274" name="Rectangle 1026"/>
          <p:cNvSpPr>
            <a:spLocks noGrp="1" noChangeArrowheads="1"/>
          </p:cNvSpPr>
          <p:nvPr>
            <p:ph type="title" idx="4294967295"/>
          </p:nvPr>
        </p:nvSpPr>
        <p:spPr/>
        <p:txBody>
          <a:bodyPr/>
          <a:lstStyle/>
          <a:p>
            <a:pPr eaLnBrk="1" hangingPunct="1">
              <a:defRPr/>
            </a:pPr>
            <a:r>
              <a:rPr lang="en-US" smtClean="0"/>
              <a:t>ICPSR</a:t>
            </a:r>
          </a:p>
        </p:txBody>
      </p:sp>
      <p:pic>
        <p:nvPicPr>
          <p:cNvPr id="615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3963" y="1743075"/>
            <a:ext cx="6696075"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61811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Programs (see “</a:t>
            </a:r>
            <a:r>
              <a:rPr lang="en-US" dirty="0" smtClean="0">
                <a:hlinkClick r:id="rId3"/>
              </a:rPr>
              <a:t>Participate</a:t>
            </a:r>
            <a:r>
              <a:rPr lang="en-US" dirty="0" smtClean="0"/>
              <a:t>” tab at ssric.org)</a:t>
            </a:r>
          </a:p>
          <a:p>
            <a:pPr lvl="1" eaLnBrk="1" hangingPunct="1">
              <a:defRPr/>
            </a:pPr>
            <a:r>
              <a:rPr lang="en-US" sz="2400" dirty="0">
                <a:hlinkClick r:id="rId4"/>
              </a:rPr>
              <a:t>Field Poll Faculty Fellowship</a:t>
            </a:r>
            <a:r>
              <a:rPr lang="en-US" sz="2400" dirty="0"/>
              <a:t/>
            </a:r>
            <a:br>
              <a:rPr lang="en-US" sz="2400" dirty="0"/>
            </a:br>
            <a:r>
              <a:rPr lang="en-US" sz="2400" dirty="0"/>
              <a:t>(deadline April 15, 2014) </a:t>
            </a:r>
            <a:endParaRPr lang="en-US" sz="2400" dirty="0" smtClean="0"/>
          </a:p>
          <a:p>
            <a:pPr lvl="1" eaLnBrk="1" hangingPunct="1">
              <a:defRPr/>
            </a:pPr>
            <a:r>
              <a:rPr lang="en-US" sz="2400" dirty="0" smtClean="0">
                <a:hlinkClick r:id="rId5"/>
              </a:rPr>
              <a:t>ICPSR </a:t>
            </a:r>
            <a:r>
              <a:rPr lang="en-US" sz="2400" dirty="0">
                <a:hlinkClick r:id="rId5"/>
              </a:rPr>
              <a:t>summer program </a:t>
            </a:r>
            <a:r>
              <a:rPr lang="en-US" sz="2400" dirty="0"/>
              <a:t>in Ann Arbor, Michigan (deadline April 18, </a:t>
            </a:r>
            <a:r>
              <a:rPr lang="en-US" sz="2400" dirty="0" smtClean="0"/>
              <a:t>2014)</a:t>
            </a:r>
          </a:p>
          <a:p>
            <a:pPr lvl="1" eaLnBrk="1" hangingPunct="1">
              <a:defRPr/>
            </a:pPr>
            <a:r>
              <a:rPr lang="en-US" sz="2000" dirty="0" smtClean="0"/>
              <a:t>Annual </a:t>
            </a:r>
            <a:r>
              <a:rPr lang="en-US" sz="2000" dirty="0" smtClean="0">
                <a:hlinkClick r:id="rId6"/>
              </a:rPr>
              <a:t>Student Research Conference</a:t>
            </a:r>
            <a:r>
              <a:rPr lang="en-US" sz="2000" dirty="0"/>
              <a:t/>
            </a:r>
            <a:br>
              <a:rPr lang="en-US" sz="2000" dirty="0"/>
            </a:br>
            <a:r>
              <a:rPr lang="en-US" sz="2400" dirty="0"/>
              <a:t>May 8, CSU Fullerton</a:t>
            </a:r>
            <a:br>
              <a:rPr lang="en-US" sz="2400" dirty="0"/>
            </a:br>
            <a:r>
              <a:rPr lang="en-US" sz="2400" dirty="0">
                <a:hlinkClick r:id="rId6"/>
              </a:rPr>
              <a:t>http://www.ssric.org/participate/src</a:t>
            </a:r>
            <a:r>
              <a:rPr lang="en-US" sz="2400" dirty="0"/>
              <a:t> </a:t>
            </a:r>
            <a:endParaRPr lang="en-US" sz="2400" dirty="0" smtClean="0"/>
          </a:p>
          <a:p>
            <a:pPr lvl="1" eaLnBrk="1" hangingPunct="1">
              <a:defRPr/>
            </a:pPr>
            <a:r>
              <a:rPr lang="en-US" sz="2400" dirty="0" smtClean="0"/>
              <a:t>Workshops </a:t>
            </a:r>
            <a:r>
              <a:rPr lang="en-US" sz="2400" dirty="0"/>
              <a:t>(like this one)</a:t>
            </a:r>
          </a:p>
          <a:p>
            <a:pPr lvl="1"/>
            <a:endParaRPr lang="en-US" dirty="0" smtClean="0"/>
          </a:p>
          <a:p>
            <a:pPr lvl="1"/>
            <a:endParaRPr lang="en-US" dirty="0"/>
          </a:p>
        </p:txBody>
      </p:sp>
      <p:sp>
        <p:nvSpPr>
          <p:cNvPr id="4" name="Date Placeholder 3"/>
          <p:cNvSpPr>
            <a:spLocks noGrp="1"/>
          </p:cNvSpPr>
          <p:nvPr>
            <p:ph type="dt" sz="half" idx="10"/>
          </p:nvPr>
        </p:nvSpPr>
        <p:spPr/>
        <p:txBody>
          <a:bodyPr/>
          <a:lstStyle/>
          <a:p>
            <a:pPr>
              <a:defRPr/>
            </a:pPr>
            <a:r>
              <a:rPr lang="en-US" smtClean="0"/>
              <a:t>February 21, 2014</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03873D63-88B2-4D83-A643-05FB9DBCA119}" type="slidenum">
              <a:rPr lang="en-US" smtClean="0"/>
              <a:pPr>
                <a:defRPr/>
              </a:pPr>
              <a:t>8</a:t>
            </a:fld>
            <a:endParaRPr lang="en-US"/>
          </a:p>
        </p:txBody>
      </p:sp>
      <p:pic>
        <p:nvPicPr>
          <p:cNvPr id="7"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6800" y="457200"/>
            <a:ext cx="6858000"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133303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ICPSR</a:t>
            </a:r>
            <a:endParaRPr lang="en-US" dirty="0"/>
          </a:p>
        </p:txBody>
      </p:sp>
      <p:sp>
        <p:nvSpPr>
          <p:cNvPr id="3" name="Content Placeholder 2"/>
          <p:cNvSpPr>
            <a:spLocks noGrp="1"/>
          </p:cNvSpPr>
          <p:nvPr>
            <p:ph idx="1"/>
          </p:nvPr>
        </p:nvSpPr>
        <p:spPr/>
        <p:txBody>
          <a:bodyPr/>
          <a:lstStyle/>
          <a:p>
            <a:pPr>
              <a:defRPr/>
            </a:pPr>
            <a:endParaRPr lang="en-US" dirty="0"/>
          </a:p>
        </p:txBody>
      </p:sp>
      <p:sp>
        <p:nvSpPr>
          <p:cNvPr id="4" name="Date Placeholder 3"/>
          <p:cNvSpPr>
            <a:spLocks noGrp="1"/>
          </p:cNvSpPr>
          <p:nvPr>
            <p:ph type="dt" sz="quarter" idx="10"/>
          </p:nvPr>
        </p:nvSpPr>
        <p:spPr/>
        <p:txBody>
          <a:bodyPr/>
          <a:lstStyle/>
          <a:p>
            <a:pPr>
              <a:defRPr/>
            </a:pPr>
            <a:r>
              <a:rPr lang="en-US"/>
              <a:t>9/26/2012</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09C36353-8169-406B-ADB6-D9F636DD3F0A}" type="slidenum">
              <a:rPr lang="en-US" smtClean="0"/>
              <a:pPr>
                <a:defRPr/>
              </a:pPr>
              <a:t>80</a:t>
            </a:fld>
            <a:endParaRPr lang="en-US"/>
          </a:p>
        </p:txBody>
      </p:sp>
      <p:pic>
        <p:nvPicPr>
          <p:cNvPr id="71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19200"/>
            <a:ext cx="7994650"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6" name="Oval 6"/>
          <p:cNvSpPr>
            <a:spLocks noChangeArrowheads="1"/>
          </p:cNvSpPr>
          <p:nvPr/>
        </p:nvSpPr>
        <p:spPr bwMode="auto">
          <a:xfrm>
            <a:off x="2046288" y="1611313"/>
            <a:ext cx="609600" cy="228600"/>
          </a:xfrm>
          <a:prstGeom prst="ellipse">
            <a:avLst/>
          </a:prstGeom>
          <a:noFill/>
          <a:ln w="38100" algn="ctr">
            <a:solidFill>
              <a:srgbClr val="000066"/>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p>
        </p:txBody>
      </p:sp>
    </p:spTree>
    <p:extLst>
      <p:ext uri="{BB962C8B-B14F-4D97-AF65-F5344CB8AC3E}">
        <p14:creationId xmlns:p14="http://schemas.microsoft.com/office/powerpoint/2010/main" val="69127822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ICPSR</a:t>
            </a:r>
            <a:endParaRPr lang="en-US" dirty="0"/>
          </a:p>
        </p:txBody>
      </p:sp>
      <p:sp>
        <p:nvSpPr>
          <p:cNvPr id="3" name="Content Placeholder 2"/>
          <p:cNvSpPr>
            <a:spLocks noGrp="1"/>
          </p:cNvSpPr>
          <p:nvPr>
            <p:ph idx="1"/>
          </p:nvPr>
        </p:nvSpPr>
        <p:spPr/>
        <p:txBody>
          <a:bodyPr/>
          <a:lstStyle/>
          <a:p>
            <a:pPr>
              <a:defRPr/>
            </a:pPr>
            <a:endParaRPr lang="en-US" dirty="0"/>
          </a:p>
        </p:txBody>
      </p:sp>
      <p:sp>
        <p:nvSpPr>
          <p:cNvPr id="4" name="Date Placeholder 3"/>
          <p:cNvSpPr>
            <a:spLocks noGrp="1"/>
          </p:cNvSpPr>
          <p:nvPr>
            <p:ph type="dt" sz="quarter" idx="10"/>
          </p:nvPr>
        </p:nvSpPr>
        <p:spPr/>
        <p:txBody>
          <a:bodyPr/>
          <a:lstStyle/>
          <a:p>
            <a:pPr>
              <a:defRPr/>
            </a:pPr>
            <a:r>
              <a:rPr lang="en-US"/>
              <a:t>9/26/2012</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FDDFFB2A-A3F9-4CDB-8761-8A2CFDBAB156}" type="slidenum">
              <a:rPr lang="en-US" smtClean="0"/>
              <a:pPr>
                <a:defRPr/>
              </a:pPr>
              <a:t>81</a:t>
            </a:fld>
            <a:endParaRPr lang="en-US"/>
          </a:p>
        </p:txBody>
      </p:sp>
      <p:pic>
        <p:nvPicPr>
          <p:cNvPr id="819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325" y="1447800"/>
            <a:ext cx="7962900" cy="471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5-Point Star 6"/>
          <p:cNvSpPr/>
          <p:nvPr/>
        </p:nvSpPr>
        <p:spPr bwMode="auto">
          <a:xfrm>
            <a:off x="566738" y="2449513"/>
            <a:ext cx="152400" cy="2286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a:p>
        </p:txBody>
      </p:sp>
      <p:sp>
        <p:nvSpPr>
          <p:cNvPr id="9" name="5-Point Star 8"/>
          <p:cNvSpPr/>
          <p:nvPr/>
        </p:nvSpPr>
        <p:spPr bwMode="auto">
          <a:xfrm>
            <a:off x="566738" y="2606675"/>
            <a:ext cx="152400" cy="2286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a:p>
        </p:txBody>
      </p:sp>
      <p:sp>
        <p:nvSpPr>
          <p:cNvPr id="10" name="5-Point Star 9"/>
          <p:cNvSpPr/>
          <p:nvPr/>
        </p:nvSpPr>
        <p:spPr bwMode="auto">
          <a:xfrm>
            <a:off x="566738" y="2911475"/>
            <a:ext cx="152400" cy="2286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a:p>
        </p:txBody>
      </p:sp>
      <p:sp>
        <p:nvSpPr>
          <p:cNvPr id="12" name="5-Point Star 11"/>
          <p:cNvSpPr/>
          <p:nvPr/>
        </p:nvSpPr>
        <p:spPr bwMode="auto">
          <a:xfrm>
            <a:off x="566738" y="2759075"/>
            <a:ext cx="152400" cy="2286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a:p>
        </p:txBody>
      </p:sp>
      <p:sp>
        <p:nvSpPr>
          <p:cNvPr id="13" name="5-Point Star 12"/>
          <p:cNvSpPr/>
          <p:nvPr/>
        </p:nvSpPr>
        <p:spPr bwMode="auto">
          <a:xfrm>
            <a:off x="576263" y="3074988"/>
            <a:ext cx="152400" cy="2286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a:p>
        </p:txBody>
      </p:sp>
    </p:spTree>
    <p:extLst>
      <p:ext uri="{BB962C8B-B14F-4D97-AF65-F5344CB8AC3E}">
        <p14:creationId xmlns:p14="http://schemas.microsoft.com/office/powerpoint/2010/main" val="13188632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ICPSR</a:t>
            </a:r>
            <a:endParaRPr lang="en-US" dirty="0"/>
          </a:p>
        </p:txBody>
      </p:sp>
      <p:sp>
        <p:nvSpPr>
          <p:cNvPr id="3" name="Content Placeholder 2"/>
          <p:cNvSpPr>
            <a:spLocks noGrp="1"/>
          </p:cNvSpPr>
          <p:nvPr>
            <p:ph idx="1"/>
          </p:nvPr>
        </p:nvSpPr>
        <p:spPr/>
        <p:txBody>
          <a:bodyPr/>
          <a:lstStyle/>
          <a:p>
            <a:pPr>
              <a:defRPr/>
            </a:pPr>
            <a:endParaRPr lang="en-US" dirty="0"/>
          </a:p>
        </p:txBody>
      </p:sp>
      <p:sp>
        <p:nvSpPr>
          <p:cNvPr id="4" name="Date Placeholder 3"/>
          <p:cNvSpPr>
            <a:spLocks noGrp="1"/>
          </p:cNvSpPr>
          <p:nvPr>
            <p:ph type="dt" sz="quarter" idx="10"/>
          </p:nvPr>
        </p:nvSpPr>
        <p:spPr/>
        <p:txBody>
          <a:bodyPr/>
          <a:lstStyle/>
          <a:p>
            <a:pPr>
              <a:defRPr/>
            </a:pPr>
            <a:r>
              <a:rPr lang="en-US"/>
              <a:t>9/26/2012</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01646B5D-68AB-4988-8934-8747DC1AB224}" type="slidenum">
              <a:rPr lang="en-US" smtClean="0"/>
              <a:pPr>
                <a:defRPr/>
              </a:pPr>
              <a:t>82</a:t>
            </a:fld>
            <a:endParaRPr lang="en-US"/>
          </a:p>
        </p:txBody>
      </p:sp>
      <p:pic>
        <p:nvPicPr>
          <p:cNvPr id="92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900" y="1219200"/>
            <a:ext cx="79502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4" name="Oval 6"/>
          <p:cNvSpPr>
            <a:spLocks noChangeArrowheads="1"/>
          </p:cNvSpPr>
          <p:nvPr/>
        </p:nvSpPr>
        <p:spPr bwMode="auto">
          <a:xfrm>
            <a:off x="2667000" y="1622425"/>
            <a:ext cx="1371600" cy="304800"/>
          </a:xfrm>
          <a:prstGeom prst="ellipse">
            <a:avLst/>
          </a:prstGeom>
          <a:noFill/>
          <a:ln w="38100" algn="ctr">
            <a:solidFill>
              <a:srgbClr val="000066"/>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p>
        </p:txBody>
      </p:sp>
    </p:spTree>
    <p:extLst>
      <p:ext uri="{BB962C8B-B14F-4D97-AF65-F5344CB8AC3E}">
        <p14:creationId xmlns:p14="http://schemas.microsoft.com/office/powerpoint/2010/main" val="237553691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ICPSR</a:t>
            </a:r>
            <a:endParaRPr lang="en-US" dirty="0"/>
          </a:p>
        </p:txBody>
      </p:sp>
      <p:sp>
        <p:nvSpPr>
          <p:cNvPr id="3" name="Content Placeholder 2"/>
          <p:cNvSpPr>
            <a:spLocks noGrp="1"/>
          </p:cNvSpPr>
          <p:nvPr>
            <p:ph idx="1"/>
          </p:nvPr>
        </p:nvSpPr>
        <p:spPr/>
        <p:txBody>
          <a:bodyPr/>
          <a:lstStyle/>
          <a:p>
            <a:pPr>
              <a:defRPr/>
            </a:pPr>
            <a:endParaRPr lang="en-US" dirty="0"/>
          </a:p>
        </p:txBody>
      </p:sp>
      <p:sp>
        <p:nvSpPr>
          <p:cNvPr id="4" name="Date Placeholder 3"/>
          <p:cNvSpPr>
            <a:spLocks noGrp="1"/>
          </p:cNvSpPr>
          <p:nvPr>
            <p:ph type="dt" sz="quarter" idx="10"/>
          </p:nvPr>
        </p:nvSpPr>
        <p:spPr/>
        <p:txBody>
          <a:bodyPr/>
          <a:lstStyle/>
          <a:p>
            <a:pPr>
              <a:defRPr/>
            </a:pPr>
            <a:r>
              <a:rPr lang="en-US"/>
              <a:t>9/26/2012</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A76AA25A-4958-4D2A-ADDA-21A1BCFCE15D}" type="slidenum">
              <a:rPr lang="en-US" smtClean="0"/>
              <a:pPr>
                <a:defRPr/>
              </a:pPr>
              <a:t>83</a:t>
            </a:fld>
            <a:endParaRPr lang="en-US"/>
          </a:p>
        </p:txBody>
      </p:sp>
      <p:pic>
        <p:nvPicPr>
          <p:cNvPr id="102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650" y="1676400"/>
            <a:ext cx="809625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8" name="Oval 6"/>
          <p:cNvSpPr>
            <a:spLocks noChangeArrowheads="1"/>
          </p:cNvSpPr>
          <p:nvPr/>
        </p:nvSpPr>
        <p:spPr bwMode="auto">
          <a:xfrm>
            <a:off x="3886200" y="2362200"/>
            <a:ext cx="1066800" cy="381000"/>
          </a:xfrm>
          <a:prstGeom prst="ellipse">
            <a:avLst/>
          </a:prstGeom>
          <a:noFill/>
          <a:ln w="38100" algn="ctr">
            <a:solidFill>
              <a:srgbClr val="000066"/>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p>
        </p:txBody>
      </p:sp>
    </p:spTree>
    <p:extLst>
      <p:ext uri="{BB962C8B-B14F-4D97-AF65-F5344CB8AC3E}">
        <p14:creationId xmlns:p14="http://schemas.microsoft.com/office/powerpoint/2010/main" val="372928709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ICPSR</a:t>
            </a:r>
            <a:endParaRPr lang="en-US" dirty="0"/>
          </a:p>
        </p:txBody>
      </p:sp>
      <p:sp>
        <p:nvSpPr>
          <p:cNvPr id="3" name="Content Placeholder 2"/>
          <p:cNvSpPr>
            <a:spLocks noGrp="1"/>
          </p:cNvSpPr>
          <p:nvPr>
            <p:ph idx="1"/>
          </p:nvPr>
        </p:nvSpPr>
        <p:spPr/>
        <p:txBody>
          <a:bodyPr/>
          <a:lstStyle/>
          <a:p>
            <a:pPr>
              <a:defRPr/>
            </a:pPr>
            <a:endParaRPr lang="en-US" dirty="0"/>
          </a:p>
        </p:txBody>
      </p:sp>
      <p:sp>
        <p:nvSpPr>
          <p:cNvPr id="4" name="Date Placeholder 3"/>
          <p:cNvSpPr>
            <a:spLocks noGrp="1"/>
          </p:cNvSpPr>
          <p:nvPr>
            <p:ph type="dt" sz="quarter" idx="10"/>
          </p:nvPr>
        </p:nvSpPr>
        <p:spPr/>
        <p:txBody>
          <a:bodyPr/>
          <a:lstStyle/>
          <a:p>
            <a:pPr>
              <a:defRPr/>
            </a:pPr>
            <a:r>
              <a:rPr lang="en-US"/>
              <a:t>9/26/2012</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76BAC7BF-C007-468A-BE2F-CADDFC1261C3}" type="slidenum">
              <a:rPr lang="en-US" smtClean="0"/>
              <a:pPr>
                <a:defRPr/>
              </a:pPr>
              <a:t>84</a:t>
            </a:fld>
            <a:endParaRPr lang="en-US"/>
          </a:p>
        </p:txBody>
      </p:sp>
      <p:pic>
        <p:nvPicPr>
          <p:cNvPr id="112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738" y="1295400"/>
            <a:ext cx="7823200" cy="514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72" name="Oval 6"/>
          <p:cNvSpPr>
            <a:spLocks noChangeArrowheads="1"/>
          </p:cNvSpPr>
          <p:nvPr/>
        </p:nvSpPr>
        <p:spPr bwMode="auto">
          <a:xfrm>
            <a:off x="4953000" y="1654175"/>
            <a:ext cx="1219200" cy="304800"/>
          </a:xfrm>
          <a:prstGeom prst="ellipse">
            <a:avLst/>
          </a:prstGeom>
          <a:noFill/>
          <a:ln w="38100" algn="ctr">
            <a:solidFill>
              <a:srgbClr val="000066"/>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p>
        </p:txBody>
      </p:sp>
    </p:spTree>
    <p:extLst>
      <p:ext uri="{BB962C8B-B14F-4D97-AF65-F5344CB8AC3E}">
        <p14:creationId xmlns:p14="http://schemas.microsoft.com/office/powerpoint/2010/main" val="2122290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ROPER Instructional Resources</a:t>
            </a:r>
            <a:endParaRPr lang="en-US"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pPr>
              <a:defRPr/>
            </a:pPr>
            <a:r>
              <a:rPr lang="en-US" smtClean="0"/>
              <a:t>February 21, 2014</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03873D63-88B2-4D83-A643-05FB9DBCA119}" type="slidenum">
              <a:rPr lang="en-US" smtClean="0"/>
              <a:pPr>
                <a:defRPr/>
              </a:pPr>
              <a:t>85</a:t>
            </a:fld>
            <a:endParaRPr lang="en-US"/>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95400"/>
            <a:ext cx="7705725"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379641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3"/>
              </a:rPr>
              <a:t>Teaching with Data</a:t>
            </a:r>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4" name="Date Placeholder 3"/>
          <p:cNvSpPr>
            <a:spLocks noGrp="1"/>
          </p:cNvSpPr>
          <p:nvPr>
            <p:ph type="dt" sz="half" idx="10"/>
          </p:nvPr>
        </p:nvSpPr>
        <p:spPr/>
        <p:txBody>
          <a:bodyPr/>
          <a:lstStyle/>
          <a:p>
            <a:pPr>
              <a:defRPr/>
            </a:pPr>
            <a:r>
              <a:rPr lang="en-US" smtClean="0"/>
              <a:t>February 21, 2014</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03873D63-88B2-4D83-A643-05FB9DBCA119}" type="slidenum">
              <a:rPr lang="en-US" smtClean="0"/>
              <a:pPr>
                <a:defRPr/>
              </a:pPr>
              <a:t>86</a:t>
            </a:fld>
            <a:endParaRPr lang="en-US"/>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5265" y="1981200"/>
            <a:ext cx="6153150" cy="415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336644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3"/>
              </a:rPr>
              <a:t>MERLOT</a:t>
            </a:r>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4" name="Date Placeholder 3"/>
          <p:cNvSpPr>
            <a:spLocks noGrp="1"/>
          </p:cNvSpPr>
          <p:nvPr>
            <p:ph type="dt" sz="half" idx="10"/>
          </p:nvPr>
        </p:nvSpPr>
        <p:spPr/>
        <p:txBody>
          <a:bodyPr/>
          <a:lstStyle/>
          <a:p>
            <a:pPr>
              <a:defRPr/>
            </a:pPr>
            <a:r>
              <a:rPr lang="en-US" smtClean="0"/>
              <a:t>February 21, 2014</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03873D63-88B2-4D83-A643-05FB9DBCA119}" type="slidenum">
              <a:rPr lang="en-US" smtClean="0"/>
              <a:pPr>
                <a:defRPr/>
              </a:pPr>
              <a:t>87</a:t>
            </a:fld>
            <a:endParaRPr lang="en-US"/>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676400"/>
            <a:ext cx="7486650" cy="461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394258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8"/>
          <p:cNvSpPr>
            <a:spLocks noGrp="1" noChangeArrowheads="1"/>
          </p:cNvSpPr>
          <p:nvPr>
            <p:ph type="dt" sz="quarter" idx="10"/>
          </p:nvPr>
        </p:nvSpPr>
        <p:spPr/>
        <p:txBody>
          <a:bodyPr/>
          <a:lstStyle/>
          <a:p>
            <a:pPr>
              <a:defRPr/>
            </a:pPr>
            <a:r>
              <a:rPr lang="en-US" smtClean="0"/>
              <a:t>February 21, 2014</a:t>
            </a:r>
            <a:endParaRPr lang="en-US"/>
          </a:p>
        </p:txBody>
      </p:sp>
      <p:sp>
        <p:nvSpPr>
          <p:cNvPr id="4" name="Rectangle 69"/>
          <p:cNvSpPr>
            <a:spLocks noGrp="1" noChangeArrowheads="1"/>
          </p:cNvSpPr>
          <p:nvPr>
            <p:ph type="ftr" sz="quarter" idx="11"/>
          </p:nvPr>
        </p:nvSpPr>
        <p:spPr/>
        <p:txBody>
          <a:bodyPr/>
          <a:lstStyle/>
          <a:p>
            <a:pPr>
              <a:defRPr/>
            </a:pPr>
            <a:r>
              <a:rPr lang="en-US"/>
              <a:t>www.ssric.org</a:t>
            </a:r>
          </a:p>
        </p:txBody>
      </p:sp>
      <p:sp>
        <p:nvSpPr>
          <p:cNvPr id="5" name="Rectangle 70"/>
          <p:cNvSpPr>
            <a:spLocks noGrp="1" noChangeArrowheads="1"/>
          </p:cNvSpPr>
          <p:nvPr>
            <p:ph type="sldNum" sz="quarter" idx="12"/>
          </p:nvPr>
        </p:nvSpPr>
        <p:spPr/>
        <p:txBody>
          <a:bodyPr/>
          <a:lstStyle/>
          <a:p>
            <a:pPr>
              <a:defRPr/>
            </a:pPr>
            <a:fld id="{9FE82DF3-C235-4547-8605-39F6C5CAC72A}" type="slidenum">
              <a:rPr lang="en-US"/>
              <a:pPr>
                <a:defRPr/>
              </a:pPr>
              <a:t>88</a:t>
            </a:fld>
            <a:endParaRPr lang="en-US"/>
          </a:p>
        </p:txBody>
      </p:sp>
      <p:sp>
        <p:nvSpPr>
          <p:cNvPr id="97285" name="Rectangle 4"/>
          <p:cNvSpPr>
            <a:spLocks noGrp="1" noChangeArrowheads="1"/>
          </p:cNvSpPr>
          <p:nvPr>
            <p:ph type="title" idx="4294967295"/>
          </p:nvPr>
        </p:nvSpPr>
        <p:spPr>
          <a:xfrm>
            <a:off x="381000" y="2297113"/>
            <a:ext cx="8229600" cy="1139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ffectLst/>
              </a:rPr>
              <a:t>Other Workshops</a:t>
            </a:r>
          </a:p>
        </p:txBody>
      </p:sp>
    </p:spTree>
    <p:extLst>
      <p:ext uri="{BB962C8B-B14F-4D97-AF65-F5344CB8AC3E}">
        <p14:creationId xmlns:p14="http://schemas.microsoft.com/office/powerpoint/2010/main" val="298313539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8"/>
          <p:cNvSpPr>
            <a:spLocks noGrp="1" noChangeArrowheads="1"/>
          </p:cNvSpPr>
          <p:nvPr>
            <p:ph type="dt" sz="quarter" idx="10"/>
          </p:nvPr>
        </p:nvSpPr>
        <p:spPr/>
        <p:txBody>
          <a:bodyPr/>
          <a:lstStyle/>
          <a:p>
            <a:pPr>
              <a:defRPr/>
            </a:pPr>
            <a:r>
              <a:rPr lang="en-US" smtClean="0"/>
              <a:t>February 21, 2014</a:t>
            </a:r>
            <a:endParaRPr lang="en-US"/>
          </a:p>
        </p:txBody>
      </p:sp>
      <p:sp>
        <p:nvSpPr>
          <p:cNvPr id="5" name="Rectangle 69"/>
          <p:cNvSpPr>
            <a:spLocks noGrp="1" noChangeArrowheads="1"/>
          </p:cNvSpPr>
          <p:nvPr>
            <p:ph type="ftr" sz="quarter" idx="11"/>
          </p:nvPr>
        </p:nvSpPr>
        <p:spPr/>
        <p:txBody>
          <a:bodyPr/>
          <a:lstStyle/>
          <a:p>
            <a:pPr>
              <a:defRPr/>
            </a:pPr>
            <a:r>
              <a:rPr lang="en-US"/>
              <a:t>www.ssric.org</a:t>
            </a:r>
          </a:p>
        </p:txBody>
      </p:sp>
      <p:sp>
        <p:nvSpPr>
          <p:cNvPr id="6" name="Rectangle 70"/>
          <p:cNvSpPr>
            <a:spLocks noGrp="1" noChangeArrowheads="1"/>
          </p:cNvSpPr>
          <p:nvPr>
            <p:ph type="sldNum" sz="quarter" idx="12"/>
          </p:nvPr>
        </p:nvSpPr>
        <p:spPr/>
        <p:txBody>
          <a:bodyPr/>
          <a:lstStyle/>
          <a:p>
            <a:pPr>
              <a:defRPr/>
            </a:pPr>
            <a:fld id="{604D989B-1A66-4815-82D6-EB35D4045B4A}" type="slidenum">
              <a:rPr lang="en-US"/>
              <a:pPr>
                <a:defRPr/>
              </a:pPr>
              <a:t>89</a:t>
            </a:fld>
            <a:endParaRPr lang="en-US"/>
          </a:p>
        </p:txBody>
      </p:sp>
      <p:sp>
        <p:nvSpPr>
          <p:cNvPr id="98309"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ffectLst/>
              </a:rPr>
              <a:t>Workshops on SPSS</a:t>
            </a:r>
          </a:p>
        </p:txBody>
      </p:sp>
      <p:sp>
        <p:nvSpPr>
          <p:cNvPr id="98310" name="Rectangle 3"/>
          <p:cNvSpPr>
            <a:spLocks noGrp="1" noChangeArrowheads="1"/>
          </p:cNvSpPr>
          <p:nvPr>
            <p:ph type="body"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smtClean="0">
                <a:effectLst/>
              </a:rPr>
              <a:t>SPSS – introductory workshop</a:t>
            </a:r>
          </a:p>
          <a:p>
            <a:pPr lvl="1">
              <a:lnSpc>
                <a:spcPct val="90000"/>
              </a:lnSpc>
            </a:pPr>
            <a:r>
              <a:rPr lang="en-US" altLang="en-US" sz="2400" smtClean="0">
                <a:effectLst/>
              </a:rPr>
              <a:t>Creating SPSS data file</a:t>
            </a:r>
          </a:p>
          <a:p>
            <a:pPr lvl="1">
              <a:lnSpc>
                <a:spcPct val="90000"/>
              </a:lnSpc>
            </a:pPr>
            <a:r>
              <a:rPr lang="en-US" altLang="en-US" sz="2400" smtClean="0">
                <a:effectLst/>
              </a:rPr>
              <a:t>Transforming data</a:t>
            </a:r>
          </a:p>
          <a:p>
            <a:pPr lvl="1">
              <a:lnSpc>
                <a:spcPct val="90000"/>
              </a:lnSpc>
            </a:pPr>
            <a:r>
              <a:rPr lang="en-US" altLang="en-US" sz="2400" smtClean="0">
                <a:effectLst/>
              </a:rPr>
              <a:t>Descriptive statistics</a:t>
            </a:r>
          </a:p>
          <a:p>
            <a:pPr lvl="1">
              <a:lnSpc>
                <a:spcPct val="90000"/>
              </a:lnSpc>
              <a:buFont typeface="Wingdings" pitchFamily="2" charset="2"/>
              <a:buNone/>
            </a:pPr>
            <a:endParaRPr lang="en-US" altLang="en-US" sz="1000" smtClean="0">
              <a:effectLst/>
            </a:endParaRPr>
          </a:p>
          <a:p>
            <a:pPr>
              <a:lnSpc>
                <a:spcPct val="90000"/>
              </a:lnSpc>
            </a:pPr>
            <a:r>
              <a:rPr lang="en-US" altLang="en-US" smtClean="0">
                <a:effectLst/>
              </a:rPr>
              <a:t>SPSS – intermediate workshop</a:t>
            </a:r>
          </a:p>
          <a:p>
            <a:pPr lvl="1">
              <a:lnSpc>
                <a:spcPct val="90000"/>
              </a:lnSpc>
            </a:pPr>
            <a:r>
              <a:rPr lang="en-US" altLang="en-US" sz="2400" smtClean="0">
                <a:effectLst/>
              </a:rPr>
              <a:t>Crosstabulations</a:t>
            </a:r>
          </a:p>
          <a:p>
            <a:pPr lvl="1">
              <a:lnSpc>
                <a:spcPct val="90000"/>
              </a:lnSpc>
            </a:pPr>
            <a:r>
              <a:rPr lang="en-US" altLang="en-US" sz="2400" smtClean="0">
                <a:effectLst/>
              </a:rPr>
              <a:t>Using means</a:t>
            </a:r>
          </a:p>
          <a:p>
            <a:pPr lvl="1">
              <a:lnSpc>
                <a:spcPct val="90000"/>
              </a:lnSpc>
            </a:pPr>
            <a:r>
              <a:rPr lang="en-US" altLang="en-US" sz="2400" smtClean="0">
                <a:effectLst/>
              </a:rPr>
              <a:t>Correlation and regression</a:t>
            </a:r>
          </a:p>
          <a:p>
            <a:pPr lvl="1">
              <a:lnSpc>
                <a:spcPct val="90000"/>
              </a:lnSpc>
            </a:pPr>
            <a:r>
              <a:rPr lang="en-US" altLang="en-US" sz="2400" smtClean="0">
                <a:effectLst/>
              </a:rPr>
              <a:t>Charts</a:t>
            </a:r>
          </a:p>
          <a:p>
            <a:pPr>
              <a:lnSpc>
                <a:spcPct val="90000"/>
              </a:lnSpc>
            </a:pPr>
            <a:endParaRPr lang="en-US" altLang="en-US" smtClean="0">
              <a:effectLst/>
            </a:endParaRPr>
          </a:p>
        </p:txBody>
      </p:sp>
    </p:spTree>
    <p:extLst>
      <p:ext uri="{BB962C8B-B14F-4D97-AF65-F5344CB8AC3E}">
        <p14:creationId xmlns:p14="http://schemas.microsoft.com/office/powerpoint/2010/main" val="16787353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Teaching Resources (see “</a:t>
            </a:r>
            <a:r>
              <a:rPr lang="en-US" dirty="0" smtClean="0">
                <a:hlinkClick r:id="rId3"/>
              </a:rPr>
              <a:t>Teaching Resources</a:t>
            </a:r>
            <a:r>
              <a:rPr lang="en-US" dirty="0" smtClean="0"/>
              <a:t>” tab at ssric.org)</a:t>
            </a:r>
          </a:p>
          <a:p>
            <a:pPr lvl="1"/>
            <a:r>
              <a:rPr lang="en-US" dirty="0" smtClean="0"/>
              <a:t>Modules and Exercises</a:t>
            </a:r>
          </a:p>
          <a:p>
            <a:pPr lvl="1"/>
            <a:r>
              <a:rPr lang="en-US" dirty="0" smtClean="0"/>
              <a:t>Online Textbooks</a:t>
            </a:r>
          </a:p>
          <a:p>
            <a:pPr lvl="1"/>
            <a:r>
              <a:rPr lang="en-US" dirty="0" smtClean="0"/>
              <a:t>Instructional Subsets</a:t>
            </a:r>
          </a:p>
          <a:p>
            <a:pPr lvl="1"/>
            <a:r>
              <a:rPr lang="en-US" dirty="0" smtClean="0"/>
              <a:t>Links to Other Instructional Sites</a:t>
            </a:r>
          </a:p>
          <a:p>
            <a:pPr lvl="1"/>
            <a:r>
              <a:rPr lang="en-US" dirty="0" smtClean="0"/>
              <a:t>Handouts, etc.</a:t>
            </a:r>
            <a:endParaRPr lang="en-US" dirty="0"/>
          </a:p>
        </p:txBody>
      </p:sp>
      <p:sp>
        <p:nvSpPr>
          <p:cNvPr id="4" name="Date Placeholder 3"/>
          <p:cNvSpPr>
            <a:spLocks noGrp="1"/>
          </p:cNvSpPr>
          <p:nvPr>
            <p:ph type="dt" sz="half" idx="10"/>
          </p:nvPr>
        </p:nvSpPr>
        <p:spPr/>
        <p:txBody>
          <a:bodyPr/>
          <a:lstStyle/>
          <a:p>
            <a:pPr>
              <a:defRPr/>
            </a:pPr>
            <a:r>
              <a:rPr lang="en-US" smtClean="0"/>
              <a:t>February 21, 2014</a:t>
            </a:r>
            <a:endParaRPr lang="en-US" dirty="0"/>
          </a:p>
        </p:txBody>
      </p:sp>
      <p:sp>
        <p:nvSpPr>
          <p:cNvPr id="5" name="Footer Placeholder 4"/>
          <p:cNvSpPr>
            <a:spLocks noGrp="1"/>
          </p:cNvSpPr>
          <p:nvPr>
            <p:ph type="ftr" sz="quarter" idx="11"/>
          </p:nvPr>
        </p:nvSpPr>
        <p:spPr/>
        <p:txBody>
          <a:bodyPr/>
          <a:lstStyle/>
          <a:p>
            <a:pPr>
              <a:defRPr/>
            </a:pPr>
            <a:r>
              <a:rPr lang="en-US" smtClean="0"/>
              <a:t>www.ssric.org</a:t>
            </a:r>
            <a:endParaRPr lang="en-US" dirty="0"/>
          </a:p>
        </p:txBody>
      </p:sp>
      <p:sp>
        <p:nvSpPr>
          <p:cNvPr id="6" name="Slide Number Placeholder 5"/>
          <p:cNvSpPr>
            <a:spLocks noGrp="1"/>
          </p:cNvSpPr>
          <p:nvPr>
            <p:ph type="sldNum" sz="quarter" idx="12"/>
          </p:nvPr>
        </p:nvSpPr>
        <p:spPr/>
        <p:txBody>
          <a:bodyPr/>
          <a:lstStyle/>
          <a:p>
            <a:pPr>
              <a:defRPr/>
            </a:pPr>
            <a:fld id="{03873D63-88B2-4D83-A643-05FB9DBCA119}" type="slidenum">
              <a:rPr lang="en-US" smtClean="0"/>
              <a:pPr>
                <a:defRPr/>
              </a:pPr>
              <a:t>9</a:t>
            </a:fld>
            <a:endParaRPr lang="en-US"/>
          </a:p>
        </p:txBody>
      </p:sp>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457200"/>
            <a:ext cx="6858000"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8697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8"/>
          <p:cNvSpPr>
            <a:spLocks noGrp="1" noChangeArrowheads="1"/>
          </p:cNvSpPr>
          <p:nvPr>
            <p:ph type="dt" sz="quarter" idx="10"/>
          </p:nvPr>
        </p:nvSpPr>
        <p:spPr/>
        <p:txBody>
          <a:bodyPr/>
          <a:lstStyle/>
          <a:p>
            <a:pPr>
              <a:defRPr/>
            </a:pPr>
            <a:r>
              <a:rPr lang="en-US" smtClean="0"/>
              <a:t>February 21, 2014</a:t>
            </a:r>
            <a:endParaRPr lang="en-US"/>
          </a:p>
        </p:txBody>
      </p:sp>
      <p:sp>
        <p:nvSpPr>
          <p:cNvPr id="5" name="Rectangle 69"/>
          <p:cNvSpPr>
            <a:spLocks noGrp="1" noChangeArrowheads="1"/>
          </p:cNvSpPr>
          <p:nvPr>
            <p:ph type="ftr" sz="quarter" idx="11"/>
          </p:nvPr>
        </p:nvSpPr>
        <p:spPr/>
        <p:txBody>
          <a:bodyPr/>
          <a:lstStyle/>
          <a:p>
            <a:pPr>
              <a:defRPr/>
            </a:pPr>
            <a:r>
              <a:rPr lang="en-US"/>
              <a:t>www.ssric.org</a:t>
            </a:r>
            <a:endParaRPr lang="en-US" dirty="0"/>
          </a:p>
        </p:txBody>
      </p:sp>
      <p:sp>
        <p:nvSpPr>
          <p:cNvPr id="6" name="Rectangle 70"/>
          <p:cNvSpPr>
            <a:spLocks noGrp="1" noChangeArrowheads="1"/>
          </p:cNvSpPr>
          <p:nvPr>
            <p:ph type="sldNum" sz="quarter" idx="12"/>
          </p:nvPr>
        </p:nvSpPr>
        <p:spPr/>
        <p:txBody>
          <a:bodyPr/>
          <a:lstStyle/>
          <a:p>
            <a:pPr>
              <a:defRPr/>
            </a:pPr>
            <a:fld id="{CDD5DFE3-DFE5-4742-BC21-94E014F9EBD2}" type="slidenum">
              <a:rPr lang="en-US"/>
              <a:pPr>
                <a:defRPr/>
              </a:pPr>
              <a:t>90</a:t>
            </a:fld>
            <a:endParaRPr lang="en-US"/>
          </a:p>
        </p:txBody>
      </p:sp>
      <p:sp>
        <p:nvSpPr>
          <p:cNvPr id="99333"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4000" smtClean="0">
                <a:effectLst/>
              </a:rPr>
              <a:t>Workshop on Online </a:t>
            </a:r>
            <a:br>
              <a:rPr lang="en-US" altLang="en-US" sz="4000" smtClean="0">
                <a:effectLst/>
              </a:rPr>
            </a:br>
            <a:r>
              <a:rPr lang="en-US" altLang="en-US" sz="4000" smtClean="0">
                <a:effectLst/>
              </a:rPr>
              <a:t>Statistical Analysis</a:t>
            </a:r>
          </a:p>
        </p:txBody>
      </p:sp>
      <p:sp>
        <p:nvSpPr>
          <p:cNvPr id="99334" name="Rectangle 3"/>
          <p:cNvSpPr>
            <a:spLocks noGrp="1" noChangeArrowheads="1"/>
          </p:cNvSpPr>
          <p:nvPr>
            <p:ph type="body"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ffectLst/>
              </a:rPr>
              <a:t>SDA (Survey Documentation and Analysis)</a:t>
            </a:r>
          </a:p>
          <a:p>
            <a:pPr lvl="1"/>
            <a:r>
              <a:rPr lang="en-US" altLang="en-US" sz="2400" smtClean="0">
                <a:effectLst/>
              </a:rPr>
              <a:t>Requires no site license</a:t>
            </a:r>
          </a:p>
          <a:p>
            <a:pPr lvl="1">
              <a:buFont typeface="Wingdings" pitchFamily="2" charset="2"/>
              <a:buNone/>
            </a:pPr>
            <a:endParaRPr lang="en-US" altLang="en-US" sz="1000" smtClean="0">
              <a:effectLst/>
            </a:endParaRPr>
          </a:p>
          <a:p>
            <a:pPr lvl="1"/>
            <a:r>
              <a:rPr lang="en-US" altLang="en-US" sz="2400" smtClean="0">
                <a:effectLst/>
              </a:rPr>
              <a:t>Extremely easy to learn</a:t>
            </a:r>
          </a:p>
          <a:p>
            <a:pPr lvl="1">
              <a:buFont typeface="Wingdings" pitchFamily="2" charset="2"/>
              <a:buNone/>
            </a:pPr>
            <a:endParaRPr lang="en-US" altLang="en-US" sz="1000" smtClean="0">
              <a:effectLst/>
            </a:endParaRPr>
          </a:p>
          <a:p>
            <a:pPr lvl="1"/>
            <a:r>
              <a:rPr lang="en-US" altLang="en-US" sz="2400" smtClean="0">
                <a:effectLst/>
              </a:rPr>
              <a:t>Excellent for classes where you want to introduce students to statistical analysis</a:t>
            </a:r>
          </a:p>
          <a:p>
            <a:pPr lvl="1">
              <a:buFont typeface="Wingdings" pitchFamily="2" charset="2"/>
              <a:buNone/>
            </a:pPr>
            <a:endParaRPr lang="en-US" altLang="en-US" sz="1000" smtClean="0">
              <a:effectLst/>
            </a:endParaRPr>
          </a:p>
          <a:p>
            <a:pPr lvl="1"/>
            <a:r>
              <a:rPr lang="en-US" altLang="en-US" sz="2400" smtClean="0">
                <a:effectLst/>
              </a:rPr>
              <a:t>Tools available – frequencies, crosstabulations, correlation and regression</a:t>
            </a:r>
          </a:p>
          <a:p>
            <a:pPr lvl="1">
              <a:buFont typeface="Wingdings" pitchFamily="2" charset="2"/>
              <a:buNone/>
            </a:pPr>
            <a:endParaRPr lang="en-US" altLang="en-US" smtClean="0">
              <a:effectLst/>
            </a:endParaRPr>
          </a:p>
        </p:txBody>
      </p:sp>
    </p:spTree>
    <p:extLst>
      <p:ext uri="{BB962C8B-B14F-4D97-AF65-F5344CB8AC3E}">
        <p14:creationId xmlns:p14="http://schemas.microsoft.com/office/powerpoint/2010/main" val="130541867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8"/>
          <p:cNvSpPr>
            <a:spLocks noGrp="1" noChangeArrowheads="1"/>
          </p:cNvSpPr>
          <p:nvPr>
            <p:ph type="dt" sz="quarter" idx="10"/>
          </p:nvPr>
        </p:nvSpPr>
        <p:spPr/>
        <p:txBody>
          <a:bodyPr/>
          <a:lstStyle/>
          <a:p>
            <a:pPr>
              <a:defRPr/>
            </a:pPr>
            <a:r>
              <a:rPr lang="en-US" smtClean="0"/>
              <a:t>February 21, 2014</a:t>
            </a:r>
            <a:endParaRPr lang="en-US"/>
          </a:p>
        </p:txBody>
      </p:sp>
      <p:sp>
        <p:nvSpPr>
          <p:cNvPr id="5" name="Rectangle 69"/>
          <p:cNvSpPr>
            <a:spLocks noGrp="1" noChangeArrowheads="1"/>
          </p:cNvSpPr>
          <p:nvPr>
            <p:ph type="ftr" sz="quarter" idx="11"/>
          </p:nvPr>
        </p:nvSpPr>
        <p:spPr/>
        <p:txBody>
          <a:bodyPr/>
          <a:lstStyle/>
          <a:p>
            <a:pPr>
              <a:defRPr/>
            </a:pPr>
            <a:r>
              <a:rPr lang="en-US"/>
              <a:t>www.ssric.org</a:t>
            </a:r>
          </a:p>
        </p:txBody>
      </p:sp>
      <p:sp>
        <p:nvSpPr>
          <p:cNvPr id="6" name="Rectangle 70"/>
          <p:cNvSpPr>
            <a:spLocks noGrp="1" noChangeArrowheads="1"/>
          </p:cNvSpPr>
          <p:nvPr>
            <p:ph type="sldNum" sz="quarter" idx="12"/>
          </p:nvPr>
        </p:nvSpPr>
        <p:spPr/>
        <p:txBody>
          <a:bodyPr/>
          <a:lstStyle/>
          <a:p>
            <a:pPr>
              <a:defRPr/>
            </a:pPr>
            <a:fld id="{D86C6F20-FB02-4208-963A-F8D0B2C34D52}" type="slidenum">
              <a:rPr lang="en-US"/>
              <a:pPr>
                <a:defRPr/>
              </a:pPr>
              <a:t>91</a:t>
            </a:fld>
            <a:endParaRPr lang="en-US"/>
          </a:p>
        </p:txBody>
      </p:sp>
      <p:sp>
        <p:nvSpPr>
          <p:cNvPr id="100357"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4000" smtClean="0">
                <a:effectLst/>
              </a:rPr>
              <a:t>Workshop on Data in </a:t>
            </a:r>
            <a:br>
              <a:rPr lang="en-US" altLang="en-US" sz="4000" smtClean="0">
                <a:effectLst/>
              </a:rPr>
            </a:br>
            <a:r>
              <a:rPr lang="en-US" altLang="en-US" sz="4000" smtClean="0">
                <a:effectLst/>
              </a:rPr>
              <a:t>the Classroom</a:t>
            </a:r>
          </a:p>
        </p:txBody>
      </p:sp>
      <p:sp>
        <p:nvSpPr>
          <p:cNvPr id="100358" name="Rectangle 3"/>
          <p:cNvSpPr>
            <a:spLocks noGrp="1" noChangeArrowheads="1"/>
          </p:cNvSpPr>
          <p:nvPr>
            <p:ph type="body"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ffectLst/>
              </a:rPr>
              <a:t>Statistical literacy – issues and examples</a:t>
            </a:r>
          </a:p>
          <a:p>
            <a:pPr lvl="1"/>
            <a:r>
              <a:rPr lang="en-US" altLang="en-US" sz="2400" dirty="0" smtClean="0">
                <a:effectLst/>
              </a:rPr>
              <a:t>Causality</a:t>
            </a:r>
          </a:p>
          <a:p>
            <a:pPr lvl="1"/>
            <a:r>
              <a:rPr lang="en-US" altLang="en-US" sz="2400" dirty="0" smtClean="0">
                <a:effectLst/>
              </a:rPr>
              <a:t>Experimental and survey design</a:t>
            </a:r>
          </a:p>
          <a:p>
            <a:pPr lvl="1"/>
            <a:r>
              <a:rPr lang="en-US" altLang="en-US" sz="2400" dirty="0" smtClean="0">
                <a:effectLst/>
              </a:rPr>
              <a:t>Unintentional consequences</a:t>
            </a:r>
          </a:p>
          <a:p>
            <a:pPr lvl="1"/>
            <a:r>
              <a:rPr lang="en-US" altLang="en-US" sz="2400" dirty="0" smtClean="0">
                <a:effectLst/>
              </a:rPr>
              <a:t>Sampling and statistical inference</a:t>
            </a:r>
          </a:p>
          <a:p>
            <a:pPr lvl="1"/>
            <a:r>
              <a:rPr lang="en-US" altLang="en-US" sz="2400" dirty="0" smtClean="0">
                <a:effectLst/>
              </a:rPr>
              <a:t>Change over time</a:t>
            </a:r>
          </a:p>
          <a:p>
            <a:pPr lvl="1">
              <a:buFont typeface="Wingdings" pitchFamily="2" charset="2"/>
              <a:buNone/>
            </a:pPr>
            <a:endParaRPr lang="en-US" altLang="en-US" sz="1000" dirty="0" smtClean="0">
              <a:effectLst/>
            </a:endParaRPr>
          </a:p>
          <a:p>
            <a:r>
              <a:rPr lang="en-US" altLang="en-US" dirty="0" smtClean="0">
                <a:effectLst/>
              </a:rPr>
              <a:t>Where do we get the data?</a:t>
            </a:r>
          </a:p>
          <a:p>
            <a:pPr lvl="1"/>
            <a:endParaRPr lang="en-US" altLang="en-US" dirty="0" smtClean="0">
              <a:effectLst/>
            </a:endParaRPr>
          </a:p>
        </p:txBody>
      </p:sp>
    </p:spTree>
    <p:extLst>
      <p:ext uri="{BB962C8B-B14F-4D97-AF65-F5344CB8AC3E}">
        <p14:creationId xmlns:p14="http://schemas.microsoft.com/office/powerpoint/2010/main" val="835048956"/>
      </p:ext>
    </p:extLst>
  </p:cSld>
  <p:clrMapOvr>
    <a:masterClrMapping/>
  </p:clrMapOvr>
  <p:timing>
    <p:tnLst>
      <p:par>
        <p:cTn id="1" dur="indefinite" restart="never" nodeType="tmRoot"/>
      </p:par>
    </p:tnLst>
  </p:timing>
</p:sld>
</file>

<file path=ppt/theme/theme1.xml><?xml version="1.0" encoding="utf-8"?>
<a:theme xmlns:a="http://schemas.openxmlformats.org/drawingml/2006/main" name="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Ripple</Template>
  <TotalTime>3606</TotalTime>
  <Words>2941</Words>
  <Application>Microsoft Office PowerPoint</Application>
  <PresentationFormat>On-screen Show (4:3)</PresentationFormat>
  <Paragraphs>658</Paragraphs>
  <Slides>91</Slides>
  <Notes>91</Notes>
  <HiddenSlides>0</HiddenSlides>
  <MMClips>0</MMClips>
  <ScaleCrop>false</ScaleCrop>
  <HeadingPairs>
    <vt:vector size="4" baseType="variant">
      <vt:variant>
        <vt:lpstr>Theme</vt:lpstr>
      </vt:variant>
      <vt:variant>
        <vt:i4>1</vt:i4>
      </vt:variant>
      <vt:variant>
        <vt:lpstr>Slide Titles</vt:lpstr>
      </vt:variant>
      <vt:variant>
        <vt:i4>91</vt:i4>
      </vt:variant>
    </vt:vector>
  </HeadingPairs>
  <TitlesOfParts>
    <vt:vector size="92" baseType="lpstr">
      <vt:lpstr>Ripple</vt:lpstr>
      <vt:lpstr> </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Social Science Databases</vt:lpstr>
      <vt:lpstr>Social Science Databases</vt:lpstr>
      <vt:lpstr>Social Science Databases</vt:lpstr>
      <vt:lpstr>ICPSR</vt:lpstr>
      <vt:lpstr>ICPSR</vt:lpstr>
      <vt:lpstr>Using ICPSR Data</vt:lpstr>
      <vt:lpstr>Create An Account</vt:lpstr>
      <vt:lpstr>Create an Account </vt:lpstr>
      <vt:lpstr>Create an Account</vt:lpstr>
      <vt:lpstr>Locate the Study</vt:lpstr>
      <vt:lpstr>Locate the Study</vt:lpstr>
      <vt:lpstr>Select Data for Download</vt:lpstr>
      <vt:lpstr>Download the Data</vt:lpstr>
      <vt:lpstr>Save the Data for Analysis</vt:lpstr>
      <vt:lpstr>Converting ASCII Files</vt:lpstr>
      <vt:lpstr> SPSS Syntax Files</vt:lpstr>
      <vt:lpstr>Other Research Tools</vt:lpstr>
      <vt:lpstr>Search/Compare Variables</vt:lpstr>
      <vt:lpstr>Bibliography of  Data Related Literature</vt:lpstr>
      <vt:lpstr>Online Data Analysis</vt:lpstr>
      <vt:lpstr>Archive Partners</vt:lpstr>
      <vt:lpstr>Other ICPSR Resources</vt:lpstr>
      <vt:lpstr>The Field (California) Poll </vt:lpstr>
      <vt:lpstr>The Field (California) Poll</vt:lpstr>
      <vt:lpstr>Accessing Field Data</vt:lpstr>
      <vt:lpstr>Setting up your IE browser</vt:lpstr>
      <vt:lpstr>Finding Polls</vt:lpstr>
      <vt:lpstr>Downloading the Data</vt:lpstr>
      <vt:lpstr>Switching to Folder View</vt:lpstr>
      <vt:lpstr>Downloading the Folder</vt:lpstr>
      <vt:lpstr>Viewing the Folder Contents</vt:lpstr>
      <vt:lpstr>Searching for Variables</vt:lpstr>
      <vt:lpstr>Choosing Datasets</vt:lpstr>
      <vt:lpstr>Keywords/Search Results</vt:lpstr>
      <vt:lpstr>Results from SDA</vt:lpstr>
      <vt:lpstr>Online Analysis</vt:lpstr>
      <vt:lpstr>Other Field Resources</vt:lpstr>
      <vt:lpstr>  The Roper Center </vt:lpstr>
      <vt:lpstr>What is the Roper Center?</vt:lpstr>
      <vt:lpstr> Creating your Own Account </vt:lpstr>
      <vt:lpstr>http://ropercenter.uconn.edu/</vt:lpstr>
      <vt:lpstr>Creating your Own Account</vt:lpstr>
      <vt:lpstr>Creating your Own Account</vt:lpstr>
      <vt:lpstr>Logging onto your Account</vt:lpstr>
      <vt:lpstr>Menu Bar</vt:lpstr>
      <vt:lpstr>Menu Bar</vt:lpstr>
      <vt:lpstr>Menu Bar</vt:lpstr>
      <vt:lpstr>Menu Bar</vt:lpstr>
      <vt:lpstr>Finding Data</vt:lpstr>
      <vt:lpstr>Finding Data</vt:lpstr>
      <vt:lpstr>Finding Data</vt:lpstr>
      <vt:lpstr>Downloading Data  (RoperExpress)</vt:lpstr>
      <vt:lpstr>What if nothing is available?</vt:lpstr>
      <vt:lpstr>Online Analysis (RoperExplorer)</vt:lpstr>
      <vt:lpstr>Online Analysis (RoperExplorer)</vt:lpstr>
      <vt:lpstr>Online Analysis (RoperExplorer)</vt:lpstr>
      <vt:lpstr>iPOLL</vt:lpstr>
      <vt:lpstr>View Questions in iPOLL</vt:lpstr>
      <vt:lpstr>Get Question Details</vt:lpstr>
      <vt:lpstr>Question Details</vt:lpstr>
      <vt:lpstr>iPOLL</vt:lpstr>
      <vt:lpstr>iPOLL Search</vt:lpstr>
      <vt:lpstr>Results</vt:lpstr>
      <vt:lpstr>Learning More about Roper</vt:lpstr>
      <vt:lpstr>Other Roper Resources</vt:lpstr>
      <vt:lpstr>   OTHER DATA SOURCES    </vt:lpstr>
      <vt:lpstr>Instructional Resources</vt:lpstr>
      <vt:lpstr>SSRIC Instructional Resources</vt:lpstr>
      <vt:lpstr>ICPSR Instructional Resources</vt:lpstr>
      <vt:lpstr>ICPSR</vt:lpstr>
      <vt:lpstr>ICPSR</vt:lpstr>
      <vt:lpstr>ICPSR</vt:lpstr>
      <vt:lpstr>ICPSR</vt:lpstr>
      <vt:lpstr>ICPSR</vt:lpstr>
      <vt:lpstr>ICPSR</vt:lpstr>
      <vt:lpstr>ROPER Instructional Resources</vt:lpstr>
      <vt:lpstr>Teaching with Data</vt:lpstr>
      <vt:lpstr>MERLOT</vt:lpstr>
      <vt:lpstr>Other Workshops</vt:lpstr>
      <vt:lpstr>Workshops on SPSS</vt:lpstr>
      <vt:lpstr>Workshop on Online  Statistical Analysis</vt:lpstr>
      <vt:lpstr>Workshop on Data in  the Classroom</vt:lpstr>
    </vt:vector>
  </TitlesOfParts>
  <Company>Cal Poly Pomona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TEST</dc:creator>
  <cp:lastModifiedBy>John</cp:lastModifiedBy>
  <cp:revision>210</cp:revision>
  <cp:lastPrinted>2014-02-19T15:59:11Z</cp:lastPrinted>
  <dcterms:created xsi:type="dcterms:W3CDTF">2007-06-29T04:09:44Z</dcterms:created>
  <dcterms:modified xsi:type="dcterms:W3CDTF">2014-02-23T04:08:11Z</dcterms:modified>
</cp:coreProperties>
</file>