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5"/>
  </p:notesMasterIdLst>
  <p:handoutMasterIdLst>
    <p:handoutMasterId r:id="rId126"/>
  </p:handoutMasterIdLst>
  <p:sldIdLst>
    <p:sldId id="411" r:id="rId2"/>
    <p:sldId id="467" r:id="rId3"/>
    <p:sldId id="410" r:id="rId4"/>
    <p:sldId id="256" r:id="rId5"/>
    <p:sldId id="316" r:id="rId6"/>
    <p:sldId id="311" r:id="rId7"/>
    <p:sldId id="310" r:id="rId8"/>
    <p:sldId id="259" r:id="rId9"/>
    <p:sldId id="260" r:id="rId10"/>
    <p:sldId id="263" r:id="rId11"/>
    <p:sldId id="303" r:id="rId12"/>
    <p:sldId id="305" r:id="rId13"/>
    <p:sldId id="267" r:id="rId14"/>
    <p:sldId id="306" r:id="rId15"/>
    <p:sldId id="268" r:id="rId16"/>
    <p:sldId id="312" r:id="rId17"/>
    <p:sldId id="269" r:id="rId18"/>
    <p:sldId id="271" r:id="rId19"/>
    <p:sldId id="272" r:id="rId20"/>
    <p:sldId id="273" r:id="rId21"/>
    <p:sldId id="280" r:id="rId22"/>
    <p:sldId id="315" r:id="rId23"/>
    <p:sldId id="281" r:id="rId24"/>
    <p:sldId id="282" r:id="rId25"/>
    <p:sldId id="470" r:id="rId26"/>
    <p:sldId id="283" r:id="rId27"/>
    <p:sldId id="314" r:id="rId28"/>
    <p:sldId id="284" r:id="rId29"/>
    <p:sldId id="285" r:id="rId30"/>
    <p:sldId id="313" r:id="rId31"/>
    <p:sldId id="318" r:id="rId32"/>
    <p:sldId id="319" r:id="rId33"/>
    <p:sldId id="320" r:id="rId34"/>
    <p:sldId id="321" r:id="rId35"/>
    <p:sldId id="322" r:id="rId36"/>
    <p:sldId id="323" r:id="rId37"/>
    <p:sldId id="324" r:id="rId38"/>
    <p:sldId id="325" r:id="rId39"/>
    <p:sldId id="326" r:id="rId40"/>
    <p:sldId id="327" r:id="rId41"/>
    <p:sldId id="328" r:id="rId42"/>
    <p:sldId id="329" r:id="rId43"/>
    <p:sldId id="440" r:id="rId44"/>
    <p:sldId id="441" r:id="rId45"/>
    <p:sldId id="442" r:id="rId46"/>
    <p:sldId id="443" r:id="rId47"/>
    <p:sldId id="444" r:id="rId48"/>
    <p:sldId id="445" r:id="rId49"/>
    <p:sldId id="446" r:id="rId50"/>
    <p:sldId id="447" r:id="rId51"/>
    <p:sldId id="448" r:id="rId52"/>
    <p:sldId id="468" r:id="rId53"/>
    <p:sldId id="449" r:id="rId54"/>
    <p:sldId id="450" r:id="rId55"/>
    <p:sldId id="451" r:id="rId56"/>
    <p:sldId id="452" r:id="rId57"/>
    <p:sldId id="453" r:id="rId58"/>
    <p:sldId id="454" r:id="rId59"/>
    <p:sldId id="455" r:id="rId60"/>
    <p:sldId id="456" r:id="rId61"/>
    <p:sldId id="457" r:id="rId62"/>
    <p:sldId id="458" r:id="rId63"/>
    <p:sldId id="459" r:id="rId64"/>
    <p:sldId id="460" r:id="rId65"/>
    <p:sldId id="461" r:id="rId66"/>
    <p:sldId id="462" r:id="rId67"/>
    <p:sldId id="463" r:id="rId68"/>
    <p:sldId id="464" r:id="rId69"/>
    <p:sldId id="465" r:id="rId70"/>
    <p:sldId id="466"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67" r:id="rId109"/>
    <p:sldId id="368" r:id="rId110"/>
    <p:sldId id="369" r:id="rId111"/>
    <p:sldId id="370" r:id="rId112"/>
    <p:sldId id="371" r:id="rId113"/>
    <p:sldId id="372" r:id="rId114"/>
    <p:sldId id="373" r:id="rId115"/>
    <p:sldId id="374" r:id="rId116"/>
    <p:sldId id="402" r:id="rId117"/>
    <p:sldId id="403" r:id="rId118"/>
    <p:sldId id="404" r:id="rId119"/>
    <p:sldId id="405" r:id="rId120"/>
    <p:sldId id="471" r:id="rId121"/>
    <p:sldId id="406" r:id="rId122"/>
    <p:sldId id="407" r:id="rId123"/>
    <p:sldId id="408" r:id="rId1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92" autoAdjust="0"/>
    <p:restoredTop sz="94660"/>
  </p:normalViewPr>
  <p:slideViewPr>
    <p:cSldViewPr>
      <p:cViewPr varScale="1">
        <p:scale>
          <a:sx n="84" d="100"/>
          <a:sy n="84" d="100"/>
        </p:scale>
        <p:origin x="-701"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DD5A71E2-4582-4D9C-BC83-D30307E09ADC}" type="datetimeFigureOut">
              <a:rPr lang="en-US" smtClean="0"/>
              <a:t>10/30/2014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D79B017-5196-43D7-88B1-7C2AA4742C1C}" type="slidenum">
              <a:rPr lang="en-US" smtClean="0"/>
              <a:t>‹#›</a:t>
            </a:fld>
            <a:endParaRPr lang="en-US"/>
          </a:p>
        </p:txBody>
      </p:sp>
    </p:spTree>
    <p:extLst>
      <p:ext uri="{BB962C8B-B14F-4D97-AF65-F5344CB8AC3E}">
        <p14:creationId xmlns:p14="http://schemas.microsoft.com/office/powerpoint/2010/main" val="36255014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6412B8-3FF6-4931-B51D-48DEFFE35E61}" type="datetimeFigureOut">
              <a:rPr lang="en-US" smtClean="0"/>
              <a:t>10/30/2014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457479F-27CD-4FD1-9BA4-E858BF63C999}" type="slidenum">
              <a:rPr lang="en-US" smtClean="0"/>
              <a:t>‹#›</a:t>
            </a:fld>
            <a:endParaRPr lang="en-US"/>
          </a:p>
        </p:txBody>
      </p:sp>
    </p:spTree>
    <p:extLst>
      <p:ext uri="{BB962C8B-B14F-4D97-AF65-F5344CB8AC3E}">
        <p14:creationId xmlns:p14="http://schemas.microsoft.com/office/powerpoint/2010/main" val="2632742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31</a:t>
            </a:fld>
            <a:endParaRPr lang="en-US"/>
          </a:p>
        </p:txBody>
      </p:sp>
    </p:spTree>
    <p:extLst>
      <p:ext uri="{BB962C8B-B14F-4D97-AF65-F5344CB8AC3E}">
        <p14:creationId xmlns:p14="http://schemas.microsoft.com/office/powerpoint/2010/main" val="28566233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40</a:t>
            </a:fld>
            <a:endParaRPr lang="en-US"/>
          </a:p>
        </p:txBody>
      </p:sp>
    </p:spTree>
    <p:extLst>
      <p:ext uri="{BB962C8B-B14F-4D97-AF65-F5344CB8AC3E}">
        <p14:creationId xmlns:p14="http://schemas.microsoft.com/office/powerpoint/2010/main" val="41452733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41</a:t>
            </a:fld>
            <a:endParaRPr lang="en-US"/>
          </a:p>
        </p:txBody>
      </p:sp>
    </p:spTree>
    <p:extLst>
      <p:ext uri="{BB962C8B-B14F-4D97-AF65-F5344CB8AC3E}">
        <p14:creationId xmlns:p14="http://schemas.microsoft.com/office/powerpoint/2010/main" val="3236449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42</a:t>
            </a:fld>
            <a:endParaRPr lang="en-US"/>
          </a:p>
        </p:txBody>
      </p:sp>
    </p:spTree>
    <p:extLst>
      <p:ext uri="{BB962C8B-B14F-4D97-AF65-F5344CB8AC3E}">
        <p14:creationId xmlns:p14="http://schemas.microsoft.com/office/powerpoint/2010/main" val="4841111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43</a:t>
            </a:fld>
            <a:endParaRPr lang="en-US" dirty="0"/>
          </a:p>
        </p:txBody>
      </p:sp>
    </p:spTree>
    <p:extLst>
      <p:ext uri="{BB962C8B-B14F-4D97-AF65-F5344CB8AC3E}">
        <p14:creationId xmlns:p14="http://schemas.microsoft.com/office/powerpoint/2010/main" val="3126803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44</a:t>
            </a:fld>
            <a:endParaRPr lang="en-US" dirty="0"/>
          </a:p>
        </p:txBody>
      </p:sp>
    </p:spTree>
    <p:extLst>
      <p:ext uri="{BB962C8B-B14F-4D97-AF65-F5344CB8AC3E}">
        <p14:creationId xmlns:p14="http://schemas.microsoft.com/office/powerpoint/2010/main" val="33798369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45</a:t>
            </a:fld>
            <a:endParaRPr lang="en-US" dirty="0"/>
          </a:p>
        </p:txBody>
      </p:sp>
    </p:spTree>
    <p:extLst>
      <p:ext uri="{BB962C8B-B14F-4D97-AF65-F5344CB8AC3E}">
        <p14:creationId xmlns:p14="http://schemas.microsoft.com/office/powerpoint/2010/main" val="34366229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46</a:t>
            </a:fld>
            <a:endParaRPr lang="en-US" dirty="0"/>
          </a:p>
        </p:txBody>
      </p:sp>
    </p:spTree>
    <p:extLst>
      <p:ext uri="{BB962C8B-B14F-4D97-AF65-F5344CB8AC3E}">
        <p14:creationId xmlns:p14="http://schemas.microsoft.com/office/powerpoint/2010/main" val="3768630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47</a:t>
            </a:fld>
            <a:endParaRPr lang="en-US" dirty="0"/>
          </a:p>
        </p:txBody>
      </p:sp>
    </p:spTree>
    <p:extLst>
      <p:ext uri="{BB962C8B-B14F-4D97-AF65-F5344CB8AC3E}">
        <p14:creationId xmlns:p14="http://schemas.microsoft.com/office/powerpoint/2010/main" val="16621475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50</a:t>
            </a:fld>
            <a:endParaRPr lang="en-US" dirty="0"/>
          </a:p>
        </p:txBody>
      </p:sp>
    </p:spTree>
    <p:extLst>
      <p:ext uri="{BB962C8B-B14F-4D97-AF65-F5344CB8AC3E}">
        <p14:creationId xmlns:p14="http://schemas.microsoft.com/office/powerpoint/2010/main" val="20003148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51</a:t>
            </a:fld>
            <a:endParaRPr lang="en-US" dirty="0"/>
          </a:p>
        </p:txBody>
      </p:sp>
    </p:spTree>
    <p:extLst>
      <p:ext uri="{BB962C8B-B14F-4D97-AF65-F5344CB8AC3E}">
        <p14:creationId xmlns:p14="http://schemas.microsoft.com/office/powerpoint/2010/main" val="15406452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32</a:t>
            </a:fld>
            <a:endParaRPr lang="en-US"/>
          </a:p>
        </p:txBody>
      </p:sp>
    </p:spTree>
    <p:extLst>
      <p:ext uri="{BB962C8B-B14F-4D97-AF65-F5344CB8AC3E}">
        <p14:creationId xmlns:p14="http://schemas.microsoft.com/office/powerpoint/2010/main" val="9286022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55</a:t>
            </a:fld>
            <a:endParaRPr lang="en-US" dirty="0"/>
          </a:p>
        </p:txBody>
      </p:sp>
    </p:spTree>
    <p:extLst>
      <p:ext uri="{BB962C8B-B14F-4D97-AF65-F5344CB8AC3E}">
        <p14:creationId xmlns:p14="http://schemas.microsoft.com/office/powerpoint/2010/main" val="18538883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56</a:t>
            </a:fld>
            <a:endParaRPr lang="en-US" dirty="0"/>
          </a:p>
        </p:txBody>
      </p:sp>
    </p:spTree>
    <p:extLst>
      <p:ext uri="{BB962C8B-B14F-4D97-AF65-F5344CB8AC3E}">
        <p14:creationId xmlns:p14="http://schemas.microsoft.com/office/powerpoint/2010/main" val="4677274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57</a:t>
            </a:fld>
            <a:endParaRPr lang="en-US" dirty="0"/>
          </a:p>
        </p:txBody>
      </p:sp>
    </p:spTree>
    <p:extLst>
      <p:ext uri="{BB962C8B-B14F-4D97-AF65-F5344CB8AC3E}">
        <p14:creationId xmlns:p14="http://schemas.microsoft.com/office/powerpoint/2010/main" val="967854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58</a:t>
            </a:fld>
            <a:endParaRPr lang="en-US" dirty="0"/>
          </a:p>
        </p:txBody>
      </p:sp>
    </p:spTree>
    <p:extLst>
      <p:ext uri="{BB962C8B-B14F-4D97-AF65-F5344CB8AC3E}">
        <p14:creationId xmlns:p14="http://schemas.microsoft.com/office/powerpoint/2010/main" val="14157694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61</a:t>
            </a:fld>
            <a:endParaRPr lang="en-US" dirty="0"/>
          </a:p>
        </p:txBody>
      </p:sp>
    </p:spTree>
    <p:extLst>
      <p:ext uri="{BB962C8B-B14F-4D97-AF65-F5344CB8AC3E}">
        <p14:creationId xmlns:p14="http://schemas.microsoft.com/office/powerpoint/2010/main" val="1750796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62</a:t>
            </a:fld>
            <a:endParaRPr lang="en-US" dirty="0"/>
          </a:p>
        </p:txBody>
      </p:sp>
    </p:spTree>
    <p:extLst>
      <p:ext uri="{BB962C8B-B14F-4D97-AF65-F5344CB8AC3E}">
        <p14:creationId xmlns:p14="http://schemas.microsoft.com/office/powerpoint/2010/main" val="4168082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63</a:t>
            </a:fld>
            <a:endParaRPr lang="en-US" dirty="0"/>
          </a:p>
        </p:txBody>
      </p:sp>
    </p:spTree>
    <p:extLst>
      <p:ext uri="{BB962C8B-B14F-4D97-AF65-F5344CB8AC3E}">
        <p14:creationId xmlns:p14="http://schemas.microsoft.com/office/powerpoint/2010/main" val="895101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64</a:t>
            </a:fld>
            <a:endParaRPr lang="en-US" dirty="0"/>
          </a:p>
        </p:txBody>
      </p:sp>
    </p:spTree>
    <p:extLst>
      <p:ext uri="{BB962C8B-B14F-4D97-AF65-F5344CB8AC3E}">
        <p14:creationId xmlns:p14="http://schemas.microsoft.com/office/powerpoint/2010/main" val="25977550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65</a:t>
            </a:fld>
            <a:endParaRPr lang="en-US" dirty="0"/>
          </a:p>
        </p:txBody>
      </p:sp>
    </p:spTree>
    <p:extLst>
      <p:ext uri="{BB962C8B-B14F-4D97-AF65-F5344CB8AC3E}">
        <p14:creationId xmlns:p14="http://schemas.microsoft.com/office/powerpoint/2010/main" val="27476096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67</a:t>
            </a:fld>
            <a:endParaRPr lang="en-US"/>
          </a:p>
        </p:txBody>
      </p:sp>
    </p:spTree>
    <p:extLst>
      <p:ext uri="{BB962C8B-B14F-4D97-AF65-F5344CB8AC3E}">
        <p14:creationId xmlns:p14="http://schemas.microsoft.com/office/powerpoint/2010/main" val="1246670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33</a:t>
            </a:fld>
            <a:endParaRPr lang="en-US"/>
          </a:p>
        </p:txBody>
      </p:sp>
    </p:spTree>
    <p:extLst>
      <p:ext uri="{BB962C8B-B14F-4D97-AF65-F5344CB8AC3E}">
        <p14:creationId xmlns:p14="http://schemas.microsoft.com/office/powerpoint/2010/main" val="1352749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68</a:t>
            </a:fld>
            <a:endParaRPr lang="en-US"/>
          </a:p>
        </p:txBody>
      </p:sp>
    </p:spTree>
    <p:extLst>
      <p:ext uri="{BB962C8B-B14F-4D97-AF65-F5344CB8AC3E}">
        <p14:creationId xmlns:p14="http://schemas.microsoft.com/office/powerpoint/2010/main" val="31583982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A78B53-0D96-4098-A8ED-62D1CFE8B7A1}" type="slidenum">
              <a:rPr lang="en-US" smtClean="0"/>
              <a:t>69</a:t>
            </a:fld>
            <a:endParaRPr lang="en-US" dirty="0"/>
          </a:p>
        </p:txBody>
      </p:sp>
    </p:spTree>
    <p:extLst>
      <p:ext uri="{BB962C8B-B14F-4D97-AF65-F5344CB8AC3E}">
        <p14:creationId xmlns:p14="http://schemas.microsoft.com/office/powerpoint/2010/main" val="7968457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108</a:t>
            </a:fld>
            <a:endParaRPr lang="en-US"/>
          </a:p>
        </p:txBody>
      </p:sp>
    </p:spTree>
    <p:extLst>
      <p:ext uri="{BB962C8B-B14F-4D97-AF65-F5344CB8AC3E}">
        <p14:creationId xmlns:p14="http://schemas.microsoft.com/office/powerpoint/2010/main" val="35664951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116</a:t>
            </a:fld>
            <a:endParaRPr lang="en-US"/>
          </a:p>
        </p:txBody>
      </p:sp>
    </p:spTree>
    <p:extLst>
      <p:ext uri="{BB962C8B-B14F-4D97-AF65-F5344CB8AC3E}">
        <p14:creationId xmlns:p14="http://schemas.microsoft.com/office/powerpoint/2010/main" val="6550593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117</a:t>
            </a:fld>
            <a:endParaRPr lang="en-US"/>
          </a:p>
        </p:txBody>
      </p:sp>
    </p:spTree>
    <p:extLst>
      <p:ext uri="{BB962C8B-B14F-4D97-AF65-F5344CB8AC3E}">
        <p14:creationId xmlns:p14="http://schemas.microsoft.com/office/powerpoint/2010/main" val="16062666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118</a:t>
            </a:fld>
            <a:endParaRPr lang="en-US"/>
          </a:p>
        </p:txBody>
      </p:sp>
    </p:spTree>
    <p:extLst>
      <p:ext uri="{BB962C8B-B14F-4D97-AF65-F5344CB8AC3E}">
        <p14:creationId xmlns:p14="http://schemas.microsoft.com/office/powerpoint/2010/main" val="30806994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6A698C-61DF-487F-9E18-E225C2F9E11C}" type="slidenum">
              <a:rPr lang="en-US" smtClean="0"/>
              <a:t>119</a:t>
            </a:fld>
            <a:endParaRPr lang="en-US"/>
          </a:p>
        </p:txBody>
      </p:sp>
    </p:spTree>
    <p:extLst>
      <p:ext uri="{BB962C8B-B14F-4D97-AF65-F5344CB8AC3E}">
        <p14:creationId xmlns:p14="http://schemas.microsoft.com/office/powerpoint/2010/main" val="21441772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121</a:t>
            </a:fld>
            <a:endParaRPr lang="en-US"/>
          </a:p>
        </p:txBody>
      </p:sp>
    </p:spTree>
    <p:extLst>
      <p:ext uri="{BB962C8B-B14F-4D97-AF65-F5344CB8AC3E}">
        <p14:creationId xmlns:p14="http://schemas.microsoft.com/office/powerpoint/2010/main" val="32665058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122</a:t>
            </a:fld>
            <a:endParaRPr lang="en-US"/>
          </a:p>
        </p:txBody>
      </p:sp>
    </p:spTree>
    <p:extLst>
      <p:ext uri="{BB962C8B-B14F-4D97-AF65-F5344CB8AC3E}">
        <p14:creationId xmlns:p14="http://schemas.microsoft.com/office/powerpoint/2010/main" val="3501960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34</a:t>
            </a:fld>
            <a:endParaRPr lang="en-US"/>
          </a:p>
        </p:txBody>
      </p:sp>
    </p:spTree>
    <p:extLst>
      <p:ext uri="{BB962C8B-B14F-4D97-AF65-F5344CB8AC3E}">
        <p14:creationId xmlns:p14="http://schemas.microsoft.com/office/powerpoint/2010/main" val="758770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35</a:t>
            </a:fld>
            <a:endParaRPr lang="en-US"/>
          </a:p>
        </p:txBody>
      </p:sp>
    </p:spTree>
    <p:extLst>
      <p:ext uri="{BB962C8B-B14F-4D97-AF65-F5344CB8AC3E}">
        <p14:creationId xmlns:p14="http://schemas.microsoft.com/office/powerpoint/2010/main" val="2437999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36</a:t>
            </a:fld>
            <a:endParaRPr lang="en-US"/>
          </a:p>
        </p:txBody>
      </p:sp>
    </p:spTree>
    <p:extLst>
      <p:ext uri="{BB962C8B-B14F-4D97-AF65-F5344CB8AC3E}">
        <p14:creationId xmlns:p14="http://schemas.microsoft.com/office/powerpoint/2010/main" val="2954171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37</a:t>
            </a:fld>
            <a:endParaRPr lang="en-US"/>
          </a:p>
        </p:txBody>
      </p:sp>
    </p:spTree>
    <p:extLst>
      <p:ext uri="{BB962C8B-B14F-4D97-AF65-F5344CB8AC3E}">
        <p14:creationId xmlns:p14="http://schemas.microsoft.com/office/powerpoint/2010/main" val="42883496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38</a:t>
            </a:fld>
            <a:endParaRPr lang="en-US"/>
          </a:p>
        </p:txBody>
      </p:sp>
    </p:spTree>
    <p:extLst>
      <p:ext uri="{BB962C8B-B14F-4D97-AF65-F5344CB8AC3E}">
        <p14:creationId xmlns:p14="http://schemas.microsoft.com/office/powerpoint/2010/main" val="29881115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36A698C-61DF-487F-9E18-E225C2F9E11C}" type="slidenum">
              <a:rPr lang="en-US" smtClean="0"/>
              <a:t>39</a:t>
            </a:fld>
            <a:endParaRPr lang="en-US"/>
          </a:p>
        </p:txBody>
      </p:sp>
    </p:spTree>
    <p:extLst>
      <p:ext uri="{BB962C8B-B14F-4D97-AF65-F5344CB8AC3E}">
        <p14:creationId xmlns:p14="http://schemas.microsoft.com/office/powerpoint/2010/main" val="215676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2E749D1-A487-4206-80DE-1A478634D929}" type="datetime1">
              <a:rPr lang="en-US" smtClean="0"/>
              <a:t>10/30/2014</a:t>
            </a:fld>
            <a:endParaRPr lang="en-US"/>
          </a:p>
        </p:txBody>
      </p:sp>
      <p:sp>
        <p:nvSpPr>
          <p:cNvPr id="5" name="Footer Placeholder 4"/>
          <p:cNvSpPr>
            <a:spLocks noGrp="1"/>
          </p:cNvSpPr>
          <p:nvPr>
            <p:ph type="ftr" sz="quarter" idx="11"/>
          </p:nvPr>
        </p:nvSpPr>
        <p:spPr/>
        <p:txBody>
          <a:bodyPr/>
          <a:lstStyle/>
          <a:p>
            <a:r>
              <a:rPr lang="en-US" smtClean="0"/>
              <a:t>Social Science Research and Instructional Center</a:t>
            </a:r>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33749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20BA336-4013-44D1-87CA-C6CB173D871A}" type="datetime1">
              <a:rPr lang="en-US" smtClean="0"/>
              <a:t>10/30/2014</a:t>
            </a:fld>
            <a:endParaRPr lang="en-US"/>
          </a:p>
        </p:txBody>
      </p:sp>
      <p:sp>
        <p:nvSpPr>
          <p:cNvPr id="5" name="Footer Placeholder 4"/>
          <p:cNvSpPr>
            <a:spLocks noGrp="1"/>
          </p:cNvSpPr>
          <p:nvPr>
            <p:ph type="ftr" sz="quarter" idx="11"/>
          </p:nvPr>
        </p:nvSpPr>
        <p:spPr/>
        <p:txBody>
          <a:bodyPr/>
          <a:lstStyle/>
          <a:p>
            <a:r>
              <a:rPr lang="en-US" smtClean="0"/>
              <a:t>Social Science Research and Instructional Center</a:t>
            </a:r>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4832989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08EDE2-173E-4D15-8283-63801DEDBD33}" type="datetime1">
              <a:rPr lang="en-US" smtClean="0"/>
              <a:t>10/30/2014</a:t>
            </a:fld>
            <a:endParaRPr lang="en-US"/>
          </a:p>
        </p:txBody>
      </p:sp>
      <p:sp>
        <p:nvSpPr>
          <p:cNvPr id="5" name="Footer Placeholder 4"/>
          <p:cNvSpPr>
            <a:spLocks noGrp="1"/>
          </p:cNvSpPr>
          <p:nvPr>
            <p:ph type="ftr" sz="quarter" idx="11"/>
          </p:nvPr>
        </p:nvSpPr>
        <p:spPr/>
        <p:txBody>
          <a:bodyPr/>
          <a:lstStyle/>
          <a:p>
            <a:r>
              <a:rPr lang="en-US" smtClean="0"/>
              <a:t>Social Science Research and Instructional Center</a:t>
            </a:r>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13627073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0B3364-3B3A-4060-B89E-543557C23D38}" type="datetime1">
              <a:rPr lang="en-US" smtClean="0"/>
              <a:t>10/30/2014</a:t>
            </a:fld>
            <a:endParaRPr lang="en-US"/>
          </a:p>
        </p:txBody>
      </p:sp>
      <p:sp>
        <p:nvSpPr>
          <p:cNvPr id="5" name="Footer Placeholder 4"/>
          <p:cNvSpPr>
            <a:spLocks noGrp="1"/>
          </p:cNvSpPr>
          <p:nvPr>
            <p:ph type="ftr" sz="quarter" idx="11"/>
          </p:nvPr>
        </p:nvSpPr>
        <p:spPr/>
        <p:txBody>
          <a:bodyPr/>
          <a:lstStyle/>
          <a:p>
            <a:r>
              <a:rPr lang="en-US" smtClean="0"/>
              <a:t>Social Science Research and Instructional Center</a:t>
            </a:r>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974740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629361-DF7C-4600-BEBB-FF265599D3A8}" type="datetime1">
              <a:rPr lang="en-US" smtClean="0"/>
              <a:t>10/30/2014</a:t>
            </a:fld>
            <a:endParaRPr lang="en-US"/>
          </a:p>
        </p:txBody>
      </p:sp>
      <p:sp>
        <p:nvSpPr>
          <p:cNvPr id="5" name="Footer Placeholder 4"/>
          <p:cNvSpPr>
            <a:spLocks noGrp="1"/>
          </p:cNvSpPr>
          <p:nvPr>
            <p:ph type="ftr" sz="quarter" idx="11"/>
          </p:nvPr>
        </p:nvSpPr>
        <p:spPr/>
        <p:txBody>
          <a:bodyPr/>
          <a:lstStyle/>
          <a:p>
            <a:r>
              <a:rPr lang="en-US" smtClean="0"/>
              <a:t>Social Science Research and Instructional Center</a:t>
            </a:r>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2347766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40D40BE-219E-420D-B893-1DBE23B29C0B}" type="datetime1">
              <a:rPr lang="en-US" smtClean="0"/>
              <a:t>10/30/2014</a:t>
            </a:fld>
            <a:endParaRPr lang="en-US"/>
          </a:p>
        </p:txBody>
      </p:sp>
      <p:sp>
        <p:nvSpPr>
          <p:cNvPr id="6" name="Footer Placeholder 5"/>
          <p:cNvSpPr>
            <a:spLocks noGrp="1"/>
          </p:cNvSpPr>
          <p:nvPr>
            <p:ph type="ftr" sz="quarter" idx="11"/>
          </p:nvPr>
        </p:nvSpPr>
        <p:spPr/>
        <p:txBody>
          <a:bodyPr/>
          <a:lstStyle/>
          <a:p>
            <a:r>
              <a:rPr lang="en-US" smtClean="0"/>
              <a:t>Social Science Research and Instructional Center</a:t>
            </a:r>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3541952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9E0094A-8C79-4E3D-B0A1-3303FA69325A}" type="datetime1">
              <a:rPr lang="en-US" smtClean="0"/>
              <a:t>10/30/2014</a:t>
            </a:fld>
            <a:endParaRPr lang="en-US"/>
          </a:p>
        </p:txBody>
      </p:sp>
      <p:sp>
        <p:nvSpPr>
          <p:cNvPr id="8" name="Footer Placeholder 7"/>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4211177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D11B86-A927-41ED-A84D-584472D5ED75}" type="datetime1">
              <a:rPr lang="en-US" smtClean="0"/>
              <a:t>10/30/2014</a:t>
            </a:fld>
            <a:endParaRPr lang="en-US"/>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80858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22FE2B-9130-4D32-B11B-9276F6B4D351}" type="datetime1">
              <a:rPr lang="en-US" smtClean="0"/>
              <a:t>10/30/2014</a:t>
            </a:fld>
            <a:endParaRPr lang="en-US"/>
          </a:p>
        </p:txBody>
      </p:sp>
      <p:sp>
        <p:nvSpPr>
          <p:cNvPr id="3" name="Footer Placeholder 2"/>
          <p:cNvSpPr>
            <a:spLocks noGrp="1"/>
          </p:cNvSpPr>
          <p:nvPr>
            <p:ph type="ftr" sz="quarter" idx="11"/>
          </p:nvPr>
        </p:nvSpPr>
        <p:spPr/>
        <p:txBody>
          <a:bodyPr/>
          <a:lstStyle/>
          <a:p>
            <a:r>
              <a:rPr lang="en-US" smtClean="0"/>
              <a:t>Social Science Research and Instructional Center</a:t>
            </a:r>
            <a:endParaRPr lang="en-US"/>
          </a:p>
        </p:txBody>
      </p:sp>
      <p:sp>
        <p:nvSpPr>
          <p:cNvPr id="4" name="Slide Number Placeholder 3"/>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1182693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3C555-C9D4-4384-826D-D28BA1360789}" type="datetime1">
              <a:rPr lang="en-US" smtClean="0"/>
              <a:t>10/30/2014</a:t>
            </a:fld>
            <a:endParaRPr lang="en-US"/>
          </a:p>
        </p:txBody>
      </p:sp>
      <p:sp>
        <p:nvSpPr>
          <p:cNvPr id="6" name="Footer Placeholder 5"/>
          <p:cNvSpPr>
            <a:spLocks noGrp="1"/>
          </p:cNvSpPr>
          <p:nvPr>
            <p:ph type="ftr" sz="quarter" idx="11"/>
          </p:nvPr>
        </p:nvSpPr>
        <p:spPr/>
        <p:txBody>
          <a:bodyPr/>
          <a:lstStyle/>
          <a:p>
            <a:r>
              <a:rPr lang="en-US" smtClean="0"/>
              <a:t>Social Science Research and Instructional Center</a:t>
            </a:r>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3219767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4558AEC-85C0-441E-BEAC-D1762C3434D7}" type="datetime1">
              <a:rPr lang="en-US" smtClean="0"/>
              <a:t>10/30/2014</a:t>
            </a:fld>
            <a:endParaRPr lang="en-US"/>
          </a:p>
        </p:txBody>
      </p:sp>
      <p:sp>
        <p:nvSpPr>
          <p:cNvPr id="6" name="Footer Placeholder 5"/>
          <p:cNvSpPr>
            <a:spLocks noGrp="1"/>
          </p:cNvSpPr>
          <p:nvPr>
            <p:ph type="ftr" sz="quarter" idx="11"/>
          </p:nvPr>
        </p:nvSpPr>
        <p:spPr/>
        <p:txBody>
          <a:bodyPr/>
          <a:lstStyle/>
          <a:p>
            <a:r>
              <a:rPr lang="en-US" smtClean="0"/>
              <a:t>Social Science Research and Instructional Center</a:t>
            </a:r>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a:t>
            </a:fld>
            <a:endParaRPr lang="en-US"/>
          </a:p>
        </p:txBody>
      </p:sp>
    </p:spTree>
    <p:extLst>
      <p:ext uri="{BB962C8B-B14F-4D97-AF65-F5344CB8AC3E}">
        <p14:creationId xmlns:p14="http://schemas.microsoft.com/office/powerpoint/2010/main" val="40346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49F19C-550F-438A-BB22-108F868665B1}" type="datetime1">
              <a:rPr lang="en-US" smtClean="0"/>
              <a:t>10/30/2014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Social Science Research and Instructional Center</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C475FA-C9C5-44E1-A564-4E2C5C1A4C1B}" type="slidenum">
              <a:rPr lang="en-US" smtClean="0"/>
              <a:t>‹#›</a:t>
            </a:fld>
            <a:endParaRPr lang="en-US"/>
          </a:p>
        </p:txBody>
      </p:sp>
    </p:spTree>
    <p:extLst>
      <p:ext uri="{BB962C8B-B14F-4D97-AF65-F5344CB8AC3E}">
        <p14:creationId xmlns:p14="http://schemas.microsoft.com/office/powerpoint/2010/main" val="1324224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hyperlink" Target="mailto:rcweb@ropercenter.uconn.edu" TargetMode="Externa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www.ropercenter.uconn.edu/" TargetMode="External"/></Relationships>
</file>

<file path=ppt/slides/_rels/slide109.xml.rels><?xml version="1.0" encoding="UTF-8" standalone="yes"?>
<Relationships xmlns="http://schemas.openxmlformats.org/package/2006/relationships"><Relationship Id="rId2" Type="http://schemas.openxmlformats.org/officeDocument/2006/relationships/image" Target="../media/image6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66.JP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hyperlink" Target="http://webapps.ropercenter.uconn.edu/CFIDE/cf/video/dataset_search_tutorial.html" TargetMode="External"/><Relationship Id="rId2" Type="http://schemas.openxmlformats.org/officeDocument/2006/relationships/hyperlink" Target="http://webapps.ropercenter.uconn.edu/CFIDE/cf/video/ipoll_basic_search_tutorial.html" TargetMode="External"/><Relationship Id="rId1" Type="http://schemas.openxmlformats.org/officeDocument/2006/relationships/slideLayout" Target="../slideLayouts/slideLayout2.xml"/><Relationship Id="rId4" Type="http://schemas.openxmlformats.org/officeDocument/2006/relationships/hyperlink" Target="http://webapps.ropercenter.uconn.edu/CFIDE/cf/video/roperexplorer_tutorial.html" TargetMode="Externa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sric.org/" TargetMode="External"/></Relationships>
</file>

<file path=ppt/slides/_rels/slide117.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20.xml.rels><?xml version="1.0" encoding="UTF-8" standalone="yes"?>
<Relationships xmlns="http://schemas.openxmlformats.org/package/2006/relationships"><Relationship Id="rId2" Type="http://schemas.openxmlformats.org/officeDocument/2006/relationships/image" Target="../media/image71.JP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3" Type="http://schemas.openxmlformats.org/officeDocument/2006/relationships/hyperlink" Target="mailto:ednelson@csufresno.edu" TargetMode="External"/><Relationship Id="rId2" Type="http://schemas.openxmlformats.org/officeDocument/2006/relationships/hyperlink" Target="mailto:jlkorey@csupomona.edu"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ssric.org/trd/spss19"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ednelson@csufresno.edu" TargetMode="External"/><Relationship Id="rId2" Type="http://schemas.openxmlformats.org/officeDocument/2006/relationships/hyperlink" Target="mailto:jlkorey@csupomona.edu"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sric.org/data/field_poll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hyperlink" Target="http://ucdata.berkeley.edu/data_record.php?recid=3"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ucdata.berkeley.edu/data_record.php?recid=3"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icpsr.umich.edu/"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www.field.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hyperlink" Target="http://ropercenter.uconn.edu/" TargetMode="External"/><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6.JP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533400" y="2209800"/>
            <a:ext cx="7772400" cy="1470025"/>
          </a:xfrm>
        </p:spPr>
        <p:txBody>
          <a:bodyPr>
            <a:normAutofit fontScale="90000"/>
          </a:bodyPr>
          <a:lstStyle/>
          <a:p>
            <a:r>
              <a:rPr lang="en-US" dirty="0"/>
              <a:t/>
            </a:r>
            <a:br>
              <a:rPr lang="en-US" dirty="0"/>
            </a:br>
            <a:r>
              <a:rPr lang="en-US" dirty="0"/>
              <a:t> </a:t>
            </a:r>
            <a:r>
              <a:rPr lang="en-US" b="1" dirty="0" smtClean="0"/>
              <a:t>SOCIAL SCIENCE DATA BASES FOR RESEARCH AND INSTRUCTION </a:t>
            </a:r>
            <a:endParaRPr lang="en-US" dirty="0"/>
          </a:p>
        </p:txBody>
      </p:sp>
      <p:pic>
        <p:nvPicPr>
          <p:cNvPr id="3" name="Picture 2" title="SSRIC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533400"/>
            <a:ext cx="6720840" cy="914400"/>
          </a:xfrm>
          <a:prstGeom prst="rect">
            <a:avLst/>
          </a:prstGeom>
        </p:spPr>
      </p:pic>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a:t>
            </a:fld>
            <a:endParaRPr lang="en-US"/>
          </a:p>
        </p:txBody>
      </p:sp>
    </p:spTree>
    <p:extLst>
      <p:ext uri="{BB962C8B-B14F-4D97-AF65-F5344CB8AC3E}">
        <p14:creationId xmlns:p14="http://schemas.microsoft.com/office/powerpoint/2010/main" val="39680747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is an examp;le of what your sesarch resutls might look like." title="Search resut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80321" y="1600200"/>
            <a:ext cx="6183357" cy="4525963"/>
          </a:xfrm>
        </p:spPr>
      </p:pic>
      <p:sp>
        <p:nvSpPr>
          <p:cNvPr id="2" name="Title 1"/>
          <p:cNvSpPr>
            <a:spLocks noGrp="1"/>
          </p:cNvSpPr>
          <p:nvPr>
            <p:ph type="title"/>
          </p:nvPr>
        </p:nvSpPr>
        <p:spPr/>
        <p:txBody>
          <a:bodyPr>
            <a:normAutofit fontScale="90000"/>
          </a:bodyPr>
          <a:lstStyle/>
          <a:p>
            <a:r>
              <a:rPr lang="en-US" dirty="0" smtClean="0"/>
              <a:t>Search Results (Your results may differ)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a:t>
            </a:fld>
            <a:endParaRPr lang="en-US"/>
          </a:p>
        </p:txBody>
      </p:sp>
    </p:spTree>
    <p:extLst>
      <p:ext uri="{BB962C8B-B14F-4D97-AF65-F5344CB8AC3E}">
        <p14:creationId xmlns:p14="http://schemas.microsoft.com/office/powerpoint/2010/main" val="1513080803"/>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One of the surveys listed is the USA Today/Gallup Poll conducted in 2012.  Your first result may differ.</a:t>
            </a:r>
          </a:p>
          <a:p>
            <a:r>
              <a:rPr lang="en-US" dirty="0" smtClean="0"/>
              <a:t>The RoperExpress icon (looks like a slanted X) indicates that this dataset can be downloaded directly to your computer with RoperExpress.</a:t>
            </a:r>
          </a:p>
          <a:p>
            <a:pPr marL="0" indent="0">
              <a:buNone/>
            </a:pPr>
            <a:endParaRPr lang="en-US" dirty="0" smtClean="0"/>
          </a:p>
          <a:p>
            <a:endParaRPr lang="en-US" dirty="0" smtClean="0"/>
          </a:p>
          <a:p>
            <a:endParaRPr lang="en-US" dirty="0"/>
          </a:p>
        </p:txBody>
      </p:sp>
      <p:sp>
        <p:nvSpPr>
          <p:cNvPr id="2" name="Title 1"/>
          <p:cNvSpPr>
            <a:spLocks noGrp="1"/>
          </p:cNvSpPr>
          <p:nvPr>
            <p:ph type="title"/>
          </p:nvPr>
        </p:nvSpPr>
        <p:spPr/>
        <p:txBody>
          <a:bodyPr/>
          <a:lstStyle/>
          <a:p>
            <a:r>
              <a:rPr lang="en-US" dirty="0" smtClean="0"/>
              <a:t>Search Results (1)</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100</a:t>
            </a:fld>
            <a:endParaRPr lang="en-US"/>
          </a:p>
        </p:txBody>
      </p:sp>
    </p:spTree>
    <p:extLst>
      <p:ext uri="{BB962C8B-B14F-4D97-AF65-F5344CB8AC3E}">
        <p14:creationId xmlns:p14="http://schemas.microsoft.com/office/powerpoint/2010/main" val="119014390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iPOLL icon indicates that you can view the question in iPOLL.</a:t>
            </a:r>
          </a:p>
          <a:p>
            <a:r>
              <a:rPr lang="en-US" dirty="0" smtClean="0"/>
              <a:t>The RoperExplorer icon indicates that you can analyze the survey results with RoperExplorer.</a:t>
            </a:r>
          </a:p>
          <a:p>
            <a:r>
              <a:rPr lang="en-US" dirty="0"/>
              <a:t>Note that you can narrow your results by date, country and by limiting your search to studies that can be downloaded by RoperExpress and analyzed by RoperExplorer</a:t>
            </a:r>
            <a:r>
              <a:rPr lang="en-US" dirty="0" smtClean="0"/>
              <a:t>.</a:t>
            </a:r>
          </a:p>
          <a:p>
            <a:r>
              <a:rPr lang="en-US" dirty="0" smtClean="0"/>
              <a:t>Let’s download the dataset.</a:t>
            </a:r>
          </a:p>
        </p:txBody>
      </p:sp>
      <p:sp>
        <p:nvSpPr>
          <p:cNvPr id="2" name="Title 1"/>
          <p:cNvSpPr>
            <a:spLocks noGrp="1"/>
          </p:cNvSpPr>
          <p:nvPr>
            <p:ph type="title"/>
          </p:nvPr>
        </p:nvSpPr>
        <p:spPr/>
        <p:txBody>
          <a:bodyPr/>
          <a:lstStyle/>
          <a:p>
            <a:r>
              <a:rPr lang="en-US" dirty="0" smtClean="0"/>
              <a:t>Search Results Continued</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101</a:t>
            </a:fld>
            <a:endParaRPr lang="en-US"/>
          </a:p>
        </p:txBody>
      </p:sp>
    </p:spTree>
    <p:extLst>
      <p:ext uri="{BB962C8B-B14F-4D97-AF65-F5344CB8AC3E}">
        <p14:creationId xmlns:p14="http://schemas.microsoft.com/office/powerpoint/2010/main" val="29430150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Click on the RoperExpress icon for the 2012 USA Today/Gallup Poll survey.</a:t>
            </a:r>
          </a:p>
          <a:p>
            <a:r>
              <a:rPr lang="en-US" dirty="0" smtClean="0"/>
              <a:t>You should see a page similar to the next slide.</a:t>
            </a:r>
          </a:p>
          <a:p>
            <a:r>
              <a:rPr lang="en-US" dirty="0"/>
              <a:t>If there isn’t a RoperExpress icon, that means that the dataset isn’t available through RoperExpress.  Copy and paste the information about the dataset </a:t>
            </a:r>
            <a:r>
              <a:rPr lang="en-US" dirty="0" smtClean="0"/>
              <a:t>into an email to </a:t>
            </a:r>
            <a:r>
              <a:rPr lang="en-US" dirty="0"/>
              <a:t>the Roper Center at </a:t>
            </a:r>
            <a:r>
              <a:rPr lang="en-US" dirty="0">
                <a:hlinkClick r:id="rId2"/>
              </a:rPr>
              <a:t>rcweb@ropercenter.uconn.edu</a:t>
            </a:r>
            <a:r>
              <a:rPr lang="en-US" dirty="0"/>
              <a:t>.  </a:t>
            </a:r>
            <a:r>
              <a:rPr lang="en-US" dirty="0" smtClean="0"/>
              <a:t>You can also call them at 860-486-4440.  They </a:t>
            </a:r>
            <a:r>
              <a:rPr lang="en-US" dirty="0"/>
              <a:t>will process the data and let you know when it is available through RoperExpress.</a:t>
            </a:r>
          </a:p>
          <a:p>
            <a:pPr marL="0" indent="0">
              <a:buNone/>
            </a:pPr>
            <a:endParaRPr lang="en-US" dirty="0"/>
          </a:p>
        </p:txBody>
      </p:sp>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Downloading the Dataset</a:t>
            </a:r>
            <a:r>
              <a:rPr lang="en-US" dirty="0" smtClean="0"/>
              <a:t/>
            </a:r>
            <a:br>
              <a:rPr lang="en-US" dirty="0" smtClean="0"/>
            </a:b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102</a:t>
            </a:fld>
            <a:endParaRPr lang="en-US"/>
          </a:p>
        </p:txBody>
      </p:sp>
    </p:spTree>
    <p:extLst>
      <p:ext uri="{BB962C8B-B14F-4D97-AF65-F5344CB8AC3E}">
        <p14:creationId xmlns:p14="http://schemas.microsoft.com/office/powerpoint/2010/main" val="70104010"/>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the dataset abstract for the study we want to download -- USA Today/Gallup Poll December wave 2." title="Dataset Abstra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47011" y="1600200"/>
            <a:ext cx="7249978" cy="4525963"/>
          </a:xfrm>
        </p:spPr>
      </p:pic>
      <p:sp>
        <p:nvSpPr>
          <p:cNvPr id="2" name="Title 1"/>
          <p:cNvSpPr>
            <a:spLocks noGrp="1"/>
          </p:cNvSpPr>
          <p:nvPr>
            <p:ph type="title"/>
          </p:nvPr>
        </p:nvSpPr>
        <p:spPr/>
        <p:txBody>
          <a:bodyPr/>
          <a:lstStyle/>
          <a:p>
            <a:r>
              <a:rPr lang="en-US" dirty="0" smtClean="0"/>
              <a:t>Dataset Abstract</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103</a:t>
            </a:fld>
            <a:endParaRPr lang="en-US"/>
          </a:p>
        </p:txBody>
      </p:sp>
    </p:spTree>
    <p:extLst>
      <p:ext uri="{BB962C8B-B14F-4D97-AF65-F5344CB8AC3E}">
        <p14:creationId xmlns:p14="http://schemas.microsoft.com/office/powerpoint/2010/main" val="37618462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In the dataset abstract you will see information about this dataset.</a:t>
            </a:r>
          </a:p>
          <a:p>
            <a:r>
              <a:rPr lang="en-US" dirty="0" smtClean="0"/>
              <a:t>On the left you will see information about the documentation for this data set including the questionnaire.  For this dataset you can download the documentation as a Word or PDF file.</a:t>
            </a:r>
          </a:p>
          <a:p>
            <a:r>
              <a:rPr lang="en-US" dirty="0" smtClean="0"/>
              <a:t>You will also see information about downloading the dataset itself.</a:t>
            </a:r>
          </a:p>
          <a:p>
            <a:endParaRPr lang="en-US" dirty="0"/>
          </a:p>
        </p:txBody>
      </p:sp>
      <p:sp>
        <p:nvSpPr>
          <p:cNvPr id="2" name="Title 1"/>
          <p:cNvSpPr>
            <a:spLocks noGrp="1"/>
          </p:cNvSpPr>
          <p:nvPr>
            <p:ph type="title"/>
          </p:nvPr>
        </p:nvSpPr>
        <p:spPr/>
        <p:txBody>
          <a:bodyPr>
            <a:normAutofit/>
          </a:bodyPr>
          <a:lstStyle/>
          <a:p>
            <a:r>
              <a:rPr lang="en-US" dirty="0" smtClean="0"/>
              <a:t>Downloading the Dataset</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104</a:t>
            </a:fld>
            <a:endParaRPr lang="en-US"/>
          </a:p>
        </p:txBody>
      </p:sp>
    </p:spTree>
    <p:extLst>
      <p:ext uri="{BB962C8B-B14F-4D97-AF65-F5344CB8AC3E}">
        <p14:creationId xmlns:p14="http://schemas.microsoft.com/office/powerpoint/2010/main" val="35417269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dirty="0" smtClean="0"/>
              <a:t>If this is the first time you have downloaded a Roper dataset, you will need to register and choose a username and password and then sign into your account. See the beginning of this PowerPoint for a description of how to get your own account. </a:t>
            </a:r>
          </a:p>
          <a:p>
            <a:r>
              <a:rPr lang="en-US" dirty="0" smtClean="0"/>
              <a:t>You will also need an account to use RoperExplorer which we will take about in a few slides. </a:t>
            </a:r>
            <a:endParaRPr lang="en-US" dirty="0"/>
          </a:p>
          <a:p>
            <a:r>
              <a:rPr lang="en-US" dirty="0" smtClean="0"/>
              <a:t>This dataset can be downloaded as either an ASCII file or a SPSS portable file.</a:t>
            </a:r>
          </a:p>
          <a:p>
            <a:r>
              <a:rPr lang="en-US" dirty="0" smtClean="0"/>
              <a:t>Note that there are links to the following information:</a:t>
            </a:r>
          </a:p>
          <a:p>
            <a:pPr lvl="1"/>
            <a:r>
              <a:rPr lang="en-US" dirty="0" smtClean="0"/>
              <a:t>Bringing an ASCII file into SPSS</a:t>
            </a:r>
          </a:p>
          <a:p>
            <a:pPr lvl="1"/>
            <a:r>
              <a:rPr lang="en-US" dirty="0" smtClean="0"/>
              <a:t>Bringing an ASCII file into Stata</a:t>
            </a:r>
          </a:p>
          <a:p>
            <a:pPr lvl="1"/>
            <a:r>
              <a:rPr lang="en-US" dirty="0" smtClean="0"/>
              <a:t>Definition of data file extensions</a:t>
            </a:r>
            <a:r>
              <a:rPr lang="en-US" dirty="0"/>
              <a:t>	</a:t>
            </a:r>
            <a:endParaRPr lang="en-US" dirty="0" smtClean="0"/>
          </a:p>
          <a:p>
            <a:r>
              <a:rPr lang="en-US" dirty="0" smtClean="0"/>
              <a:t>Let’s download the SPSS file by pointing to “SPSS/PASW portable file” and clicking on it.  You should see the box on the next screen.</a:t>
            </a:r>
          </a:p>
          <a:p>
            <a:pPr marL="0" indent="0">
              <a:buNone/>
            </a:pPr>
            <a:endParaRPr lang="en-US" dirty="0" smtClean="0"/>
          </a:p>
        </p:txBody>
      </p:sp>
      <p:sp>
        <p:nvSpPr>
          <p:cNvPr id="2" name="Title 1"/>
          <p:cNvSpPr>
            <a:spLocks noGrp="1"/>
          </p:cNvSpPr>
          <p:nvPr>
            <p:ph type="title"/>
          </p:nvPr>
        </p:nvSpPr>
        <p:spPr/>
        <p:txBody>
          <a:bodyPr>
            <a:noAutofit/>
          </a:bodyPr>
          <a:lstStyle/>
          <a:p>
            <a:r>
              <a:rPr lang="en-US" dirty="0" smtClean="0"/>
              <a:t/>
            </a:r>
            <a:br>
              <a:rPr lang="en-US" dirty="0" smtClean="0"/>
            </a:br>
            <a:r>
              <a:rPr lang="en-US" dirty="0" smtClean="0"/>
              <a:t>Downloading the Dataset Continued</a:t>
            </a:r>
            <a:br>
              <a:rPr lang="en-US" dirty="0" smtClean="0"/>
            </a:b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105</a:t>
            </a:fld>
            <a:endParaRPr lang="en-US"/>
          </a:p>
        </p:txBody>
      </p:sp>
    </p:spTree>
    <p:extLst>
      <p:ext uri="{BB962C8B-B14F-4D97-AF65-F5344CB8AC3E}">
        <p14:creationId xmlns:p14="http://schemas.microsoft.com/office/powerpoint/2010/main" val="251091441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si is the download screen.  You can either open the file or save the file.  You want to save it." title="Download Scree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52687" y="2262981"/>
            <a:ext cx="4238625" cy="3200400"/>
          </a:xfrm>
        </p:spPr>
      </p:pic>
      <p:sp>
        <p:nvSpPr>
          <p:cNvPr id="2" name="Title 1"/>
          <p:cNvSpPr>
            <a:spLocks noGrp="1"/>
          </p:cNvSpPr>
          <p:nvPr>
            <p:ph type="title"/>
          </p:nvPr>
        </p:nvSpPr>
        <p:spPr/>
        <p:txBody>
          <a:bodyPr/>
          <a:lstStyle/>
          <a:p>
            <a:r>
              <a:rPr lang="en-US" dirty="0"/>
              <a:t>Downloading the </a:t>
            </a:r>
            <a:r>
              <a:rPr lang="en-US" dirty="0" smtClean="0"/>
              <a:t>Dataset Screen</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106</a:t>
            </a:fld>
            <a:endParaRPr lang="en-US"/>
          </a:p>
        </p:txBody>
      </p:sp>
    </p:spTree>
    <p:extLst>
      <p:ext uri="{BB962C8B-B14F-4D97-AF65-F5344CB8AC3E}">
        <p14:creationId xmlns:p14="http://schemas.microsoft.com/office/powerpoint/2010/main" val="343587347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We want to save the file so select “Save File” and click “OK”.</a:t>
            </a:r>
          </a:p>
          <a:p>
            <a:r>
              <a:rPr lang="en-US" dirty="0" smtClean="0"/>
              <a:t>The file will now be downloaded to wherever downloaded files are stored on your computer.</a:t>
            </a:r>
          </a:p>
          <a:p>
            <a:r>
              <a:rPr lang="en-US" dirty="0" smtClean="0"/>
              <a:t>Go to your download folder and you should see a file with a .por extension.  For this dataset it’s called “usa201222.por”.</a:t>
            </a:r>
          </a:p>
          <a:p>
            <a:r>
              <a:rPr lang="en-US" dirty="0" smtClean="0"/>
              <a:t>You will need to have SPSS on your computer to open the file.  Remember that it is a portable (.por) file.  </a:t>
            </a:r>
            <a:endParaRPr lang="en-US" dirty="0"/>
          </a:p>
        </p:txBody>
      </p:sp>
      <p:sp>
        <p:nvSpPr>
          <p:cNvPr id="2" name="Title 1"/>
          <p:cNvSpPr>
            <a:spLocks noGrp="1"/>
          </p:cNvSpPr>
          <p:nvPr>
            <p:ph type="title"/>
          </p:nvPr>
        </p:nvSpPr>
        <p:spPr/>
        <p:txBody>
          <a:bodyPr>
            <a:normAutofit fontScale="90000"/>
          </a:bodyPr>
          <a:lstStyle/>
          <a:p>
            <a:r>
              <a:rPr lang="en-US" dirty="0"/>
              <a:t>Downloading the </a:t>
            </a:r>
            <a:r>
              <a:rPr lang="en-US" dirty="0" smtClean="0"/>
              <a:t>Dataset to </a:t>
            </a:r>
            <a:br>
              <a:rPr lang="en-US" dirty="0" smtClean="0"/>
            </a:br>
            <a:r>
              <a:rPr lang="en-US" dirty="0" smtClean="0"/>
              <a:t>Your Computer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107</a:t>
            </a:fld>
            <a:endParaRPr lang="en-US"/>
          </a:p>
        </p:txBody>
      </p:sp>
    </p:spTree>
    <p:extLst>
      <p:ext uri="{BB962C8B-B14F-4D97-AF65-F5344CB8AC3E}">
        <p14:creationId xmlns:p14="http://schemas.microsoft.com/office/powerpoint/2010/main" val="1802481333"/>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is the homepage of the Roper Center." title="Roper Centerfor Public Opinion Research"/>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22810" y="1600200"/>
            <a:ext cx="4698380" cy="4525963"/>
          </a:xfrm>
        </p:spPr>
      </p:pic>
      <p:sp>
        <p:nvSpPr>
          <p:cNvPr id="2" name="Title 1"/>
          <p:cNvSpPr>
            <a:spLocks noGrp="1"/>
          </p:cNvSpPr>
          <p:nvPr>
            <p:ph type="title"/>
          </p:nvPr>
        </p:nvSpPr>
        <p:spPr/>
        <p:txBody>
          <a:bodyPr>
            <a:normAutofit fontScale="90000"/>
          </a:bodyPr>
          <a:lstStyle/>
          <a:p>
            <a:r>
              <a:rPr lang="en-US" dirty="0" smtClean="0">
                <a:hlinkClick r:id="rId4"/>
              </a:rPr>
              <a:t/>
            </a:r>
            <a:br>
              <a:rPr lang="en-US" dirty="0" smtClean="0">
                <a:hlinkClick r:id="rId4"/>
              </a:rPr>
            </a:br>
            <a:r>
              <a:rPr lang="en-US" dirty="0" smtClean="0">
                <a:hlinkClick r:id="rId4"/>
              </a:rPr>
              <a:t>Roper Center</a:t>
            </a:r>
            <a:r>
              <a:rPr lang="en-US" dirty="0" smtClean="0"/>
              <a:t/>
            </a:r>
            <a:br>
              <a:rPr lang="en-US" dirty="0" smtClean="0"/>
            </a:br>
            <a:r>
              <a:rPr lang="en-US" dirty="0">
                <a:hlinkClick r:id="rId4" tooltip="URL for the Roper Center"/>
              </a:rPr>
              <a:t>http://www.ropercenter.uconn.edu/</a:t>
            </a:r>
            <a:r>
              <a:rPr lang="en-US" dirty="0"/>
              <a:t/>
            </a:r>
            <a:br>
              <a:rPr lang="en-US" dirty="0"/>
            </a:b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108</a:t>
            </a:fld>
            <a:endParaRPr lang="en-US"/>
          </a:p>
        </p:txBody>
      </p:sp>
    </p:spTree>
    <p:extLst>
      <p:ext uri="{BB962C8B-B14F-4D97-AF65-F5344CB8AC3E}">
        <p14:creationId xmlns:p14="http://schemas.microsoft.com/office/powerpoint/2010/main" val="791586926"/>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cking on &quot;Education&quot; in the menu bar at the top of the Roper Center's home page takes you to the Education page which lists the various teaching resources." title="Education"/>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2487" y="1624806"/>
            <a:ext cx="7439025" cy="4476750"/>
          </a:xfrm>
        </p:spPr>
      </p:pic>
      <p:sp>
        <p:nvSpPr>
          <p:cNvPr id="2" name="Title 1"/>
          <p:cNvSpPr>
            <a:spLocks noGrp="1"/>
          </p:cNvSpPr>
          <p:nvPr>
            <p:ph type="title"/>
          </p:nvPr>
        </p:nvSpPr>
        <p:spPr/>
        <p:txBody>
          <a:bodyPr/>
          <a:lstStyle/>
          <a:p>
            <a:r>
              <a:rPr lang="en-US" dirty="0" smtClean="0"/>
              <a:t>Education</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109</a:t>
            </a:fld>
            <a:endParaRPr lang="en-US"/>
          </a:p>
        </p:txBody>
      </p:sp>
    </p:spTree>
    <p:extLst>
      <p:ext uri="{BB962C8B-B14F-4D97-AF65-F5344CB8AC3E}">
        <p14:creationId xmlns:p14="http://schemas.microsoft.com/office/powerpoint/2010/main" val="23245706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124200" cy="4525963"/>
          </a:xfrm>
        </p:spPr>
        <p:txBody>
          <a:bodyPr/>
          <a:lstStyle/>
          <a:p>
            <a:r>
              <a:rPr lang="en-US" dirty="0" smtClean="0"/>
              <a:t>We’re going to use the Voice of the People 2011 survey</a:t>
            </a:r>
          </a:p>
          <a:p>
            <a:r>
              <a:rPr lang="en-US" dirty="0" smtClean="0"/>
              <a:t>You can click on the link on the previous slide or enter Voice of the People 2100 in the search box.</a:t>
            </a:r>
            <a:endParaRPr lang="en-US" dirty="0"/>
          </a:p>
        </p:txBody>
      </p:sp>
      <p:pic>
        <p:nvPicPr>
          <p:cNvPr id="8" name="Content Placeholder 5" descr="This is the description of the survey -- Voice of the People.  The study number for this data set is 33054." title="Voice of the Peopl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657600" y="1828800"/>
            <a:ext cx="5029200" cy="2743200"/>
          </a:xfrm>
        </p:spPr>
      </p:pic>
      <p:sp>
        <p:nvSpPr>
          <p:cNvPr id="2" name="Title 1"/>
          <p:cNvSpPr>
            <a:spLocks noGrp="1"/>
          </p:cNvSpPr>
          <p:nvPr>
            <p:ph type="title"/>
          </p:nvPr>
        </p:nvSpPr>
        <p:spPr/>
        <p:txBody>
          <a:bodyPr/>
          <a:lstStyle/>
          <a:p>
            <a:r>
              <a:rPr lang="en-US" dirty="0"/>
              <a:t>Voice of the People (ICPSR 33504)</a:t>
            </a:r>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11</a:t>
            </a:fld>
            <a:endParaRPr lang="en-US"/>
          </a:p>
        </p:txBody>
      </p:sp>
    </p:spTree>
    <p:extLst>
      <p:ext uri="{BB962C8B-B14F-4D97-AF65-F5344CB8AC3E}">
        <p14:creationId xmlns:p14="http://schemas.microsoft.com/office/powerpoint/2010/main" val="1392625109"/>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Fundamentals of Polling provides an introduction to survey research and considers such topics as sampling, survey error and  reading tables.  It aso provides a glossary of terms." title="Fundamentals of Polling"/>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23925" y="1777206"/>
            <a:ext cx="7296150" cy="4171950"/>
          </a:xfrm>
        </p:spPr>
      </p:pic>
      <p:sp>
        <p:nvSpPr>
          <p:cNvPr id="2" name="Title 1"/>
          <p:cNvSpPr>
            <a:spLocks noGrp="1"/>
          </p:cNvSpPr>
          <p:nvPr>
            <p:ph type="title"/>
          </p:nvPr>
        </p:nvSpPr>
        <p:spPr/>
        <p:txBody>
          <a:bodyPr/>
          <a:lstStyle/>
          <a:p>
            <a:r>
              <a:rPr lang="en-US" dirty="0" smtClean="0"/>
              <a:t>Fundamentals of Polling</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110</a:t>
            </a:fld>
            <a:endParaRPr lang="en-US"/>
          </a:p>
        </p:txBody>
      </p:sp>
    </p:spTree>
    <p:extLst>
      <p:ext uri="{BB962C8B-B14F-4D97-AF65-F5344CB8AC3E}">
        <p14:creationId xmlns:p14="http://schemas.microsoft.com/office/powerpoint/2010/main" val="2752418888"/>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alyzing Polls provides a brief introduction to computer data analysis and interpreting data." title="Analyzing Pol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1772" y="1600200"/>
            <a:ext cx="6520455" cy="4525963"/>
          </a:xfrm>
        </p:spPr>
      </p:pic>
      <p:sp>
        <p:nvSpPr>
          <p:cNvPr id="2" name="Title 1"/>
          <p:cNvSpPr>
            <a:spLocks noGrp="1"/>
          </p:cNvSpPr>
          <p:nvPr>
            <p:ph type="title"/>
          </p:nvPr>
        </p:nvSpPr>
        <p:spPr/>
        <p:txBody>
          <a:bodyPr/>
          <a:lstStyle/>
          <a:p>
            <a:r>
              <a:rPr lang="en-US" dirty="0" smtClean="0"/>
              <a:t>Analyzing Polls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111</a:t>
            </a:fld>
            <a:endParaRPr lang="en-US"/>
          </a:p>
        </p:txBody>
      </p:sp>
    </p:spTree>
    <p:extLst>
      <p:ext uri="{BB962C8B-B14F-4D97-AF65-F5344CB8AC3E}">
        <p14:creationId xmlns:p14="http://schemas.microsoft.com/office/powerpoint/2010/main" val="211909949"/>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aching Tools porovides a few assignemnts that you can use in your classes." title="Teaching Too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82050" y="1600200"/>
            <a:ext cx="5979899" cy="4525963"/>
          </a:xfrm>
        </p:spPr>
      </p:pic>
      <p:sp>
        <p:nvSpPr>
          <p:cNvPr id="2" name="Title 1"/>
          <p:cNvSpPr>
            <a:spLocks noGrp="1"/>
          </p:cNvSpPr>
          <p:nvPr>
            <p:ph type="title"/>
          </p:nvPr>
        </p:nvSpPr>
        <p:spPr/>
        <p:txBody>
          <a:bodyPr/>
          <a:lstStyle/>
          <a:p>
            <a:r>
              <a:rPr lang="en-US" dirty="0" smtClean="0"/>
              <a:t>Teaching Tools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112</a:t>
            </a:fld>
            <a:endParaRPr lang="en-US"/>
          </a:p>
        </p:txBody>
      </p:sp>
    </p:spTree>
    <p:extLst>
      <p:ext uri="{BB962C8B-B14F-4D97-AF65-F5344CB8AC3E}">
        <p14:creationId xmlns:p14="http://schemas.microsoft.com/office/powerpoint/2010/main" val="2311661511"/>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ouring Roper Services provides a quick introduction to using the Roper Center along with some brief tutorials." title="Touring Roper Servic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3397" y="1600200"/>
            <a:ext cx="6257205" cy="4525963"/>
          </a:xfrm>
        </p:spPr>
      </p:pic>
      <p:sp>
        <p:nvSpPr>
          <p:cNvPr id="2" name="Title 1"/>
          <p:cNvSpPr>
            <a:spLocks noGrp="1"/>
          </p:cNvSpPr>
          <p:nvPr>
            <p:ph type="title"/>
          </p:nvPr>
        </p:nvSpPr>
        <p:spPr/>
        <p:txBody>
          <a:bodyPr/>
          <a:lstStyle/>
          <a:p>
            <a:r>
              <a:rPr lang="en-US" dirty="0" smtClean="0"/>
              <a:t>Touring Roper Services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113</a:t>
            </a:fld>
            <a:endParaRPr lang="en-US"/>
          </a:p>
        </p:txBody>
      </p:sp>
    </p:spTree>
    <p:extLst>
      <p:ext uri="{BB962C8B-B14F-4D97-AF65-F5344CB8AC3E}">
        <p14:creationId xmlns:p14="http://schemas.microsoft.com/office/powerpoint/2010/main" val="208189044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Here are some sources for learning more about Roper.</a:t>
            </a:r>
          </a:p>
          <a:p>
            <a:pPr lvl="1"/>
            <a:r>
              <a:rPr lang="en-US" dirty="0" smtClean="0"/>
              <a:t>Point to “Research” in the menu bar and click on “Webinars” where you can register for the webinars that interest you.</a:t>
            </a:r>
          </a:p>
          <a:p>
            <a:pPr lvl="1"/>
            <a:r>
              <a:rPr lang="en-US" dirty="0" smtClean="0"/>
              <a:t>Watch the following tutorials:</a:t>
            </a:r>
          </a:p>
          <a:p>
            <a:pPr lvl="2"/>
            <a:r>
              <a:rPr lang="en-US" dirty="0">
                <a:hlinkClick r:id="rId2"/>
              </a:rPr>
              <a:t>iPOLL Basic Search </a:t>
            </a:r>
            <a:r>
              <a:rPr lang="en-US" dirty="0" smtClean="0">
                <a:hlinkClick r:id="rId2"/>
              </a:rPr>
              <a:t>Tutorial </a:t>
            </a:r>
            <a:endParaRPr lang="en-US" dirty="0" smtClean="0"/>
          </a:p>
          <a:p>
            <a:pPr lvl="2"/>
            <a:r>
              <a:rPr lang="en-US" dirty="0" smtClean="0">
                <a:hlinkClick r:id="rId3"/>
              </a:rPr>
              <a:t>Dataset Search Tutorial </a:t>
            </a:r>
            <a:endParaRPr lang="en-US" dirty="0" smtClean="0"/>
          </a:p>
          <a:p>
            <a:pPr lvl="2"/>
            <a:r>
              <a:rPr lang="en-US" dirty="0" smtClean="0">
                <a:hlinkClick r:id="rId4"/>
              </a:rPr>
              <a:t>RoperExplorer Online Analysis Tutorial </a:t>
            </a:r>
            <a:endParaRPr lang="en-US" dirty="0" smtClean="0"/>
          </a:p>
          <a:p>
            <a:pPr lvl="1"/>
            <a:endParaRPr lang="en-US" dirty="0"/>
          </a:p>
        </p:txBody>
      </p:sp>
      <p:sp>
        <p:nvSpPr>
          <p:cNvPr id="2" name="Title 1"/>
          <p:cNvSpPr>
            <a:spLocks noGrp="1"/>
          </p:cNvSpPr>
          <p:nvPr>
            <p:ph type="title"/>
          </p:nvPr>
        </p:nvSpPr>
        <p:spPr/>
        <p:txBody>
          <a:bodyPr/>
          <a:lstStyle/>
          <a:p>
            <a:r>
              <a:rPr lang="en-US" dirty="0" smtClean="0"/>
              <a:t>Learning More about Roper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114</a:t>
            </a:fld>
            <a:endParaRPr lang="en-US"/>
          </a:p>
        </p:txBody>
      </p:sp>
    </p:spTree>
    <p:extLst>
      <p:ext uri="{BB962C8B-B14F-4D97-AF65-F5344CB8AC3E}">
        <p14:creationId xmlns:p14="http://schemas.microsoft.com/office/powerpoint/2010/main" val="427592750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1"/>
            <a:r>
              <a:rPr lang="en-US" dirty="0" smtClean="0"/>
              <a:t>Point your mouse at “Quick Links” on the home page and then click on “User Support.”</a:t>
            </a:r>
          </a:p>
          <a:p>
            <a:pPr lvl="1"/>
            <a:r>
              <a:rPr lang="en-US" dirty="0" smtClean="0"/>
              <a:t>Sign up to receive the Roper Center newsletter by entering your email address in the box on the left of the home page.</a:t>
            </a:r>
          </a:p>
          <a:p>
            <a:pPr lvl="1"/>
            <a:endParaRPr lang="en-US" dirty="0" smtClean="0"/>
          </a:p>
          <a:p>
            <a:pPr lvl="2"/>
            <a:endParaRPr lang="en-US" dirty="0"/>
          </a:p>
        </p:txBody>
      </p:sp>
      <p:sp>
        <p:nvSpPr>
          <p:cNvPr id="2" name="Title 1"/>
          <p:cNvSpPr>
            <a:spLocks noGrp="1"/>
          </p:cNvSpPr>
          <p:nvPr>
            <p:ph type="title"/>
          </p:nvPr>
        </p:nvSpPr>
        <p:spPr/>
        <p:txBody>
          <a:bodyPr>
            <a:normAutofit fontScale="90000"/>
          </a:bodyPr>
          <a:lstStyle/>
          <a:p>
            <a:r>
              <a:rPr lang="en-US" dirty="0" smtClean="0"/>
              <a:t>Learning More about Roper</a:t>
            </a:r>
            <a:br>
              <a:rPr lang="en-US" dirty="0" smtClean="0"/>
            </a:br>
            <a:r>
              <a:rPr lang="en-US" dirty="0" smtClean="0"/>
              <a:t>Continued</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115</a:t>
            </a:fld>
            <a:endParaRPr lang="en-US"/>
          </a:p>
        </p:txBody>
      </p:sp>
    </p:spTree>
    <p:extLst>
      <p:ext uri="{BB962C8B-B14F-4D97-AF65-F5344CB8AC3E}">
        <p14:creationId xmlns:p14="http://schemas.microsoft.com/office/powerpoint/2010/main" val="397796582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s the Social Science Research and Instructional Council's (SSRIC) home page." title="SSRIC"/>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6986" y="1600200"/>
            <a:ext cx="5410027" cy="4525963"/>
          </a:xfrm>
        </p:spPr>
      </p:pic>
      <p:sp>
        <p:nvSpPr>
          <p:cNvPr id="2" name="Title 1"/>
          <p:cNvSpPr>
            <a:spLocks noGrp="1"/>
          </p:cNvSpPr>
          <p:nvPr>
            <p:ph type="title"/>
          </p:nvPr>
        </p:nvSpPr>
        <p:spPr/>
        <p:txBody>
          <a:bodyPr>
            <a:normAutofit fontScale="90000"/>
          </a:bodyPr>
          <a:lstStyle/>
          <a:p>
            <a:r>
              <a:rPr lang="en-US" dirty="0" smtClean="0">
                <a:hlinkClick r:id="rId4"/>
              </a:rPr>
              <a:t/>
            </a:r>
            <a:br>
              <a:rPr lang="en-US" dirty="0" smtClean="0">
                <a:hlinkClick r:id="rId4"/>
              </a:rPr>
            </a:br>
            <a:r>
              <a:rPr lang="en-US" dirty="0" smtClean="0">
                <a:hlinkClick r:id="rId4"/>
              </a:rPr>
              <a:t>SSRIC</a:t>
            </a:r>
            <a:r>
              <a:rPr lang="en-US" dirty="0" smtClean="0"/>
              <a:t/>
            </a:r>
            <a:br>
              <a:rPr lang="en-US" dirty="0" smtClean="0"/>
            </a:br>
            <a:r>
              <a:rPr lang="en-US" dirty="0">
                <a:hlinkClick r:id="rId4" tooltip="URL for the Social Science Research and Instructional Center"/>
              </a:rPr>
              <a:t>http://ssric.org/</a:t>
            </a:r>
            <a:r>
              <a:rPr lang="en-US" dirty="0" smtClean="0"/>
              <a:t/>
            </a:r>
            <a:br>
              <a:rPr lang="en-US" dirty="0" smtClean="0"/>
            </a:b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116</a:t>
            </a:fld>
            <a:endParaRPr lang="en-US"/>
          </a:p>
        </p:txBody>
      </p:sp>
    </p:spTree>
    <p:extLst>
      <p:ext uri="{BB962C8B-B14F-4D97-AF65-F5344CB8AC3E}">
        <p14:creationId xmlns:p14="http://schemas.microsoft.com/office/powerpoint/2010/main" val="356103598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icking on &quot;Teaching Resources&quot; on the left of the home page gives you the list of teaching Resources available.  We're gong to mention three of these resources -- modules, online textbooks, and links to other instructional sites." title="Teaching Resourc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519" y="2057401"/>
            <a:ext cx="3962962" cy="3611562"/>
          </a:xfrm>
        </p:spPr>
      </p:pic>
      <p:sp>
        <p:nvSpPr>
          <p:cNvPr id="2" name="Title 1"/>
          <p:cNvSpPr>
            <a:spLocks noGrp="1"/>
          </p:cNvSpPr>
          <p:nvPr>
            <p:ph type="title"/>
          </p:nvPr>
        </p:nvSpPr>
        <p:spPr/>
        <p:txBody>
          <a:bodyPr/>
          <a:lstStyle/>
          <a:p>
            <a:r>
              <a:rPr lang="en-US" dirty="0" smtClean="0"/>
              <a:t>SSRIC Teaching Resources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117</a:t>
            </a:fld>
            <a:endParaRPr lang="en-US"/>
          </a:p>
        </p:txBody>
      </p:sp>
    </p:spTree>
    <p:extLst>
      <p:ext uri="{BB962C8B-B14F-4D97-AF65-F5344CB8AC3E}">
        <p14:creationId xmlns:p14="http://schemas.microsoft.com/office/powerpoint/2010/main" val="247178778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s a list of the modules available on the SSRIC's website.  A module is like a book with chapters on the topic, methodology, data analysis and a set of exercises.  Each module also comes with various datasets." title="Modu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34430" y="2514601"/>
            <a:ext cx="7875140" cy="2697162"/>
          </a:xfrm>
        </p:spPr>
      </p:pic>
      <p:sp>
        <p:nvSpPr>
          <p:cNvPr id="2" name="Title 1"/>
          <p:cNvSpPr>
            <a:spLocks noGrp="1"/>
          </p:cNvSpPr>
          <p:nvPr>
            <p:ph type="title"/>
          </p:nvPr>
        </p:nvSpPr>
        <p:spPr/>
        <p:txBody>
          <a:bodyPr/>
          <a:lstStyle/>
          <a:p>
            <a:r>
              <a:rPr lang="en-US" dirty="0" smtClean="0"/>
              <a:t>SSRIC Modules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118</a:t>
            </a:fld>
            <a:endParaRPr lang="en-US"/>
          </a:p>
        </p:txBody>
      </p:sp>
    </p:spTree>
    <p:extLst>
      <p:ext uri="{BB962C8B-B14F-4D97-AF65-F5344CB8AC3E}">
        <p14:creationId xmlns:p14="http://schemas.microsoft.com/office/powerpoint/2010/main" val="416721477"/>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Online Textbooks – SPSS (version 22)</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119</a:t>
            </a:fld>
            <a:endParaRPr lang="en-US"/>
          </a:p>
        </p:txBody>
      </p:sp>
      <p:pic>
        <p:nvPicPr>
          <p:cNvPr id="4" name="Content Placeholder 3" descr="This tutorial for SPSS (version 22) is available free of charge." title="SPSS for Windows -- Version 2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28800"/>
            <a:ext cx="8229600" cy="3657600"/>
          </a:xfrm>
        </p:spPr>
      </p:pic>
    </p:spTree>
    <p:extLst>
      <p:ext uri="{BB962C8B-B14F-4D97-AF65-F5344CB8AC3E}">
        <p14:creationId xmlns:p14="http://schemas.microsoft.com/office/powerpoint/2010/main" val="394139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2590800" cy="4525963"/>
          </a:xfrm>
        </p:spPr>
        <p:txBody>
          <a:bodyPr>
            <a:normAutofit/>
          </a:bodyPr>
          <a:lstStyle/>
          <a:p>
            <a:r>
              <a:rPr lang="en-US" dirty="0" smtClean="0"/>
              <a:t>Search for variables that include immigration in the text.</a:t>
            </a:r>
          </a:p>
          <a:p>
            <a:r>
              <a:rPr lang="en-US" dirty="0" smtClean="0"/>
              <a:t>Click on Go.</a:t>
            </a:r>
          </a:p>
          <a:p>
            <a:r>
              <a:rPr lang="en-US" dirty="0" smtClean="0"/>
              <a:t>Then click on variable it finds – Q4.</a:t>
            </a:r>
          </a:p>
          <a:p>
            <a:pPr marL="0" indent="0">
              <a:buNone/>
            </a:pPr>
            <a:endParaRPr lang="en-US" dirty="0"/>
          </a:p>
        </p:txBody>
      </p:sp>
      <p:pic>
        <p:nvPicPr>
          <p:cNvPr id="7" name="Content Placeholder 6" descr="The Search Variables box is where you can search the questions in this study.  Here we are searching for questions that contain the word immigration." title="Getting More Information About the Variable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10000" y="1828800"/>
            <a:ext cx="4152900" cy="1676400"/>
          </a:xfrm>
        </p:spPr>
      </p:pic>
      <p:sp>
        <p:nvSpPr>
          <p:cNvPr id="2" name="Title 1"/>
          <p:cNvSpPr>
            <a:spLocks noGrp="1"/>
          </p:cNvSpPr>
          <p:nvPr>
            <p:ph type="title"/>
          </p:nvPr>
        </p:nvSpPr>
        <p:spPr/>
        <p:txBody>
          <a:bodyPr>
            <a:normAutofit fontScale="90000"/>
          </a:bodyPr>
          <a:lstStyle/>
          <a:p>
            <a:r>
              <a:rPr lang="en-US" dirty="0" smtClean="0"/>
              <a:t>Getting More Information About the</a:t>
            </a:r>
            <a:br>
              <a:rPr lang="en-US" dirty="0" smtClean="0"/>
            </a:br>
            <a:r>
              <a:rPr lang="en-US" dirty="0" smtClean="0"/>
              <a:t>Variables in the Data Set</a:t>
            </a:r>
            <a:endParaRPr lang="en-US" dirty="0"/>
          </a:p>
        </p:txBody>
      </p:sp>
      <p:sp>
        <p:nvSpPr>
          <p:cNvPr id="8" name="Footer Placeholder 7"/>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12</a:t>
            </a:fld>
            <a:endParaRPr lang="en-US"/>
          </a:p>
        </p:txBody>
      </p:sp>
    </p:spTree>
    <p:extLst>
      <p:ext uri="{BB962C8B-B14F-4D97-AF65-F5344CB8AC3E}">
        <p14:creationId xmlns:p14="http://schemas.microsoft.com/office/powerpoint/2010/main" val="3912138449"/>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Online Textbooks – POWERMUTT</a:t>
            </a:r>
            <a:br>
              <a:rPr lang="en-US" sz="3600" dirty="0" smtClean="0"/>
            </a:br>
            <a:r>
              <a:rPr lang="en-US" sz="3600" dirty="0" smtClean="0"/>
              <a:t>Introduction to Research Methods in Political Science</a:t>
            </a:r>
            <a:endParaRPr lang="en-US" sz="3600" dirty="0"/>
          </a:p>
        </p:txBody>
      </p:sp>
      <p:pic>
        <p:nvPicPr>
          <p:cNvPr id="6" name="Content Placeholder 5" descr="This is an online textbook that is available free of charge.  This is an introduction to research methods in political science." title="Online Textbook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28800"/>
            <a:ext cx="8229600" cy="4038600"/>
          </a:xfrm>
        </p:spPr>
      </p:pic>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120</a:t>
            </a:fld>
            <a:endParaRPr lang="en-US"/>
          </a:p>
        </p:txBody>
      </p:sp>
    </p:spTree>
    <p:extLst>
      <p:ext uri="{BB962C8B-B14F-4D97-AF65-F5344CB8AC3E}">
        <p14:creationId xmlns:p14="http://schemas.microsoft.com/office/powerpoint/2010/main" val="294023025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Here are links to other sites on the topics listed.  The topics will expand over time." title="Links to Other Instructional Sit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590800" y="2341902"/>
            <a:ext cx="3962400" cy="3042558"/>
          </a:xfrm>
        </p:spPr>
      </p:pic>
      <p:sp>
        <p:nvSpPr>
          <p:cNvPr id="2" name="Title 1"/>
          <p:cNvSpPr>
            <a:spLocks noGrp="1"/>
          </p:cNvSpPr>
          <p:nvPr>
            <p:ph type="title"/>
          </p:nvPr>
        </p:nvSpPr>
        <p:spPr/>
        <p:txBody>
          <a:bodyPr/>
          <a:lstStyle/>
          <a:p>
            <a:r>
              <a:rPr lang="en-US" dirty="0" smtClean="0"/>
              <a:t>Links to Other Instructional Sites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121</a:t>
            </a:fld>
            <a:endParaRPr lang="en-US"/>
          </a:p>
        </p:txBody>
      </p:sp>
    </p:spTree>
    <p:extLst>
      <p:ext uri="{BB962C8B-B14F-4D97-AF65-F5344CB8AC3E}">
        <p14:creationId xmlns:p14="http://schemas.microsoft.com/office/powerpoint/2010/main" val="2131131"/>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These are the  links to sites on statistics." title="Links to Sites on Statistic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854903"/>
            <a:ext cx="8229600" cy="4016556"/>
          </a:xfrm>
        </p:spPr>
      </p:pic>
      <p:sp>
        <p:nvSpPr>
          <p:cNvPr id="2" name="Title 1"/>
          <p:cNvSpPr>
            <a:spLocks noGrp="1"/>
          </p:cNvSpPr>
          <p:nvPr>
            <p:ph type="title"/>
          </p:nvPr>
        </p:nvSpPr>
        <p:spPr/>
        <p:txBody>
          <a:bodyPr/>
          <a:lstStyle/>
          <a:p>
            <a:r>
              <a:rPr lang="en-US" dirty="0" smtClean="0"/>
              <a:t>Links to Sites on Statistics</a:t>
            </a:r>
            <a:endParaRPr lang="en-US" dirty="0"/>
          </a:p>
        </p:txBody>
      </p:sp>
      <p:sp>
        <p:nvSpPr>
          <p:cNvPr id="6" name="Footer Placeholder 5"/>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122</a:t>
            </a:fld>
            <a:endParaRPr lang="en-US"/>
          </a:p>
        </p:txBody>
      </p:sp>
    </p:spTree>
    <p:extLst>
      <p:ext uri="{BB962C8B-B14F-4D97-AF65-F5344CB8AC3E}">
        <p14:creationId xmlns:p14="http://schemas.microsoft.com/office/powerpoint/2010/main" val="3021716300"/>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John Korey</a:t>
            </a:r>
            <a:br>
              <a:rPr lang="en-US" dirty="0" smtClean="0"/>
            </a:br>
            <a:r>
              <a:rPr lang="en-US" dirty="0" smtClean="0">
                <a:hlinkClick r:id="rId2"/>
              </a:rPr>
              <a:t>jlkorey@csupomona.edu</a:t>
            </a:r>
            <a:endParaRPr lang="en-US" dirty="0" smtClean="0"/>
          </a:p>
          <a:p>
            <a:r>
              <a:rPr lang="en-US" dirty="0" smtClean="0"/>
              <a:t>Ed Nelson</a:t>
            </a:r>
            <a:br>
              <a:rPr lang="en-US" dirty="0" smtClean="0"/>
            </a:br>
            <a:r>
              <a:rPr lang="en-US" dirty="0" smtClean="0">
                <a:hlinkClick r:id="rId3"/>
              </a:rPr>
              <a:t>ednelson@csufresno.edu</a:t>
            </a: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Contacting Us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123</a:t>
            </a:fld>
            <a:endParaRPr lang="en-US"/>
          </a:p>
        </p:txBody>
      </p:sp>
    </p:spTree>
    <p:extLst>
      <p:ext uri="{BB962C8B-B14F-4D97-AF65-F5344CB8AC3E}">
        <p14:creationId xmlns:p14="http://schemas.microsoft.com/office/powerpoint/2010/main" val="255681981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s the frequency distribution for Q4.  Click on the link for Q4  shown in the previous slide." title="Looking at Q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024189"/>
            <a:ext cx="8229600" cy="3677984"/>
          </a:xfrm>
        </p:spPr>
      </p:pic>
      <p:sp>
        <p:nvSpPr>
          <p:cNvPr id="2" name="Title 1"/>
          <p:cNvSpPr>
            <a:spLocks noGrp="1"/>
          </p:cNvSpPr>
          <p:nvPr>
            <p:ph type="title"/>
          </p:nvPr>
        </p:nvSpPr>
        <p:spPr/>
        <p:txBody>
          <a:bodyPr/>
          <a:lstStyle/>
          <a:p>
            <a:r>
              <a:rPr lang="en-US" dirty="0" smtClean="0"/>
              <a:t>Looking at a Key Variable (Q4)</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13</a:t>
            </a:fld>
            <a:endParaRPr lang="en-US"/>
          </a:p>
        </p:txBody>
      </p:sp>
    </p:spTree>
    <p:extLst>
      <p:ext uri="{BB962C8B-B14F-4D97-AF65-F5344CB8AC3E}">
        <p14:creationId xmlns:p14="http://schemas.microsoft.com/office/powerpoint/2010/main" val="2975324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2590800" cy="4525963"/>
          </a:xfrm>
        </p:spPr>
        <p:txBody>
          <a:bodyPr/>
          <a:lstStyle/>
          <a:p>
            <a:r>
              <a:rPr lang="en-US" dirty="0" smtClean="0"/>
              <a:t>Click on the file you want to download.</a:t>
            </a:r>
          </a:p>
          <a:p>
            <a:r>
              <a:rPr lang="en-US" dirty="0" smtClean="0"/>
              <a:t>In our case, click on the SPSS file.</a:t>
            </a:r>
            <a:endParaRPr lang="en-US" dirty="0"/>
          </a:p>
        </p:txBody>
      </p:sp>
      <p:pic>
        <p:nvPicPr>
          <p:cNvPr id="8" name="Content Placeholder 3" descr="This shows the various options for downloading different files including the codebook and the data set in different formats.  We're going to download the SPSS file." title="Downloading the Data Se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24200" y="1828800"/>
            <a:ext cx="5257800" cy="1676400"/>
          </a:xfrm>
          <a:prstGeom prst="rect">
            <a:avLst/>
          </a:prstGeom>
        </p:spPr>
      </p:pic>
      <p:sp>
        <p:nvSpPr>
          <p:cNvPr id="2" name="Title 1"/>
          <p:cNvSpPr>
            <a:spLocks noGrp="1"/>
          </p:cNvSpPr>
          <p:nvPr>
            <p:ph type="title"/>
          </p:nvPr>
        </p:nvSpPr>
        <p:spPr/>
        <p:txBody>
          <a:bodyPr/>
          <a:lstStyle/>
          <a:p>
            <a:r>
              <a:rPr lang="en-US" dirty="0" smtClean="0"/>
              <a:t>Downloading the Data Set</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14</a:t>
            </a:fld>
            <a:endParaRPr lang="en-US"/>
          </a:p>
        </p:txBody>
      </p:sp>
    </p:spTree>
    <p:extLst>
      <p:ext uri="{BB962C8B-B14F-4D97-AF65-F5344CB8AC3E}">
        <p14:creationId xmlns:p14="http://schemas.microsoft.com/office/powerpoint/2010/main" val="214145015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o dowdload the data set, you must have an account at ICPSR.  Here is where you would log into to your account." title="Logging on to Your Account at ICPS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365411"/>
            <a:ext cx="8229600" cy="3235289"/>
          </a:xfrm>
        </p:spPr>
      </p:pic>
      <p:sp>
        <p:nvSpPr>
          <p:cNvPr id="20482" name="Title 1"/>
          <p:cNvSpPr>
            <a:spLocks noGrp="1"/>
          </p:cNvSpPr>
          <p:nvPr>
            <p:ph type="title"/>
          </p:nvPr>
        </p:nvSpPr>
        <p:spPr/>
        <p:txBody>
          <a:bodyPr>
            <a:normAutofit fontScale="90000"/>
          </a:bodyPr>
          <a:lstStyle/>
          <a:p>
            <a:r>
              <a:rPr lang="en-US" dirty="0" smtClean="0"/>
              <a:t>Logging On to Your Account</a:t>
            </a:r>
            <a:br>
              <a:rPr lang="en-US" dirty="0" smtClean="0"/>
            </a:br>
            <a:r>
              <a:rPr lang="en-US" dirty="0" smtClean="0"/>
              <a:t>at ICPSR</a:t>
            </a:r>
          </a:p>
        </p:txBody>
      </p:sp>
      <p:sp>
        <p:nvSpPr>
          <p:cNvPr id="5" name="Footer Placeholder 4"/>
          <p:cNvSpPr>
            <a:spLocks noGrp="1"/>
          </p:cNvSpPr>
          <p:nvPr>
            <p:ph type="ftr" sz="quarter" idx="11"/>
          </p:nvPr>
        </p:nvSpPr>
        <p:spPr/>
        <p:txBody>
          <a:bodyPr/>
          <a:lstStyle/>
          <a:p>
            <a:r>
              <a:rPr lang="en-US" smtClean="0"/>
              <a:t>Social Science Research and Instructional Center</a:t>
            </a:r>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15</a:t>
            </a:fld>
            <a:endParaRPr lang="en-US"/>
          </a:p>
        </p:txBody>
      </p:sp>
    </p:spTree>
    <p:extLst>
      <p:ext uri="{BB962C8B-B14F-4D97-AF65-F5344CB8AC3E}">
        <p14:creationId xmlns:p14="http://schemas.microsoft.com/office/powerpoint/2010/main" val="20374686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2743200" cy="4525963"/>
          </a:xfrm>
        </p:spPr>
        <p:txBody>
          <a:bodyPr/>
          <a:lstStyle/>
          <a:p>
            <a:r>
              <a:rPr lang="en-US" dirty="0" smtClean="0"/>
              <a:t>Before you can download data you must create an account.</a:t>
            </a:r>
          </a:p>
          <a:p>
            <a:r>
              <a:rPr lang="en-US" dirty="0" smtClean="0"/>
              <a:t>We’re going to create a MyData account.</a:t>
            </a:r>
            <a:endParaRPr lang="en-US" dirty="0"/>
          </a:p>
        </p:txBody>
      </p:sp>
      <p:pic>
        <p:nvPicPr>
          <p:cNvPr id="6" name="Content Placeholder 5" descr="If you have a MyData account you can login here.  If you don't then click on New user." title="Creating a MyData Accoun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76600" y="1828800"/>
            <a:ext cx="5486400" cy="2589223"/>
          </a:xfrm>
        </p:spPr>
      </p:pic>
      <p:sp>
        <p:nvSpPr>
          <p:cNvPr id="2" name="Title 1"/>
          <p:cNvSpPr>
            <a:spLocks noGrp="1"/>
          </p:cNvSpPr>
          <p:nvPr>
            <p:ph type="title"/>
          </p:nvPr>
        </p:nvSpPr>
        <p:spPr/>
        <p:txBody>
          <a:bodyPr/>
          <a:lstStyle/>
          <a:p>
            <a:r>
              <a:rPr lang="en-US" dirty="0"/>
              <a:t>Creating </a:t>
            </a:r>
            <a:r>
              <a:rPr lang="en-US" dirty="0" smtClean="0"/>
              <a:t>a MyData Account</a:t>
            </a:r>
            <a:endParaRPr lang="en-US" dirty="0"/>
          </a:p>
        </p:txBody>
      </p:sp>
      <p:sp>
        <p:nvSpPr>
          <p:cNvPr id="8" name="Footer Placeholder 7"/>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16</a:t>
            </a:fld>
            <a:endParaRPr lang="en-US"/>
          </a:p>
        </p:txBody>
      </p:sp>
    </p:spTree>
    <p:extLst>
      <p:ext uri="{BB962C8B-B14F-4D97-AF65-F5344CB8AC3E}">
        <p14:creationId xmlns:p14="http://schemas.microsoft.com/office/powerpoint/2010/main" val="22473809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is the form that you fill out to create your MyData account." title="Filling out the Form"/>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0"/>
            <a:ext cx="8229600" cy="3818235"/>
          </a:xfrm>
        </p:spPr>
      </p:pic>
      <p:sp>
        <p:nvSpPr>
          <p:cNvPr id="21506" name="Title 1"/>
          <p:cNvSpPr>
            <a:spLocks noGrp="1"/>
          </p:cNvSpPr>
          <p:nvPr>
            <p:ph type="title"/>
          </p:nvPr>
        </p:nvSpPr>
        <p:spPr/>
        <p:txBody>
          <a:bodyPr>
            <a:normAutofit fontScale="90000"/>
          </a:bodyPr>
          <a:lstStyle/>
          <a:p>
            <a:r>
              <a:rPr lang="en-US" dirty="0" smtClean="0"/>
              <a:t>Filling Out the Form to </a:t>
            </a:r>
            <a:br>
              <a:rPr lang="en-US" dirty="0" smtClean="0"/>
            </a:br>
            <a:r>
              <a:rPr lang="en-US" dirty="0" smtClean="0"/>
              <a:t>Create Your MyData Account</a:t>
            </a:r>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17</a:t>
            </a:fld>
            <a:endParaRPr lang="en-US"/>
          </a:p>
        </p:txBody>
      </p:sp>
    </p:spTree>
    <p:extLst>
      <p:ext uri="{BB962C8B-B14F-4D97-AF65-F5344CB8AC3E}">
        <p14:creationId xmlns:p14="http://schemas.microsoft.com/office/powerpoint/2010/main" val="33071320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5" name="Content Placeholder 4" descr="When you downlaod the file, you have the choice to open or save the file.  You want to save the file." title="Downloadi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2590800"/>
            <a:ext cx="4152900" cy="2990850"/>
          </a:xfrm>
        </p:spPr>
      </p:pic>
      <p:sp>
        <p:nvSpPr>
          <p:cNvPr id="23554" name="Title 1"/>
          <p:cNvSpPr>
            <a:spLocks noGrp="1"/>
          </p:cNvSpPr>
          <p:nvPr>
            <p:ph type="title"/>
          </p:nvPr>
        </p:nvSpPr>
        <p:spPr/>
        <p:txBody>
          <a:bodyPr/>
          <a:lstStyle/>
          <a:p>
            <a:r>
              <a:rPr lang="en-US" dirty="0" smtClean="0"/>
              <a:t>Downloading the Data File</a:t>
            </a:r>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18</a:t>
            </a:fld>
            <a:endParaRPr lang="en-US"/>
          </a:p>
        </p:txBody>
      </p:sp>
    </p:spTree>
    <p:extLst>
      <p:ext uri="{BB962C8B-B14F-4D97-AF65-F5344CB8AC3E}">
        <p14:creationId xmlns:p14="http://schemas.microsoft.com/office/powerpoint/2010/main" val="3593119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Content Placeholder 2"/>
          <p:cNvSpPr>
            <a:spLocks noGrp="1"/>
          </p:cNvSpPr>
          <p:nvPr>
            <p:ph idx="1"/>
          </p:nvPr>
        </p:nvSpPr>
        <p:spPr/>
        <p:txBody>
          <a:bodyPr/>
          <a:lstStyle/>
          <a:p>
            <a:r>
              <a:rPr lang="en-US" dirty="0" smtClean="0"/>
              <a:t>Select “Save File”.</a:t>
            </a:r>
          </a:p>
          <a:p>
            <a:r>
              <a:rPr lang="en-US" dirty="0" smtClean="0"/>
              <a:t>In Firefox the file will be saved to your download folder.</a:t>
            </a:r>
          </a:p>
          <a:p>
            <a:r>
              <a:rPr lang="en-US" dirty="0" smtClean="0"/>
              <a:t>File will be saved as a zip file.</a:t>
            </a:r>
          </a:p>
          <a:p>
            <a:r>
              <a:rPr lang="en-US" dirty="0" smtClean="0"/>
              <a:t>Open the zip file.</a:t>
            </a:r>
          </a:p>
          <a:p>
            <a:r>
              <a:rPr lang="en-US" dirty="0" smtClean="0"/>
              <a:t>Keep opening folders until you see codebook.pdf, questionnaire.pdf and </a:t>
            </a:r>
            <a:r>
              <a:rPr lang="en-US" dirty="0" err="1" smtClean="0"/>
              <a:t>data.sav</a:t>
            </a:r>
            <a:r>
              <a:rPr lang="en-US" dirty="0" smtClean="0"/>
              <a:t>.  </a:t>
            </a:r>
          </a:p>
        </p:txBody>
      </p:sp>
      <p:sp>
        <p:nvSpPr>
          <p:cNvPr id="24578" name="Title 1"/>
          <p:cNvSpPr>
            <a:spLocks noGrp="1"/>
          </p:cNvSpPr>
          <p:nvPr>
            <p:ph type="title"/>
          </p:nvPr>
        </p:nvSpPr>
        <p:spPr/>
        <p:txBody>
          <a:bodyPr/>
          <a:lstStyle/>
          <a:p>
            <a:r>
              <a:rPr lang="en-US" dirty="0" smtClean="0"/>
              <a:t>Downloading Instructions</a:t>
            </a:r>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19</a:t>
            </a:fld>
            <a:endParaRPr lang="en-US"/>
          </a:p>
        </p:txBody>
      </p:sp>
    </p:spTree>
    <p:extLst>
      <p:ext uri="{BB962C8B-B14F-4D97-AF65-F5344CB8AC3E}">
        <p14:creationId xmlns:p14="http://schemas.microsoft.com/office/powerpoint/2010/main" val="3714381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Introductions</a:t>
            </a:r>
          </a:p>
          <a:p>
            <a:r>
              <a:rPr lang="en-US" dirty="0" smtClean="0"/>
              <a:t>ICPSR</a:t>
            </a:r>
          </a:p>
          <a:p>
            <a:r>
              <a:rPr lang="en-US" dirty="0" smtClean="0"/>
              <a:t>Field</a:t>
            </a:r>
          </a:p>
          <a:p>
            <a:r>
              <a:rPr lang="en-US" dirty="0" smtClean="0"/>
              <a:t>Break</a:t>
            </a:r>
          </a:p>
          <a:p>
            <a:r>
              <a:rPr lang="en-US" dirty="0" smtClean="0"/>
              <a:t>Roper</a:t>
            </a:r>
          </a:p>
          <a:p>
            <a:r>
              <a:rPr lang="en-US" dirty="0" smtClean="0"/>
              <a:t>SSRIC</a:t>
            </a:r>
          </a:p>
          <a:p>
            <a:r>
              <a:rPr lang="en-US" dirty="0" smtClean="0"/>
              <a:t>Wrap-up</a:t>
            </a:r>
            <a:endParaRPr lang="en-US" dirty="0"/>
          </a:p>
        </p:txBody>
      </p:sp>
      <p:sp>
        <p:nvSpPr>
          <p:cNvPr id="2" name="Title 1"/>
          <p:cNvSpPr>
            <a:spLocks noGrp="1"/>
          </p:cNvSpPr>
          <p:nvPr>
            <p:ph type="title"/>
          </p:nvPr>
        </p:nvSpPr>
        <p:spPr/>
        <p:txBody>
          <a:bodyPr/>
          <a:lstStyle/>
          <a:p>
            <a:r>
              <a:rPr lang="en-US" dirty="0" smtClean="0"/>
              <a:t>Agenda</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2</a:t>
            </a:fld>
            <a:endParaRPr lang="en-US"/>
          </a:p>
        </p:txBody>
      </p:sp>
    </p:spTree>
    <p:extLst>
      <p:ext uri="{BB962C8B-B14F-4D97-AF65-F5344CB8AC3E}">
        <p14:creationId xmlns:p14="http://schemas.microsoft.com/office/powerpoint/2010/main" val="6851013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Content Placeholder 2"/>
          <p:cNvSpPr>
            <a:spLocks noGrp="1"/>
          </p:cNvSpPr>
          <p:nvPr>
            <p:ph idx="1"/>
          </p:nvPr>
        </p:nvSpPr>
        <p:spPr/>
        <p:txBody>
          <a:bodyPr/>
          <a:lstStyle/>
          <a:p>
            <a:r>
              <a:rPr lang="en-US" dirty="0" smtClean="0"/>
              <a:t>You can move the zip file from the download folder to wherever you want to keep it on your hard drive.</a:t>
            </a:r>
          </a:p>
          <a:p>
            <a:r>
              <a:rPr lang="en-US" dirty="0" smtClean="0"/>
              <a:t>Open SPSS and then open the .</a:t>
            </a:r>
            <a:r>
              <a:rPr lang="en-US" dirty="0" err="1" smtClean="0"/>
              <a:t>sav</a:t>
            </a:r>
            <a:r>
              <a:rPr lang="en-US" dirty="0" smtClean="0"/>
              <a:t> file.</a:t>
            </a:r>
          </a:p>
          <a:p>
            <a:r>
              <a:rPr lang="en-US" dirty="0" smtClean="0"/>
              <a:t>If you’re not familiar with SPSS, you can look at our SPSS tutorial on the </a:t>
            </a:r>
            <a:r>
              <a:rPr lang="en-US" dirty="0" smtClean="0">
                <a:hlinkClick r:id="rId2"/>
              </a:rPr>
              <a:t>SSRIC Website</a:t>
            </a:r>
            <a:r>
              <a:rPr lang="en-US" dirty="0" smtClean="0"/>
              <a:t>.</a:t>
            </a:r>
          </a:p>
        </p:txBody>
      </p:sp>
      <p:sp>
        <p:nvSpPr>
          <p:cNvPr id="25602" name="Title 1"/>
          <p:cNvSpPr>
            <a:spLocks noGrp="1"/>
          </p:cNvSpPr>
          <p:nvPr>
            <p:ph type="title"/>
          </p:nvPr>
        </p:nvSpPr>
        <p:spPr/>
        <p:txBody>
          <a:bodyPr/>
          <a:lstStyle/>
          <a:p>
            <a:r>
              <a:rPr lang="en-US" smtClean="0"/>
              <a:t>Opening the .sav File</a:t>
            </a:r>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20</a:t>
            </a:fld>
            <a:endParaRPr lang="en-US"/>
          </a:p>
        </p:txBody>
      </p:sp>
    </p:spTree>
    <p:extLst>
      <p:ext uri="{BB962C8B-B14F-4D97-AF65-F5344CB8AC3E}">
        <p14:creationId xmlns:p14="http://schemas.microsoft.com/office/powerpoint/2010/main" val="4080800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“Search/Compare </a:t>
            </a:r>
            <a:r>
              <a:rPr lang="en-US" dirty="0"/>
              <a:t>V</a:t>
            </a:r>
            <a:r>
              <a:rPr lang="en-US" dirty="0" smtClean="0"/>
              <a:t>ariables” is found on the menu bar under Find &amp; Analyze Data.</a:t>
            </a:r>
          </a:p>
          <a:p>
            <a:r>
              <a:rPr lang="en-US" dirty="0" smtClean="0"/>
              <a:t>The Social Science Variables Database contains over 4 million questions.</a:t>
            </a:r>
          </a:p>
          <a:p>
            <a:r>
              <a:rPr lang="en-US" dirty="0" smtClean="0"/>
              <a:t>Represents about 76% of the ICPSR collection.</a:t>
            </a:r>
          </a:p>
          <a:p>
            <a:r>
              <a:rPr lang="en-US" dirty="0" smtClean="0"/>
              <a:t>Let’s search for questions on immigration.</a:t>
            </a:r>
            <a:endParaRPr lang="en-US" dirty="0"/>
          </a:p>
        </p:txBody>
      </p:sp>
      <p:sp>
        <p:nvSpPr>
          <p:cNvPr id="2" name="Title 1"/>
          <p:cNvSpPr>
            <a:spLocks noGrp="1"/>
          </p:cNvSpPr>
          <p:nvPr>
            <p:ph type="title"/>
          </p:nvPr>
        </p:nvSpPr>
        <p:spPr/>
        <p:txBody>
          <a:bodyPr/>
          <a:lstStyle/>
          <a:p>
            <a:r>
              <a:rPr lang="en-US" dirty="0" smtClean="0"/>
              <a:t>Searching the Variables Database</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21</a:t>
            </a:fld>
            <a:endParaRPr lang="en-US"/>
          </a:p>
        </p:txBody>
      </p:sp>
    </p:spTree>
    <p:extLst>
      <p:ext uri="{BB962C8B-B14F-4D97-AF65-F5344CB8AC3E}">
        <p14:creationId xmlns:p14="http://schemas.microsoft.com/office/powerpoint/2010/main" val="17536873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o search the Variables Data Base, click on Search/Compare Variables on the Find and Analyze page.." title="Searching the Variables Data Base"/>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7328"/>
            <a:ext cx="8229600" cy="4451706"/>
          </a:xfrm>
        </p:spPr>
      </p:pic>
      <p:sp>
        <p:nvSpPr>
          <p:cNvPr id="6" name="Title 5"/>
          <p:cNvSpPr>
            <a:spLocks noGrp="1"/>
          </p:cNvSpPr>
          <p:nvPr>
            <p:ph type="title"/>
          </p:nvPr>
        </p:nvSpPr>
        <p:spPr/>
        <p:txBody>
          <a:bodyPr>
            <a:normAutofit/>
          </a:bodyPr>
          <a:lstStyle/>
          <a:p>
            <a:r>
              <a:rPr lang="en-US" dirty="0" smtClean="0"/>
              <a:t>Click on Search/Compare Variables </a:t>
            </a:r>
            <a:endParaRPr lang="en-US" dirty="0"/>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22</a:t>
            </a:fld>
            <a:endParaRPr lang="en-US"/>
          </a:p>
        </p:txBody>
      </p:sp>
    </p:spTree>
    <p:extLst>
      <p:ext uri="{BB962C8B-B14F-4D97-AF65-F5344CB8AC3E}">
        <p14:creationId xmlns:p14="http://schemas.microsoft.com/office/powerpoint/2010/main" val="32418755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the Search/Compare Variables box.  We have entered immigration as the key word to search fo." title="Searching Variabl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438400"/>
            <a:ext cx="8229600" cy="2553508"/>
          </a:xfrm>
        </p:spPr>
      </p:pic>
      <p:sp>
        <p:nvSpPr>
          <p:cNvPr id="2" name="Title 1"/>
          <p:cNvSpPr>
            <a:spLocks noGrp="1"/>
          </p:cNvSpPr>
          <p:nvPr>
            <p:ph type="title"/>
          </p:nvPr>
        </p:nvSpPr>
        <p:spPr/>
        <p:txBody>
          <a:bodyPr/>
          <a:lstStyle/>
          <a:p>
            <a:r>
              <a:rPr lang="en-US" dirty="0" smtClean="0"/>
              <a:t>Searching Variables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23</a:t>
            </a:fld>
            <a:endParaRPr lang="en-US"/>
          </a:p>
        </p:txBody>
      </p:sp>
    </p:spTree>
    <p:extLst>
      <p:ext uri="{BB962C8B-B14F-4D97-AF65-F5344CB8AC3E}">
        <p14:creationId xmlns:p14="http://schemas.microsoft.com/office/powerpoint/2010/main" val="38690439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Here are three questions from three state polls about immigratoin.  Click all three boxes to compare the resutls from these three polls and then click on compare." title="Searching Variable Results"/>
          <p:cNvSpPr>
            <a:spLocks noGrp="1"/>
          </p:cNvSpPr>
          <p:nvPr>
            <p:ph type="title"/>
          </p:nvPr>
        </p:nvSpPr>
        <p:spPr/>
        <p:txBody>
          <a:bodyPr/>
          <a:lstStyle/>
          <a:p>
            <a:r>
              <a:rPr lang="en-US" dirty="0"/>
              <a:t>Searching </a:t>
            </a:r>
            <a:r>
              <a:rPr lang="en-US" dirty="0" smtClean="0"/>
              <a:t>Variables Results</a:t>
            </a:r>
            <a:endParaRPr lang="en-US" dirty="0"/>
          </a:p>
        </p:txBody>
      </p:sp>
      <p:sp>
        <p:nvSpPr>
          <p:cNvPr id="4" name="Content Placeholder 3"/>
          <p:cNvSpPr>
            <a:spLocks noGrp="1"/>
          </p:cNvSpPr>
          <p:nvPr>
            <p:ph sz="half" idx="1"/>
          </p:nvPr>
        </p:nvSpPr>
        <p:spPr>
          <a:xfrm>
            <a:off x="457200" y="1600200"/>
            <a:ext cx="2667000" cy="4525963"/>
          </a:xfrm>
        </p:spPr>
        <p:txBody>
          <a:bodyPr/>
          <a:lstStyle/>
          <a:p>
            <a:r>
              <a:rPr lang="en-US" dirty="0" smtClean="0"/>
              <a:t>Here are three questions from three state polls about immigration</a:t>
            </a:r>
          </a:p>
          <a:p>
            <a:r>
              <a:rPr lang="en-US" dirty="0" smtClean="0"/>
              <a:t>Check all three to compare them and click on compare</a:t>
            </a:r>
            <a:endParaRPr lang="en-US" dirty="0"/>
          </a:p>
        </p:txBody>
      </p:sp>
      <p:pic>
        <p:nvPicPr>
          <p:cNvPr id="9" name="Content Placeholder 8" descr="Here are three questions from three polls we might want to compare.  Click on the three boxes and then click on compare." title="Searching Variables Results"/>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505200" y="1905000"/>
            <a:ext cx="5181600" cy="3200400"/>
          </a:xfrm>
        </p:spPr>
      </p:pic>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24</a:t>
            </a:fld>
            <a:endParaRPr lang="en-US"/>
          </a:p>
        </p:txBody>
      </p:sp>
    </p:spTree>
    <p:extLst>
      <p:ext uri="{BB962C8B-B14F-4D97-AF65-F5344CB8AC3E}">
        <p14:creationId xmlns:p14="http://schemas.microsoft.com/office/powerpoint/2010/main" val="4219543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Comparison of the Three Variables </a:t>
            </a:r>
            <a:br>
              <a:rPr lang="en-US" dirty="0"/>
            </a:br>
            <a:r>
              <a:rPr lang="en-US" dirty="0"/>
              <a:t>for Three States</a:t>
            </a:r>
          </a:p>
        </p:txBody>
      </p:sp>
      <p:pic>
        <p:nvPicPr>
          <p:cNvPr id="6" name="Content Placeholder 5" descr="Here is the comparison of these three varialbes." title="Comparison of the Three Variables for Three State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8939" y="1600200"/>
            <a:ext cx="7406121" cy="4525963"/>
          </a:xfrm>
        </p:spPr>
      </p:pic>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25</a:t>
            </a:fld>
            <a:endParaRPr lang="en-US"/>
          </a:p>
        </p:txBody>
      </p:sp>
    </p:spTree>
    <p:extLst>
      <p:ext uri="{BB962C8B-B14F-4D97-AF65-F5344CB8AC3E}">
        <p14:creationId xmlns:p14="http://schemas.microsoft.com/office/powerpoint/2010/main" val="1611600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You can also search the publications archive which includes articles and books that have used ICPSR data.</a:t>
            </a:r>
          </a:p>
          <a:p>
            <a:r>
              <a:rPr lang="en-US" dirty="0" smtClean="0"/>
              <a:t>“Find Publications” is </a:t>
            </a:r>
            <a:r>
              <a:rPr lang="en-US" dirty="0"/>
              <a:t>found on the menu bar under Find &amp; Analyze </a:t>
            </a:r>
            <a:r>
              <a:rPr lang="en-US" dirty="0" smtClean="0"/>
              <a:t>Data.</a:t>
            </a:r>
            <a:endParaRPr lang="en-US" dirty="0"/>
          </a:p>
          <a:p>
            <a:r>
              <a:rPr lang="en-US" dirty="0" smtClean="0"/>
              <a:t>Let’s search for articles and books on immigration.</a:t>
            </a:r>
            <a:endParaRPr lang="en-US" dirty="0"/>
          </a:p>
        </p:txBody>
      </p:sp>
      <p:sp>
        <p:nvSpPr>
          <p:cNvPr id="2" name="Title 1"/>
          <p:cNvSpPr>
            <a:spLocks noGrp="1"/>
          </p:cNvSpPr>
          <p:nvPr>
            <p:ph type="title"/>
          </p:nvPr>
        </p:nvSpPr>
        <p:spPr/>
        <p:txBody>
          <a:bodyPr/>
          <a:lstStyle/>
          <a:p>
            <a:r>
              <a:rPr lang="en-US" dirty="0" smtClean="0"/>
              <a:t>Publications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26</a:t>
            </a:fld>
            <a:endParaRPr lang="en-US"/>
          </a:p>
        </p:txBody>
      </p:sp>
    </p:spTree>
    <p:extLst>
      <p:ext uri="{BB962C8B-B14F-4D97-AF65-F5344CB8AC3E}">
        <p14:creationId xmlns:p14="http://schemas.microsoft.com/office/powerpoint/2010/main" val="149995186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o search for publications click on Find Publications on the Find and Analyze Data page." title="Find Publica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7328"/>
            <a:ext cx="8229600" cy="4451706"/>
          </a:xfrm>
        </p:spPr>
      </p:pic>
      <p:sp>
        <p:nvSpPr>
          <p:cNvPr id="6" name="Title 5"/>
          <p:cNvSpPr>
            <a:spLocks noGrp="1"/>
          </p:cNvSpPr>
          <p:nvPr>
            <p:ph type="title"/>
          </p:nvPr>
        </p:nvSpPr>
        <p:spPr/>
        <p:txBody>
          <a:bodyPr/>
          <a:lstStyle/>
          <a:p>
            <a:r>
              <a:rPr lang="en-US" dirty="0" smtClean="0"/>
              <a:t>Click on Find Publications</a:t>
            </a:r>
            <a:endParaRPr lang="en-US" dirty="0"/>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27</a:t>
            </a:fld>
            <a:endParaRPr lang="en-US"/>
          </a:p>
        </p:txBody>
      </p:sp>
    </p:spTree>
    <p:extLst>
      <p:ext uri="{BB962C8B-B14F-4D97-AF65-F5344CB8AC3E}">
        <p14:creationId xmlns:p14="http://schemas.microsoft.com/office/powerpoint/2010/main" val="25446746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the Find Publications search box.  We have enterred immigration as the keyword to search for." title="Search Publicati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514600"/>
            <a:ext cx="8229600" cy="2347637"/>
          </a:xfrm>
        </p:spPr>
      </p:pic>
      <p:sp>
        <p:nvSpPr>
          <p:cNvPr id="2" name="Title 1"/>
          <p:cNvSpPr>
            <a:spLocks noGrp="1"/>
          </p:cNvSpPr>
          <p:nvPr>
            <p:ph type="title"/>
          </p:nvPr>
        </p:nvSpPr>
        <p:spPr/>
        <p:txBody>
          <a:bodyPr/>
          <a:lstStyle/>
          <a:p>
            <a:r>
              <a:rPr lang="en-US" dirty="0" smtClean="0"/>
              <a:t>Searching Publications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28</a:t>
            </a:fld>
            <a:endParaRPr lang="en-US"/>
          </a:p>
        </p:txBody>
      </p:sp>
    </p:spTree>
    <p:extLst>
      <p:ext uri="{BB962C8B-B14F-4D97-AF65-F5344CB8AC3E}">
        <p14:creationId xmlns:p14="http://schemas.microsoft.com/office/powerpoint/2010/main" val="32901681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an example of what the search prulications resutls will look like." title="Search Publications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286001"/>
            <a:ext cx="8229600" cy="2879010"/>
          </a:xfrm>
        </p:spPr>
      </p:pic>
      <p:sp>
        <p:nvSpPr>
          <p:cNvPr id="2" name="Title 1"/>
          <p:cNvSpPr>
            <a:spLocks noGrp="1"/>
          </p:cNvSpPr>
          <p:nvPr>
            <p:ph type="title"/>
          </p:nvPr>
        </p:nvSpPr>
        <p:spPr/>
        <p:txBody>
          <a:bodyPr>
            <a:normAutofit fontScale="90000"/>
          </a:bodyPr>
          <a:lstStyle/>
          <a:p>
            <a:r>
              <a:rPr lang="en-US" dirty="0" smtClean="0"/>
              <a:t>Search Publications Results</a:t>
            </a:r>
            <a:br>
              <a:rPr lang="en-US" dirty="0" smtClean="0"/>
            </a:br>
            <a:r>
              <a:rPr lang="en-US" dirty="0" smtClean="0"/>
              <a:t>(your results may differ)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29</a:t>
            </a:fld>
            <a:endParaRPr lang="en-US"/>
          </a:p>
        </p:txBody>
      </p:sp>
    </p:spTree>
    <p:extLst>
      <p:ext uri="{BB962C8B-B14F-4D97-AF65-F5344CB8AC3E}">
        <p14:creationId xmlns:p14="http://schemas.microsoft.com/office/powerpoint/2010/main" val="34052638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John Korey</a:t>
            </a:r>
            <a:br>
              <a:rPr lang="en-US" dirty="0" smtClean="0"/>
            </a:br>
            <a:r>
              <a:rPr lang="en-US" dirty="0" smtClean="0"/>
              <a:t>Political Science</a:t>
            </a:r>
            <a:br>
              <a:rPr lang="en-US" dirty="0" smtClean="0"/>
            </a:br>
            <a:r>
              <a:rPr lang="en-US" dirty="0" smtClean="0"/>
              <a:t>Pomona</a:t>
            </a:r>
            <a:br>
              <a:rPr lang="en-US" dirty="0" smtClean="0"/>
            </a:br>
            <a:r>
              <a:rPr lang="en-US" dirty="0" smtClean="0">
                <a:hlinkClick r:id="rId2"/>
              </a:rPr>
              <a:t>jlkorey@csupomona.edu</a:t>
            </a:r>
            <a:r>
              <a:rPr lang="en-US" dirty="0" smtClean="0"/>
              <a:t> </a:t>
            </a:r>
          </a:p>
          <a:p>
            <a:r>
              <a:rPr lang="en-US" dirty="0" smtClean="0"/>
              <a:t>Ed Nelson</a:t>
            </a:r>
            <a:br>
              <a:rPr lang="en-US" dirty="0" smtClean="0"/>
            </a:br>
            <a:r>
              <a:rPr lang="en-US" dirty="0" smtClean="0"/>
              <a:t>Sociology</a:t>
            </a:r>
            <a:br>
              <a:rPr lang="en-US" dirty="0" smtClean="0"/>
            </a:br>
            <a:r>
              <a:rPr lang="en-US" dirty="0" smtClean="0"/>
              <a:t>Fresno</a:t>
            </a:r>
            <a:br>
              <a:rPr lang="en-US" dirty="0" smtClean="0"/>
            </a:br>
            <a:r>
              <a:rPr lang="en-US" dirty="0" smtClean="0">
                <a:hlinkClick r:id="rId3"/>
              </a:rPr>
              <a:t>ednelson@csufresno.edu</a:t>
            </a:r>
            <a:r>
              <a:rPr lang="en-US" dirty="0" smtClean="0"/>
              <a:t> </a:t>
            </a:r>
          </a:p>
        </p:txBody>
      </p:sp>
      <p:sp>
        <p:nvSpPr>
          <p:cNvPr id="2" name="Title 1"/>
          <p:cNvSpPr>
            <a:spLocks noGrp="1"/>
          </p:cNvSpPr>
          <p:nvPr>
            <p:ph type="title"/>
          </p:nvPr>
        </p:nvSpPr>
        <p:spPr/>
        <p:txBody>
          <a:bodyPr/>
          <a:lstStyle/>
          <a:p>
            <a:r>
              <a:rPr lang="en-US" dirty="0" smtClean="0"/>
              <a:t>Presenters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3</a:t>
            </a:fld>
            <a:endParaRPr lang="en-US"/>
          </a:p>
        </p:txBody>
      </p:sp>
    </p:spTree>
    <p:extLst>
      <p:ext uri="{BB962C8B-B14F-4D97-AF65-F5344CB8AC3E}">
        <p14:creationId xmlns:p14="http://schemas.microsoft.com/office/powerpoint/2010/main" val="7318839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2743200" cy="4525963"/>
          </a:xfrm>
        </p:spPr>
        <p:txBody>
          <a:bodyPr/>
          <a:lstStyle/>
          <a:p>
            <a:r>
              <a:rPr lang="en-US" dirty="0" smtClean="0"/>
              <a:t>Click on Resources for Instructors on the ICPSR home page.</a:t>
            </a:r>
            <a:endParaRPr lang="en-US" dirty="0"/>
          </a:p>
        </p:txBody>
      </p:sp>
      <p:pic>
        <p:nvPicPr>
          <p:cNvPr id="6" name="Content Placeholder 5" descr="To view the teaching resources click on Resources for Instructors on the Find and Analyze Data page." title="Resources for Instructor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543719" y="1828800"/>
            <a:ext cx="5143081" cy="3349463"/>
          </a:xfrm>
        </p:spPr>
      </p:pic>
      <p:sp>
        <p:nvSpPr>
          <p:cNvPr id="2" name="Title 1"/>
          <p:cNvSpPr>
            <a:spLocks noGrp="1"/>
          </p:cNvSpPr>
          <p:nvPr>
            <p:ph type="title"/>
          </p:nvPr>
        </p:nvSpPr>
        <p:spPr/>
        <p:txBody>
          <a:bodyPr/>
          <a:lstStyle/>
          <a:p>
            <a:r>
              <a:rPr lang="en-US" dirty="0" smtClean="0"/>
              <a:t>Resources for Instructors</a:t>
            </a:r>
            <a:endParaRPr lang="en-US" dirty="0"/>
          </a:p>
        </p:txBody>
      </p:sp>
      <p:sp>
        <p:nvSpPr>
          <p:cNvPr id="8" name="Footer Placeholder 7"/>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30</a:t>
            </a:fld>
            <a:endParaRPr lang="en-US"/>
          </a:p>
        </p:txBody>
      </p:sp>
    </p:spTree>
    <p:extLst>
      <p:ext uri="{BB962C8B-B14F-4D97-AF65-F5344CB8AC3E}">
        <p14:creationId xmlns:p14="http://schemas.microsoft.com/office/powerpoint/2010/main" val="31937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n the ICPSR home page you will see several different buttons you can click on.  When you click on &quot;Resources for Instructors&quot; you will see a series of exercises called &quot;data-driven learning guides.&quot;  You can browse the various esxercies by clicking on &quot;view all.&quot;" title="Exercis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81200"/>
            <a:ext cx="8229600" cy="2848250"/>
          </a:xfrm>
        </p:spPr>
      </p:pic>
      <p:sp>
        <p:nvSpPr>
          <p:cNvPr id="2" name="Title 1"/>
          <p:cNvSpPr>
            <a:spLocks noGrp="1"/>
          </p:cNvSpPr>
          <p:nvPr>
            <p:ph type="title"/>
          </p:nvPr>
        </p:nvSpPr>
        <p:spPr>
          <a:xfrm>
            <a:off x="457200" y="304800"/>
            <a:ext cx="8229600" cy="1143000"/>
          </a:xfrm>
        </p:spPr>
        <p:txBody>
          <a:bodyPr/>
          <a:lstStyle/>
          <a:p>
            <a:r>
              <a:rPr lang="en-US" dirty="0" smtClean="0"/>
              <a:t>Exercises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31</a:t>
            </a:fld>
            <a:endParaRPr lang="en-US"/>
          </a:p>
        </p:txBody>
      </p:sp>
    </p:spTree>
    <p:extLst>
      <p:ext uri="{BB962C8B-B14F-4D97-AF65-F5344CB8AC3E}">
        <p14:creationId xmlns:p14="http://schemas.microsoft.com/office/powerpoint/2010/main" val="30076870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slide lists the first 13 learning guides.  The one we're interested in is &quot;Characteristics of Teen Substance Users.&quot;&#10;Click on the link for this guide to see more about this exercise." title="Data-Driven Learning Guid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5346" y="1600200"/>
            <a:ext cx="6413307" cy="4525963"/>
          </a:xfrm>
        </p:spPr>
      </p:pic>
      <p:sp>
        <p:nvSpPr>
          <p:cNvPr id="2" name="Title 1"/>
          <p:cNvSpPr>
            <a:spLocks noGrp="1"/>
          </p:cNvSpPr>
          <p:nvPr>
            <p:ph type="title"/>
          </p:nvPr>
        </p:nvSpPr>
        <p:spPr/>
        <p:txBody>
          <a:bodyPr/>
          <a:lstStyle/>
          <a:p>
            <a:r>
              <a:rPr lang="en-US" dirty="0" smtClean="0"/>
              <a:t>Data-Driven Learning Guides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32</a:t>
            </a:fld>
            <a:endParaRPr lang="en-US"/>
          </a:p>
        </p:txBody>
      </p:sp>
    </p:spTree>
    <p:extLst>
      <p:ext uri="{BB962C8B-B14F-4D97-AF65-F5344CB8AC3E}">
        <p14:creationId xmlns:p14="http://schemas.microsoft.com/office/powerpoint/2010/main" val="30233860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gives you more informaton about this exercise." title="Characteristics of Teen Substance Use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229600" cy="4495800"/>
          </a:xfrm>
        </p:spPr>
      </p:pic>
      <p:sp>
        <p:nvSpPr>
          <p:cNvPr id="2" name="Title 1"/>
          <p:cNvSpPr>
            <a:spLocks noGrp="1"/>
          </p:cNvSpPr>
          <p:nvPr>
            <p:ph type="title"/>
          </p:nvPr>
        </p:nvSpPr>
        <p:spPr/>
        <p:txBody>
          <a:bodyPr>
            <a:normAutofit fontScale="90000"/>
          </a:bodyPr>
          <a:lstStyle/>
          <a:p>
            <a:r>
              <a:rPr lang="en-US" dirty="0" smtClean="0"/>
              <a:t>Characteristics of Teen </a:t>
            </a:r>
            <a:br>
              <a:rPr lang="en-US" dirty="0" smtClean="0"/>
            </a:br>
            <a:r>
              <a:rPr lang="en-US" dirty="0" smtClean="0"/>
              <a:t>Substance Users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33</a:t>
            </a:fld>
            <a:endParaRPr lang="en-US"/>
          </a:p>
        </p:txBody>
      </p:sp>
    </p:spTree>
    <p:extLst>
      <p:ext uri="{BB962C8B-B14F-4D97-AF65-F5344CB8AC3E}">
        <p14:creationId xmlns:p14="http://schemas.microsoft.com/office/powerpoint/2010/main" val="5319816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Each data-driven learning guide has five sections -- goals and concept, dataset, application, intrpretation and summary, and bibliography." title="Sections of Each Data-Driven Learning Guid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62137" y="2139156"/>
            <a:ext cx="5419725" cy="3448050"/>
          </a:xfrm>
        </p:spPr>
      </p:pic>
      <p:sp>
        <p:nvSpPr>
          <p:cNvPr id="2" name="Title 1"/>
          <p:cNvSpPr>
            <a:spLocks noGrp="1"/>
          </p:cNvSpPr>
          <p:nvPr>
            <p:ph type="title"/>
          </p:nvPr>
        </p:nvSpPr>
        <p:spPr/>
        <p:txBody>
          <a:bodyPr>
            <a:normAutofit fontScale="90000"/>
          </a:bodyPr>
          <a:lstStyle/>
          <a:p>
            <a:r>
              <a:rPr lang="en-US" dirty="0" smtClean="0"/>
              <a:t>Sections of Each Data-Driven </a:t>
            </a:r>
            <a:br>
              <a:rPr lang="en-US" dirty="0" smtClean="0"/>
            </a:br>
            <a:r>
              <a:rPr lang="en-US" dirty="0" smtClean="0"/>
              <a:t>Learning Guide</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34</a:t>
            </a:fld>
            <a:endParaRPr lang="en-US"/>
          </a:p>
        </p:txBody>
      </p:sp>
    </p:spTree>
    <p:extLst>
      <p:ext uri="{BB962C8B-B14F-4D97-AF65-F5344CB8AC3E}">
        <p14:creationId xmlns:p14="http://schemas.microsoft.com/office/powerpoint/2010/main" val="1638483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page lists the goals and concepts used in this exercise." title="Goal &amp; Concep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76400"/>
            <a:ext cx="8229600" cy="4114800"/>
          </a:xfrm>
        </p:spPr>
      </p:pic>
      <p:sp>
        <p:nvSpPr>
          <p:cNvPr id="2" name="Title 1" descr="This page describes the goals of this exercise and the main concept (e.g., deviant behavior) that is used.  " title="Goal &amp; Concept"/>
          <p:cNvSpPr>
            <a:spLocks noGrp="1"/>
          </p:cNvSpPr>
          <p:nvPr>
            <p:ph type="title"/>
          </p:nvPr>
        </p:nvSpPr>
        <p:spPr/>
        <p:txBody>
          <a:bodyPr/>
          <a:lstStyle/>
          <a:p>
            <a:r>
              <a:rPr lang="en-US" dirty="0" smtClean="0"/>
              <a:t>Goal &amp; Concept</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35</a:t>
            </a:fld>
            <a:endParaRPr lang="en-US"/>
          </a:p>
        </p:txBody>
      </p:sp>
    </p:spTree>
    <p:extLst>
      <p:ext uri="{BB962C8B-B14F-4D97-AF65-F5344CB8AC3E}">
        <p14:creationId xmlns:p14="http://schemas.microsoft.com/office/powerpoint/2010/main" val="26163240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All data-driven user guides use a data set that is part of the ICPSR archive.  This page describes the dataset used in this exercise -- 2006 Monitoring the Future 12th Grade Survey." title="Datase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3400" y="1981200"/>
            <a:ext cx="8229600" cy="3657600"/>
          </a:xfrm>
        </p:spPr>
      </p:pic>
      <p:sp>
        <p:nvSpPr>
          <p:cNvPr id="2" name="Title 1"/>
          <p:cNvSpPr>
            <a:spLocks noGrp="1"/>
          </p:cNvSpPr>
          <p:nvPr>
            <p:ph type="title"/>
          </p:nvPr>
        </p:nvSpPr>
        <p:spPr/>
        <p:txBody>
          <a:bodyPr/>
          <a:lstStyle/>
          <a:p>
            <a:r>
              <a:rPr lang="en-US" dirty="0" smtClean="0"/>
              <a:t>Dataset</a:t>
            </a:r>
            <a:endParaRPr lang="en-US" dirty="0"/>
          </a:p>
        </p:txBody>
      </p:sp>
      <p:sp>
        <p:nvSpPr>
          <p:cNvPr id="6" name="Footer Placeholder 5"/>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36</a:t>
            </a:fld>
            <a:endParaRPr lang="en-US"/>
          </a:p>
        </p:txBody>
      </p:sp>
    </p:spTree>
    <p:extLst>
      <p:ext uri="{BB962C8B-B14F-4D97-AF65-F5344CB8AC3E}">
        <p14:creationId xmlns:p14="http://schemas.microsoft.com/office/powerpoint/2010/main" val="6867002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 application is the assignment that you could use in your class.  You are free to modify the assigment so it better fits your class." title="Application or Assignmen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524000"/>
            <a:ext cx="8229600" cy="4410423"/>
          </a:xfrm>
        </p:spPr>
      </p:pic>
      <p:sp>
        <p:nvSpPr>
          <p:cNvPr id="2" name="Title 1"/>
          <p:cNvSpPr>
            <a:spLocks noGrp="1"/>
          </p:cNvSpPr>
          <p:nvPr>
            <p:ph type="title"/>
          </p:nvPr>
        </p:nvSpPr>
        <p:spPr/>
        <p:txBody>
          <a:bodyPr/>
          <a:lstStyle/>
          <a:p>
            <a:r>
              <a:rPr lang="en-US" dirty="0" smtClean="0"/>
              <a:t>Application or Assignment</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37</a:t>
            </a:fld>
            <a:endParaRPr lang="en-US"/>
          </a:p>
        </p:txBody>
      </p:sp>
    </p:spTree>
    <p:extLst>
      <p:ext uri="{BB962C8B-B14F-4D97-AF65-F5344CB8AC3E}">
        <p14:creationId xmlns:p14="http://schemas.microsoft.com/office/powerpoint/2010/main" val="240634657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ese are the questions that your students might answer in this assignment." title="Interpretation &amp; Summary"/>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1"/>
            <a:ext cx="8229600" cy="4306368"/>
          </a:xfrm>
        </p:spPr>
      </p:pic>
      <p:sp>
        <p:nvSpPr>
          <p:cNvPr id="2" name="Title 1"/>
          <p:cNvSpPr>
            <a:spLocks noGrp="1"/>
          </p:cNvSpPr>
          <p:nvPr>
            <p:ph type="title"/>
          </p:nvPr>
        </p:nvSpPr>
        <p:spPr/>
        <p:txBody>
          <a:bodyPr/>
          <a:lstStyle/>
          <a:p>
            <a:r>
              <a:rPr lang="en-US" dirty="0" smtClean="0"/>
              <a:t>Interpretation &amp; Summary</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38</a:t>
            </a:fld>
            <a:endParaRPr lang="en-US"/>
          </a:p>
        </p:txBody>
      </p:sp>
    </p:spTree>
    <p:extLst>
      <p:ext uri="{BB962C8B-B14F-4D97-AF65-F5344CB8AC3E}">
        <p14:creationId xmlns:p14="http://schemas.microsoft.com/office/powerpoint/2010/main" val="35814943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s the interpretation guide for this exercise which summarizes the findings relevant to this exercise." title="Interpretation Guid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600200"/>
            <a:ext cx="8229600" cy="4217447"/>
          </a:xfrm>
        </p:spPr>
      </p:pic>
      <p:sp>
        <p:nvSpPr>
          <p:cNvPr id="2" name="Title 1"/>
          <p:cNvSpPr>
            <a:spLocks noGrp="1"/>
          </p:cNvSpPr>
          <p:nvPr>
            <p:ph type="title"/>
          </p:nvPr>
        </p:nvSpPr>
        <p:spPr/>
        <p:txBody>
          <a:bodyPr/>
          <a:lstStyle/>
          <a:p>
            <a:r>
              <a:rPr lang="en-US" dirty="0" smtClean="0"/>
              <a:t>Interpretation Guide</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39</a:t>
            </a:fld>
            <a:endParaRPr lang="en-US"/>
          </a:p>
        </p:txBody>
      </p:sp>
    </p:spTree>
    <p:extLst>
      <p:ext uri="{BB962C8B-B14F-4D97-AF65-F5344CB8AC3E}">
        <p14:creationId xmlns:p14="http://schemas.microsoft.com/office/powerpoint/2010/main" val="17389445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Inter-University Consortium for Political and Social Research</a:t>
            </a:r>
            <a:br>
              <a:rPr lang="en-US" dirty="0" smtClean="0"/>
            </a:br>
            <a:r>
              <a:rPr lang="en-US" dirty="0" smtClean="0"/>
              <a:t>(ICPSR)</a:t>
            </a:r>
            <a:endParaRPr lang="en-US" dirty="0"/>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4</a:t>
            </a:fld>
            <a:endParaRPr lang="en-US"/>
          </a:p>
        </p:txBody>
      </p:sp>
    </p:spTree>
    <p:extLst>
      <p:ext uri="{BB962C8B-B14F-4D97-AF65-F5344CB8AC3E}">
        <p14:creationId xmlns:p14="http://schemas.microsoft.com/office/powerpoint/2010/main" val="40470932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Below the Data-Driven Learning Guides is the list of modules.  A module is like a book with chapters on the topic of the exercises, the dataset being used, the methodology of the study and a series of exercises for students to complete.  A module is something that you would devote several weeks to in your class." title="Module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328862" y="2148681"/>
            <a:ext cx="4486275" cy="3429000"/>
          </a:xfrm>
        </p:spPr>
      </p:pic>
      <p:sp>
        <p:nvSpPr>
          <p:cNvPr id="2" name="Title 1"/>
          <p:cNvSpPr>
            <a:spLocks noGrp="1"/>
          </p:cNvSpPr>
          <p:nvPr>
            <p:ph type="title"/>
          </p:nvPr>
        </p:nvSpPr>
        <p:spPr/>
        <p:txBody>
          <a:bodyPr/>
          <a:lstStyle/>
          <a:p>
            <a:r>
              <a:rPr lang="en-US" dirty="0"/>
              <a:t>M</a:t>
            </a:r>
            <a:r>
              <a:rPr lang="en-US" dirty="0" smtClean="0"/>
              <a:t>odules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40</a:t>
            </a:fld>
            <a:endParaRPr lang="en-US"/>
          </a:p>
        </p:txBody>
      </p:sp>
    </p:spTree>
    <p:extLst>
      <p:ext uri="{BB962C8B-B14F-4D97-AF65-F5344CB8AC3E}">
        <p14:creationId xmlns:p14="http://schemas.microsoft.com/office/powerpoint/2010/main" val="16439959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s one of the moduels avaiable thoruugh the ICPSR.  It's a series of essays and exercises to study social capital." title="Investigating Community and Social Capital"/>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52600"/>
            <a:ext cx="8229600" cy="3886200"/>
          </a:xfrm>
        </p:spPr>
      </p:pic>
      <p:sp>
        <p:nvSpPr>
          <p:cNvPr id="2" name="Title 1"/>
          <p:cNvSpPr>
            <a:spLocks noGrp="1"/>
          </p:cNvSpPr>
          <p:nvPr>
            <p:ph type="title"/>
          </p:nvPr>
        </p:nvSpPr>
        <p:spPr/>
        <p:txBody>
          <a:bodyPr>
            <a:normAutofit fontScale="90000"/>
          </a:bodyPr>
          <a:lstStyle/>
          <a:p>
            <a:r>
              <a:rPr lang="en-US" dirty="0" smtClean="0"/>
              <a:t>Investigating Community and </a:t>
            </a:r>
            <a:br>
              <a:rPr lang="en-US" dirty="0" smtClean="0"/>
            </a:br>
            <a:r>
              <a:rPr lang="en-US" dirty="0" smtClean="0"/>
              <a:t>Social Capital</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41</a:t>
            </a:fld>
            <a:endParaRPr lang="en-US"/>
          </a:p>
        </p:txBody>
      </p:sp>
    </p:spTree>
    <p:extLst>
      <p:ext uri="{BB962C8B-B14F-4D97-AF65-F5344CB8AC3E}">
        <p14:creationId xmlns:p14="http://schemas.microsoft.com/office/powerpoint/2010/main" val="319172503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nother of the modules available at the ICPSR is Voting Behavior: The 2012 Election.  This is a series of essays and exercises that can be used to study voting behavior." title="Voting Behavior: The 2012 Electio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905000"/>
            <a:ext cx="8229600" cy="3733800"/>
          </a:xfrm>
        </p:spPr>
      </p:pic>
      <p:sp>
        <p:nvSpPr>
          <p:cNvPr id="2" name="Title 1"/>
          <p:cNvSpPr>
            <a:spLocks noGrp="1"/>
          </p:cNvSpPr>
          <p:nvPr>
            <p:ph type="title"/>
          </p:nvPr>
        </p:nvSpPr>
        <p:spPr/>
        <p:txBody>
          <a:bodyPr/>
          <a:lstStyle/>
          <a:p>
            <a:r>
              <a:rPr lang="en-US" dirty="0" smtClean="0"/>
              <a:t>Voting Behavior: The 2012 Election</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42</a:t>
            </a:fld>
            <a:endParaRPr lang="en-US"/>
          </a:p>
        </p:txBody>
      </p:sp>
    </p:spTree>
    <p:extLst>
      <p:ext uri="{BB962C8B-B14F-4D97-AF65-F5344CB8AC3E}">
        <p14:creationId xmlns:p14="http://schemas.microsoft.com/office/powerpoint/2010/main" val="56246933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Field (California) Poll</a:t>
            </a:r>
            <a:endParaRPr lang="en-US" dirty="0"/>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43</a:t>
            </a:fld>
            <a:endParaRPr lang="en-US"/>
          </a:p>
        </p:txBody>
      </p:sp>
    </p:spTree>
    <p:extLst>
      <p:ext uri="{BB962C8B-B14F-4D97-AF65-F5344CB8AC3E}">
        <p14:creationId xmlns:p14="http://schemas.microsoft.com/office/powerpoint/2010/main" val="26002437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The Field Poll was established in 1947 by Mervin Field.</a:t>
            </a:r>
          </a:p>
          <a:p>
            <a:r>
              <a:rPr lang="en-US" dirty="0"/>
              <a:t>A</a:t>
            </a:r>
            <a:r>
              <a:rPr lang="en-US" dirty="0" smtClean="0"/>
              <a:t>n independent non-partisan survey of California public opinion covering a wide range of political and social topics.</a:t>
            </a:r>
          </a:p>
          <a:p>
            <a:r>
              <a:rPr lang="en-US" dirty="0" smtClean="0"/>
              <a:t>One of the major statewide public opinion polls in California.</a:t>
            </a:r>
          </a:p>
          <a:p>
            <a:r>
              <a:rPr lang="en-US" dirty="0"/>
              <a:t>C</a:t>
            </a:r>
            <a:r>
              <a:rPr lang="en-US" dirty="0" smtClean="0"/>
              <a:t>onducted by Field Research Corporation which is located in San Francisco.</a:t>
            </a:r>
          </a:p>
          <a:p>
            <a:r>
              <a:rPr lang="en-US" dirty="0" smtClean="0"/>
              <a:t>The Field Poll typically conducts approximately three to seven polls annually.  </a:t>
            </a:r>
          </a:p>
        </p:txBody>
      </p:sp>
      <p:sp>
        <p:nvSpPr>
          <p:cNvPr id="2" name="Title 1"/>
          <p:cNvSpPr>
            <a:spLocks noGrp="1"/>
          </p:cNvSpPr>
          <p:nvPr>
            <p:ph type="title"/>
          </p:nvPr>
        </p:nvSpPr>
        <p:spPr/>
        <p:txBody>
          <a:bodyPr/>
          <a:lstStyle/>
          <a:p>
            <a:r>
              <a:rPr lang="en-US" dirty="0" smtClean="0"/>
              <a:t>What is the Field Poll?</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44</a:t>
            </a:fld>
            <a:endParaRPr lang="en-US"/>
          </a:p>
        </p:txBody>
      </p:sp>
    </p:spTree>
    <p:extLst>
      <p:ext uri="{BB962C8B-B14F-4D97-AF65-F5344CB8AC3E}">
        <p14:creationId xmlns:p14="http://schemas.microsoft.com/office/powerpoint/2010/main" val="17433343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We will be using Firefox as our browser for this PowerPoint.</a:t>
            </a:r>
          </a:p>
          <a:p>
            <a:r>
              <a:rPr lang="en-US" dirty="0" smtClean="0"/>
              <a:t>If you are using Internet Explorer or Google Chrome, you will need to set your browser to use passive FTP.  The default setting in Firefox is to use passive FTP.</a:t>
            </a:r>
          </a:p>
          <a:p>
            <a:r>
              <a:rPr lang="en-US" dirty="0"/>
              <a:t>I</a:t>
            </a:r>
            <a:r>
              <a:rPr lang="en-US" dirty="0" smtClean="0"/>
              <a:t>nstructions for setting Internet Explorer and Google Chrome to use passive FTP</a:t>
            </a:r>
            <a:r>
              <a:rPr lang="en-US" dirty="0"/>
              <a:t> </a:t>
            </a:r>
            <a:r>
              <a:rPr lang="en-US" dirty="0" smtClean="0"/>
              <a:t>are on the </a:t>
            </a:r>
            <a:r>
              <a:rPr lang="en-US" dirty="0" smtClean="0">
                <a:hlinkClick r:id="rId3"/>
              </a:rPr>
              <a:t>SSRIC website</a:t>
            </a:r>
            <a:r>
              <a:rPr lang="en-US" dirty="0" smtClean="0"/>
              <a:t>.</a:t>
            </a:r>
          </a:p>
          <a:p>
            <a:endParaRPr lang="en-US" dirty="0"/>
          </a:p>
        </p:txBody>
      </p:sp>
      <p:sp>
        <p:nvSpPr>
          <p:cNvPr id="2" name="Title 1"/>
          <p:cNvSpPr>
            <a:spLocks noGrp="1"/>
          </p:cNvSpPr>
          <p:nvPr>
            <p:ph type="title"/>
          </p:nvPr>
        </p:nvSpPr>
        <p:spPr/>
        <p:txBody>
          <a:bodyPr/>
          <a:lstStyle/>
          <a:p>
            <a:r>
              <a:rPr lang="en-US" dirty="0" smtClean="0"/>
              <a:t>Browsers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45</a:t>
            </a:fld>
            <a:endParaRPr lang="en-US"/>
          </a:p>
        </p:txBody>
      </p:sp>
    </p:spTree>
    <p:extLst>
      <p:ext uri="{BB962C8B-B14F-4D97-AF65-F5344CB8AC3E}">
        <p14:creationId xmlns:p14="http://schemas.microsoft.com/office/powerpoint/2010/main" val="101865735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CSU has an arrangement with UCDATA at Berkeley to provide CSU campuses that subscribe to the social science databases access to The Field Polls.</a:t>
            </a:r>
          </a:p>
          <a:p>
            <a:r>
              <a:rPr lang="en-US" dirty="0" smtClean="0"/>
              <a:t>Access to The Field Polls is IP authenticated.  This means that in order to access The Field Polls, you will need to do so from your CSU campus.</a:t>
            </a:r>
          </a:p>
          <a:p>
            <a:pPr marL="0" indent="0">
              <a:buNone/>
            </a:pPr>
            <a:endParaRPr lang="en-US" dirty="0"/>
          </a:p>
        </p:txBody>
      </p:sp>
      <p:sp>
        <p:nvSpPr>
          <p:cNvPr id="2" name="Title 1"/>
          <p:cNvSpPr>
            <a:spLocks noGrp="1"/>
          </p:cNvSpPr>
          <p:nvPr>
            <p:ph type="title"/>
          </p:nvPr>
        </p:nvSpPr>
        <p:spPr/>
        <p:txBody>
          <a:bodyPr/>
          <a:lstStyle/>
          <a:p>
            <a:r>
              <a:rPr lang="en-US" dirty="0" smtClean="0"/>
              <a:t>Where are the data stored?</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46</a:t>
            </a:fld>
            <a:endParaRPr lang="en-US"/>
          </a:p>
        </p:txBody>
      </p:sp>
    </p:spTree>
    <p:extLst>
      <p:ext uri="{BB962C8B-B14F-4D97-AF65-F5344CB8AC3E}">
        <p14:creationId xmlns:p14="http://schemas.microsoft.com/office/powerpoint/2010/main" val="266246378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UCDATA website allows you to:</a:t>
            </a:r>
          </a:p>
          <a:p>
            <a:pPr lvl="1"/>
            <a:r>
              <a:rPr lang="en-US" dirty="0" smtClean="0"/>
              <a:t>Search The Field Polls from 1956 through the present. </a:t>
            </a:r>
          </a:p>
          <a:p>
            <a:pPr lvl="1"/>
            <a:r>
              <a:rPr lang="en-US" dirty="0" smtClean="0"/>
              <a:t>Download The Field Poll data to your computer so you can analyze the data.  Field Polls can be downloaded as SPSS files or as raw data files.</a:t>
            </a:r>
          </a:p>
          <a:p>
            <a:pPr lvl="1"/>
            <a:r>
              <a:rPr lang="en-US" dirty="0" smtClean="0"/>
              <a:t>Analyze The Field Poll data online using a statistical package called Survey Documentation and Analysis (SDA). </a:t>
            </a:r>
          </a:p>
          <a:p>
            <a:pPr marL="0" indent="0">
              <a:buNone/>
            </a:pPr>
            <a:endParaRPr lang="en-US" dirty="0" smtClean="0"/>
          </a:p>
        </p:txBody>
      </p:sp>
      <p:sp>
        <p:nvSpPr>
          <p:cNvPr id="2" name="Title 1"/>
          <p:cNvSpPr>
            <a:spLocks noGrp="1"/>
          </p:cNvSpPr>
          <p:nvPr>
            <p:ph type="title"/>
          </p:nvPr>
        </p:nvSpPr>
        <p:spPr/>
        <p:txBody>
          <a:bodyPr/>
          <a:lstStyle/>
          <a:p>
            <a:r>
              <a:rPr lang="en-US" dirty="0" smtClean="0"/>
              <a:t>UCDATA Website</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47</a:t>
            </a:fld>
            <a:endParaRPr lang="en-US"/>
          </a:p>
        </p:txBody>
      </p:sp>
    </p:spTree>
    <p:extLst>
      <p:ext uri="{BB962C8B-B14F-4D97-AF65-F5344CB8AC3E}">
        <p14:creationId xmlns:p14="http://schemas.microsoft.com/office/powerpoint/2010/main" val="20624541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“Students, faculty and staff at the </a:t>
            </a:r>
            <a:r>
              <a:rPr lang="en-US" b="1" dirty="0"/>
              <a:t>University of California (UC)</a:t>
            </a:r>
            <a:r>
              <a:rPr lang="en-US" dirty="0"/>
              <a:t> and </a:t>
            </a:r>
            <a:r>
              <a:rPr lang="en-US" b="1" dirty="0"/>
              <a:t>California State </a:t>
            </a:r>
            <a:r>
              <a:rPr lang="en-US" b="1" dirty="0" smtClean="0"/>
              <a:t>University </a:t>
            </a:r>
            <a:r>
              <a:rPr lang="en-US" dirty="0"/>
              <a:t>may use </a:t>
            </a:r>
            <a:r>
              <a:rPr lang="en-US" b="1" i="1" dirty="0"/>
              <a:t>all</a:t>
            </a:r>
            <a:r>
              <a:rPr lang="en-US" dirty="0"/>
              <a:t> available Field Poll data</a:t>
            </a:r>
            <a:r>
              <a:rPr lang="en-US" b="1" dirty="0" smtClean="0"/>
              <a:t>.”</a:t>
            </a:r>
          </a:p>
          <a:p>
            <a:r>
              <a:rPr lang="en-US" b="1" dirty="0" smtClean="0"/>
              <a:t>“</a:t>
            </a:r>
            <a:r>
              <a:rPr lang="en-US" dirty="0"/>
              <a:t>The </a:t>
            </a:r>
            <a:r>
              <a:rPr lang="en-US" b="1" dirty="0"/>
              <a:t>general public</a:t>
            </a:r>
            <a:r>
              <a:rPr lang="en-US" dirty="0"/>
              <a:t> and </a:t>
            </a:r>
            <a:r>
              <a:rPr lang="en-US" b="1" dirty="0"/>
              <a:t>researchers at other academic institutions</a:t>
            </a:r>
            <a:r>
              <a:rPr lang="en-US" dirty="0"/>
              <a:t> may also use Field Poll data. However, the Field data are subject to a 2 year embargo period. This means the general public may access the poll data </a:t>
            </a:r>
            <a:r>
              <a:rPr lang="en-US" b="1" dirty="0"/>
              <a:t>two years after the date of the </a:t>
            </a:r>
            <a:r>
              <a:rPr lang="en-US" b="1" dirty="0" smtClean="0"/>
              <a:t>polls </a:t>
            </a:r>
            <a:r>
              <a:rPr lang="en-US" b="1" dirty="0"/>
              <a:t>(CSUs)</a:t>
            </a:r>
            <a:r>
              <a:rPr lang="en-US" dirty="0"/>
              <a:t> may use </a:t>
            </a:r>
            <a:r>
              <a:rPr lang="en-US" b="1" i="1" dirty="0"/>
              <a:t>all</a:t>
            </a:r>
            <a:r>
              <a:rPr lang="en-US" dirty="0"/>
              <a:t> available Field Poll </a:t>
            </a:r>
            <a:r>
              <a:rPr lang="en-US" dirty="0" smtClean="0"/>
              <a:t>data.”</a:t>
            </a:r>
            <a:endParaRPr lang="en-US" dirty="0"/>
          </a:p>
        </p:txBody>
      </p:sp>
      <p:sp>
        <p:nvSpPr>
          <p:cNvPr id="2" name="Title 1"/>
          <p:cNvSpPr>
            <a:spLocks noGrp="1"/>
          </p:cNvSpPr>
          <p:nvPr>
            <p:ph type="title"/>
          </p:nvPr>
        </p:nvSpPr>
        <p:spPr/>
        <p:txBody>
          <a:bodyPr/>
          <a:lstStyle/>
          <a:p>
            <a:r>
              <a:rPr lang="en-US" dirty="0" smtClean="0"/>
              <a:t>Availability of Polls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48</a:t>
            </a:fld>
            <a:endParaRPr lang="en-US"/>
          </a:p>
        </p:txBody>
      </p:sp>
    </p:spTree>
    <p:extLst>
      <p:ext uri="{BB962C8B-B14F-4D97-AF65-F5344CB8AC3E}">
        <p14:creationId xmlns:p14="http://schemas.microsoft.com/office/powerpoint/2010/main" val="388007926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It generally takes about three months after the completion of the poll for it to be available on the UCDATA site.</a:t>
            </a:r>
          </a:p>
          <a:p>
            <a:r>
              <a:rPr lang="en-US" dirty="0" smtClean="0"/>
              <a:t>Remember that Field Poll access is IP authenticated.  You must access the data on your campus.  It cannot be accessed from off campus.</a:t>
            </a:r>
          </a:p>
          <a:p>
            <a:r>
              <a:rPr lang="en-US" dirty="0"/>
              <a:t>Let’s go to the </a:t>
            </a:r>
            <a:r>
              <a:rPr lang="en-US" dirty="0">
                <a:hlinkClick r:id="rId2"/>
              </a:rPr>
              <a:t>UCDATA site for Field Polls</a:t>
            </a:r>
            <a:r>
              <a:rPr lang="en-US" dirty="0"/>
              <a:t>.   </a:t>
            </a:r>
          </a:p>
          <a:p>
            <a:pPr marL="0" indent="0">
              <a:buNone/>
            </a:pPr>
            <a:endParaRPr lang="en-US" dirty="0"/>
          </a:p>
        </p:txBody>
      </p:sp>
      <p:sp>
        <p:nvSpPr>
          <p:cNvPr id="2" name="Title 1"/>
          <p:cNvSpPr>
            <a:spLocks noGrp="1"/>
          </p:cNvSpPr>
          <p:nvPr>
            <p:ph type="title"/>
          </p:nvPr>
        </p:nvSpPr>
        <p:spPr/>
        <p:txBody>
          <a:bodyPr/>
          <a:lstStyle/>
          <a:p>
            <a:r>
              <a:rPr lang="en-US" dirty="0" smtClean="0"/>
              <a:t>Availability continued</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49</a:t>
            </a:fld>
            <a:endParaRPr lang="en-US"/>
          </a:p>
        </p:txBody>
      </p:sp>
    </p:spTree>
    <p:extLst>
      <p:ext uri="{BB962C8B-B14F-4D97-AF65-F5344CB8AC3E}">
        <p14:creationId xmlns:p14="http://schemas.microsoft.com/office/powerpoint/2010/main" val="29007662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Archive of social science data sets for all disciplines in the social sciences  which can be searched and downloaded. </a:t>
            </a:r>
          </a:p>
          <a:p>
            <a:r>
              <a:rPr lang="en-US" dirty="0" smtClean="0"/>
              <a:t>Includes an archive of over 4 million questions that can also be searched.</a:t>
            </a:r>
          </a:p>
          <a:p>
            <a:r>
              <a:rPr lang="en-US" dirty="0" smtClean="0"/>
              <a:t>Includes an archive of publications that can be searched.</a:t>
            </a:r>
          </a:p>
          <a:p>
            <a:r>
              <a:rPr lang="en-US" dirty="0" smtClean="0"/>
              <a:t>Contains exercises and modules that can be used in the classroom.</a:t>
            </a:r>
            <a:endParaRPr lang="en-US" dirty="0"/>
          </a:p>
        </p:txBody>
      </p:sp>
      <p:sp>
        <p:nvSpPr>
          <p:cNvPr id="2" name="Title 1"/>
          <p:cNvSpPr>
            <a:spLocks noGrp="1"/>
          </p:cNvSpPr>
          <p:nvPr>
            <p:ph type="title"/>
          </p:nvPr>
        </p:nvSpPr>
        <p:spPr/>
        <p:txBody>
          <a:bodyPr/>
          <a:lstStyle/>
          <a:p>
            <a:r>
              <a:rPr lang="en-US" dirty="0" smtClean="0"/>
              <a:t>What is the ICPSR?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5</a:t>
            </a:fld>
            <a:endParaRPr lang="en-US"/>
          </a:p>
        </p:txBody>
      </p:sp>
    </p:spTree>
    <p:extLst>
      <p:ext uri="{BB962C8B-B14F-4D97-AF65-F5344CB8AC3E}">
        <p14:creationId xmlns:p14="http://schemas.microsoft.com/office/powerpoint/2010/main" val="421999677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This is the UCDATA for Field Polls page where you would start.  It describes access to the data." title="UCDATA for Field Pol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9502" y="1600200"/>
            <a:ext cx="8004995" cy="4525963"/>
          </a:xfrm>
        </p:spPr>
      </p:pic>
      <p:sp>
        <p:nvSpPr>
          <p:cNvPr id="2" name="Title 1"/>
          <p:cNvSpPr>
            <a:spLocks noGrp="1"/>
          </p:cNvSpPr>
          <p:nvPr>
            <p:ph type="title"/>
          </p:nvPr>
        </p:nvSpPr>
        <p:spPr/>
        <p:txBody>
          <a:bodyPr/>
          <a:lstStyle/>
          <a:p>
            <a:r>
              <a:rPr lang="en-US" dirty="0" smtClean="0"/>
              <a:t>UCDATA for Field Polls</a:t>
            </a:r>
            <a:endParaRPr lang="en-US" dirty="0"/>
          </a:p>
        </p:txBody>
      </p:sp>
      <p:sp>
        <p:nvSpPr>
          <p:cNvPr id="6" name="Footer Placeholder 5"/>
          <p:cNvSpPr>
            <a:spLocks noGrp="1"/>
          </p:cNvSpPr>
          <p:nvPr>
            <p:ph type="ftr" sz="quarter" idx="11"/>
          </p:nvPr>
        </p:nvSpPr>
        <p:spPr/>
        <p:txBody>
          <a:bodyPr/>
          <a:lstStyle/>
          <a:p>
            <a:r>
              <a:rPr lang="en-US" smtClean="0"/>
              <a:t>Social Science Research and Instructional Center</a:t>
            </a:r>
            <a:endParaRPr lang="en-US"/>
          </a:p>
        </p:txBody>
      </p:sp>
      <p:sp>
        <p:nvSpPr>
          <p:cNvPr id="7" name="Slide Number Placeholder 6"/>
          <p:cNvSpPr>
            <a:spLocks noGrp="1"/>
          </p:cNvSpPr>
          <p:nvPr>
            <p:ph type="sldNum" sz="quarter" idx="12"/>
          </p:nvPr>
        </p:nvSpPr>
        <p:spPr/>
        <p:txBody>
          <a:bodyPr/>
          <a:lstStyle/>
          <a:p>
            <a:fld id="{B3C475FA-C9C5-44E1-A564-4E2C5C1A4C1B}" type="slidenum">
              <a:rPr lang="en-US" smtClean="0"/>
              <a:t>50</a:t>
            </a:fld>
            <a:endParaRPr lang="en-US"/>
          </a:p>
        </p:txBody>
      </p:sp>
    </p:spTree>
    <p:extLst>
      <p:ext uri="{BB962C8B-B14F-4D97-AF65-F5344CB8AC3E}">
        <p14:creationId xmlns:p14="http://schemas.microsoft.com/office/powerpoint/2010/main" val="429176602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the bottom half of the UCDATA For Field Polls page.  Click on Search, Anayze or Download depending on what you want to do  We're going to click on Search.." title="Searching, Analyzing, ans Downloading the Field Poll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2514600"/>
            <a:ext cx="6721822" cy="1972469"/>
          </a:xfrm>
        </p:spPr>
      </p:pic>
      <p:sp>
        <p:nvSpPr>
          <p:cNvPr id="2" name="Title 1"/>
          <p:cNvSpPr>
            <a:spLocks noGrp="1"/>
          </p:cNvSpPr>
          <p:nvPr>
            <p:ph type="title"/>
          </p:nvPr>
        </p:nvSpPr>
        <p:spPr/>
        <p:txBody>
          <a:bodyPr>
            <a:normAutofit fontScale="90000"/>
          </a:bodyPr>
          <a:lstStyle/>
          <a:p>
            <a:r>
              <a:rPr lang="en-US" dirty="0" smtClean="0"/>
              <a:t>UCDATA for Field Polls Continued</a:t>
            </a:r>
            <a:br>
              <a:rPr lang="en-US" dirty="0" smtClean="0"/>
            </a:br>
            <a:r>
              <a:rPr lang="en-US" dirty="0" smtClean="0"/>
              <a:t>Click on Search</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51</a:t>
            </a:fld>
            <a:endParaRPr lang="en-US"/>
          </a:p>
        </p:txBody>
      </p:sp>
    </p:spTree>
    <p:extLst>
      <p:ext uri="{BB962C8B-B14F-4D97-AF65-F5344CB8AC3E}">
        <p14:creationId xmlns:p14="http://schemas.microsoft.com/office/powerpoint/2010/main" val="296650272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Choosing the Decades to Search</a:t>
            </a:r>
            <a:endParaRPr lang="en-US" dirty="0"/>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52</a:t>
            </a:fld>
            <a:endParaRPr lang="en-US"/>
          </a:p>
        </p:txBody>
      </p:sp>
      <p:pic>
        <p:nvPicPr>
          <p:cNvPr id="8" name="Content Placeholder 7" descr="Click on the decades to search." title="Comparing the Decades to Searc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1676400"/>
            <a:ext cx="6202237" cy="3948906"/>
          </a:xfrm>
        </p:spPr>
      </p:pic>
    </p:spTree>
    <p:extLst>
      <p:ext uri="{BB962C8B-B14F-4D97-AF65-F5344CB8AC3E}">
        <p14:creationId xmlns:p14="http://schemas.microsoft.com/office/powerpoint/2010/main" val="986978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3352800" cy="4525963"/>
          </a:xfrm>
        </p:spPr>
        <p:txBody>
          <a:bodyPr>
            <a:normAutofit fontScale="92500" lnSpcReduction="10000"/>
          </a:bodyPr>
          <a:lstStyle/>
          <a:p>
            <a:r>
              <a:rPr lang="en-US" dirty="0" smtClean="0"/>
              <a:t>Click on “Search Options and Results.”</a:t>
            </a:r>
          </a:p>
          <a:p>
            <a:r>
              <a:rPr lang="en-US" dirty="0"/>
              <a:t>Enter your search term(s) in the box.  Let’s enter “abortion” in the box to find all questions with the word “abortion” anywhere in the question</a:t>
            </a:r>
            <a:r>
              <a:rPr lang="en-US" dirty="0" smtClean="0"/>
              <a:t>.</a:t>
            </a:r>
            <a:endParaRPr lang="en-US" dirty="0"/>
          </a:p>
          <a:p>
            <a:pPr marL="0" indent="0">
              <a:buNone/>
            </a:pPr>
            <a:endParaRPr lang="en-US" dirty="0"/>
          </a:p>
        </p:txBody>
      </p:sp>
      <p:pic>
        <p:nvPicPr>
          <p:cNvPr id="6" name="Content Placeholder 5" descr="Dialog box for cross-study search" title="Search by Keywor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43400" y="2590800"/>
            <a:ext cx="4038600" cy="1770003"/>
          </a:xfrm>
        </p:spPr>
      </p:pic>
      <p:sp>
        <p:nvSpPr>
          <p:cNvPr id="2" name="Title 1"/>
          <p:cNvSpPr>
            <a:spLocks noGrp="1"/>
          </p:cNvSpPr>
          <p:nvPr>
            <p:ph type="title"/>
          </p:nvPr>
        </p:nvSpPr>
        <p:spPr/>
        <p:txBody>
          <a:bodyPr/>
          <a:lstStyle/>
          <a:p>
            <a:r>
              <a:rPr lang="en-US" dirty="0"/>
              <a:t>Searching </a:t>
            </a:r>
            <a:r>
              <a:rPr lang="en-US" dirty="0" smtClean="0"/>
              <a:t>by Keyword</a:t>
            </a:r>
            <a:endParaRPr lang="en-US" dirty="0"/>
          </a:p>
        </p:txBody>
      </p:sp>
      <p:sp>
        <p:nvSpPr>
          <p:cNvPr id="8" name="Footer Placeholder 7"/>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53</a:t>
            </a:fld>
            <a:endParaRPr lang="en-US"/>
          </a:p>
        </p:txBody>
      </p:sp>
    </p:spTree>
    <p:extLst>
      <p:ext uri="{BB962C8B-B14F-4D97-AF65-F5344CB8AC3E}">
        <p14:creationId xmlns:p14="http://schemas.microsoft.com/office/powerpoint/2010/main" val="35839482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ere are fourquestions in the polls we selected that contain the word &quot;abortion&quot; in them.  " title="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1000" y="1676400"/>
            <a:ext cx="8229600" cy="2171398"/>
          </a:xfrm>
        </p:spPr>
      </p:pic>
      <p:sp>
        <p:nvSpPr>
          <p:cNvPr id="2" name="Title 1"/>
          <p:cNvSpPr>
            <a:spLocks noGrp="1"/>
          </p:cNvSpPr>
          <p:nvPr>
            <p:ph type="title"/>
          </p:nvPr>
        </p:nvSpPr>
        <p:spPr/>
        <p:txBody>
          <a:bodyPr/>
          <a:lstStyle/>
          <a:p>
            <a:r>
              <a:rPr lang="en-US" dirty="0" smtClean="0"/>
              <a:t>Search Results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54</a:t>
            </a:fld>
            <a:endParaRPr lang="en-US"/>
          </a:p>
        </p:txBody>
      </p:sp>
    </p:spTree>
    <p:extLst>
      <p:ext uri="{BB962C8B-B14F-4D97-AF65-F5344CB8AC3E}">
        <p14:creationId xmlns:p14="http://schemas.microsoft.com/office/powerpoint/2010/main" val="269336058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All four questions are from he June/July Field Poll.  This is referred to as “Poll 1004.  That means it is the fourth survey in 2010.  </a:t>
            </a:r>
          </a:p>
          <a:p>
            <a:r>
              <a:rPr lang="en-US" dirty="0" smtClean="0"/>
              <a:t>Click on the “View” button to see the frequency distribution for that variable.  Let’s look at “Q31” which is the variable name.</a:t>
            </a:r>
          </a:p>
          <a:p>
            <a:pPr marL="0" indent="0">
              <a:buNone/>
            </a:pPr>
            <a:endParaRPr lang="en-US" dirty="0" smtClean="0"/>
          </a:p>
          <a:p>
            <a:endParaRPr lang="en-US" dirty="0"/>
          </a:p>
        </p:txBody>
      </p:sp>
      <p:sp>
        <p:nvSpPr>
          <p:cNvPr id="2" name="Title 1"/>
          <p:cNvSpPr>
            <a:spLocks noGrp="1"/>
          </p:cNvSpPr>
          <p:nvPr>
            <p:ph type="title"/>
          </p:nvPr>
        </p:nvSpPr>
        <p:spPr/>
        <p:txBody>
          <a:bodyPr/>
          <a:lstStyle/>
          <a:p>
            <a:r>
              <a:rPr lang="en-US" dirty="0" smtClean="0"/>
              <a:t>Viewing the Questions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55</a:t>
            </a:fld>
            <a:endParaRPr lang="en-US"/>
          </a:p>
        </p:txBody>
      </p:sp>
    </p:spTree>
    <p:extLst>
      <p:ext uri="{BB962C8B-B14F-4D97-AF65-F5344CB8AC3E}">
        <p14:creationId xmlns:p14="http://schemas.microsoft.com/office/powerpoint/2010/main" val="153593929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title="Frequency Distribution for Q31"/>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86386" y="1600200"/>
            <a:ext cx="5971228" cy="4525963"/>
          </a:xfrm>
        </p:spPr>
      </p:pic>
      <p:sp>
        <p:nvSpPr>
          <p:cNvPr id="2" name="Title 1"/>
          <p:cNvSpPr>
            <a:spLocks noGrp="1"/>
          </p:cNvSpPr>
          <p:nvPr>
            <p:ph type="title"/>
          </p:nvPr>
        </p:nvSpPr>
        <p:spPr/>
        <p:txBody>
          <a:bodyPr>
            <a:normAutofit fontScale="90000"/>
          </a:bodyPr>
          <a:lstStyle/>
          <a:p>
            <a:r>
              <a:rPr lang="en-US" dirty="0" smtClean="0"/>
              <a:t>Favor Change in Abortion Laws </a:t>
            </a:r>
            <a:br>
              <a:rPr lang="en-US" dirty="0" smtClean="0"/>
            </a:br>
            <a:r>
              <a:rPr lang="en-US" dirty="0" smtClean="0"/>
              <a:t>Field Poll 1004</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56</a:t>
            </a:fld>
            <a:endParaRPr lang="en-US"/>
          </a:p>
        </p:txBody>
      </p:sp>
    </p:spTree>
    <p:extLst>
      <p:ext uri="{BB962C8B-B14F-4D97-AF65-F5344CB8AC3E}">
        <p14:creationId xmlns:p14="http://schemas.microsoft.com/office/powerpoint/2010/main" val="348986065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Let’s say that we want to download the data from this Field Poll so we can analyze the data further.</a:t>
            </a:r>
          </a:p>
          <a:p>
            <a:endParaRPr lang="en-US" dirty="0"/>
          </a:p>
        </p:txBody>
      </p:sp>
      <p:sp>
        <p:nvSpPr>
          <p:cNvPr id="2" name="Title 1"/>
          <p:cNvSpPr>
            <a:spLocks noGrp="1"/>
          </p:cNvSpPr>
          <p:nvPr>
            <p:ph type="title"/>
          </p:nvPr>
        </p:nvSpPr>
        <p:spPr/>
        <p:txBody>
          <a:bodyPr>
            <a:normAutofit/>
          </a:bodyPr>
          <a:lstStyle/>
          <a:p>
            <a:r>
              <a:rPr lang="en-US" dirty="0" smtClean="0"/>
              <a:t>Q31 in Field Poll 1004</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57</a:t>
            </a:fld>
            <a:endParaRPr lang="en-US"/>
          </a:p>
        </p:txBody>
      </p:sp>
    </p:spTree>
    <p:extLst>
      <p:ext uri="{BB962C8B-B14F-4D97-AF65-F5344CB8AC3E}">
        <p14:creationId xmlns:p14="http://schemas.microsoft.com/office/powerpoint/2010/main" val="318128454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We have to go back to the download page on the UCDATA website.</a:t>
            </a:r>
          </a:p>
          <a:p>
            <a:r>
              <a:rPr lang="en-US" dirty="0" smtClean="0"/>
              <a:t>On your browser (in Firefox) you should see a tab that says </a:t>
            </a:r>
            <a:r>
              <a:rPr lang="en-US" dirty="0" smtClean="0">
                <a:hlinkClick r:id="rId3"/>
              </a:rPr>
              <a:t>UC DATA:DATA:Field Poll</a:t>
            </a:r>
            <a:r>
              <a:rPr lang="en-US" dirty="0" smtClean="0"/>
              <a:t>.  Click on that tab which will take you back to a page we looked at earlier.  If you have trouble finding it, click on the link above.  </a:t>
            </a:r>
            <a:endParaRPr lang="en-US" dirty="0"/>
          </a:p>
          <a:p>
            <a:r>
              <a:rPr lang="en-US" dirty="0" smtClean="0"/>
              <a:t>Click on Download and you should see the screen on the next slide. </a:t>
            </a:r>
            <a:endParaRPr lang="en-US" dirty="0"/>
          </a:p>
        </p:txBody>
      </p:sp>
      <p:sp>
        <p:nvSpPr>
          <p:cNvPr id="2" name="Title 1"/>
          <p:cNvSpPr>
            <a:spLocks noGrp="1"/>
          </p:cNvSpPr>
          <p:nvPr>
            <p:ph type="title"/>
          </p:nvPr>
        </p:nvSpPr>
        <p:spPr/>
        <p:txBody>
          <a:bodyPr/>
          <a:lstStyle/>
          <a:p>
            <a:r>
              <a:rPr lang="en-US" dirty="0" smtClean="0"/>
              <a:t>Downloading Data</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58</a:t>
            </a:fld>
            <a:endParaRPr lang="en-US"/>
          </a:p>
        </p:txBody>
      </p:sp>
    </p:spTree>
    <p:extLst>
      <p:ext uri="{BB962C8B-B14F-4D97-AF65-F5344CB8AC3E}">
        <p14:creationId xmlns:p14="http://schemas.microsoft.com/office/powerpoint/2010/main" val="60730714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hen you click on Download on the UCDATA for Field Polls page you will see a list of file folders.  Tihs screen shows part of that list." title="Choosing the File to Download"/>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6312" y="1720056"/>
            <a:ext cx="7191375" cy="4286250"/>
          </a:xfrm>
          <a:prstGeom prst="rect">
            <a:avLst/>
          </a:prstGeom>
        </p:spPr>
      </p:pic>
      <p:sp>
        <p:nvSpPr>
          <p:cNvPr id="2" name="Title 1"/>
          <p:cNvSpPr>
            <a:spLocks noGrp="1"/>
          </p:cNvSpPr>
          <p:nvPr>
            <p:ph type="title"/>
          </p:nvPr>
        </p:nvSpPr>
        <p:spPr/>
        <p:txBody>
          <a:bodyPr/>
          <a:lstStyle/>
          <a:p>
            <a:r>
              <a:rPr lang="en-US" dirty="0" smtClean="0"/>
              <a:t>Choosing the File to Download</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59</a:t>
            </a:fld>
            <a:endParaRPr lang="en-US"/>
          </a:p>
        </p:txBody>
      </p:sp>
    </p:spTree>
    <p:extLst>
      <p:ext uri="{BB962C8B-B14F-4D97-AF65-F5344CB8AC3E}">
        <p14:creationId xmlns:p14="http://schemas.microsoft.com/office/powerpoint/2010/main" val="24757959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133600"/>
            <a:ext cx="2590800" cy="4525963"/>
          </a:xfrm>
        </p:spPr>
        <p:txBody>
          <a:bodyPr/>
          <a:lstStyle/>
          <a:p>
            <a:r>
              <a:rPr lang="en-US" dirty="0" smtClean="0"/>
              <a:t>Click on Find and Analyze Data to begin searching for data sets.</a:t>
            </a:r>
            <a:endParaRPr lang="en-US" dirty="0"/>
          </a:p>
        </p:txBody>
      </p:sp>
      <p:pic>
        <p:nvPicPr>
          <p:cNvPr id="6" name="Content Placeholder 5" descr="This is the ICPSR home page." title="ICPSR home pag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76600" y="2514600"/>
            <a:ext cx="5334000" cy="3771555"/>
          </a:xfrm>
        </p:spPr>
      </p:pic>
      <p:sp>
        <p:nvSpPr>
          <p:cNvPr id="10" name="Title 1"/>
          <p:cNvSpPr>
            <a:spLocks noGrp="1"/>
          </p:cNvSpPr>
          <p:nvPr>
            <p:ph type="title"/>
          </p:nvPr>
        </p:nvSpPr>
        <p:spPr>
          <a:xfrm>
            <a:off x="457200" y="274638"/>
            <a:ext cx="8229600" cy="1706562"/>
          </a:xfrm>
        </p:spPr>
        <p:txBody>
          <a:bodyPr>
            <a:normAutofit fontScale="90000"/>
          </a:bodyPr>
          <a:lstStyle/>
          <a:p>
            <a:r>
              <a:rPr lang="en-US" sz="3600" dirty="0" smtClean="0">
                <a:hlinkClick r:id="rId3" tooltip="URL for the ICPSR"/>
              </a:rPr>
              <a:t/>
            </a:r>
            <a:br>
              <a:rPr lang="en-US" sz="3600" dirty="0" smtClean="0">
                <a:hlinkClick r:id="rId3" tooltip="URL for the ICPSR"/>
              </a:rPr>
            </a:br>
            <a:r>
              <a:rPr lang="en-US" sz="3600" dirty="0">
                <a:hlinkClick r:id="rId3" tooltip="URL for the ICPSR"/>
              </a:rPr>
              <a:t/>
            </a:r>
            <a:br>
              <a:rPr lang="en-US" sz="3600" dirty="0">
                <a:hlinkClick r:id="rId3" tooltip="URL for the ICPSR"/>
              </a:rPr>
            </a:br>
            <a:r>
              <a:rPr lang="en-US" sz="3600" dirty="0" smtClean="0">
                <a:hlinkClick r:id="rId3" tooltip="URL for the ICPSR"/>
              </a:rPr>
              <a:t/>
            </a:r>
            <a:br>
              <a:rPr lang="en-US" sz="3600" dirty="0" smtClean="0">
                <a:hlinkClick r:id="rId3" tooltip="URL for the ICPSR"/>
              </a:rPr>
            </a:br>
            <a:r>
              <a:rPr lang="en-US" sz="3600" dirty="0" smtClean="0">
                <a:hlinkClick r:id="rId3" tooltip="URL for the ICPSR"/>
              </a:rPr>
              <a:t>Inter-University </a:t>
            </a:r>
            <a:r>
              <a:rPr lang="en-US" sz="3600" dirty="0">
                <a:hlinkClick r:id="rId3" tooltip="URL for the ICPSR"/>
              </a:rPr>
              <a:t>Consortium for Political and Social Research </a:t>
            </a:r>
            <a:br>
              <a:rPr lang="en-US" sz="3600" dirty="0">
                <a:hlinkClick r:id="rId3" tooltip="URL for the ICPSR"/>
              </a:rPr>
            </a:br>
            <a:r>
              <a:rPr lang="en-US" sz="3600" dirty="0">
                <a:hlinkClick r:id="rId3" tooltip="URL for the ICPSR"/>
              </a:rPr>
              <a:t>http://www.icpsr.umich.edu/</a:t>
            </a:r>
            <a:r>
              <a:rPr lang="en-US" dirty="0" smtClean="0">
                <a:hlinkClick r:id="rId3" tooltip="URL for the ICPSR"/>
              </a:rPr>
              <a:t/>
            </a:r>
            <a:br>
              <a:rPr lang="en-US" dirty="0" smtClean="0">
                <a:hlinkClick r:id="rId3" tooltip="URL for the ICPSR"/>
              </a:rPr>
            </a:br>
            <a:r>
              <a:rPr lang="en-US" dirty="0" smtClean="0"/>
              <a:t/>
            </a:r>
            <a:br>
              <a:rPr lang="en-US" dirty="0" smtClean="0"/>
            </a:br>
            <a:r>
              <a:rPr lang="en-US" dirty="0"/>
              <a:t/>
            </a:r>
            <a:br>
              <a:rPr lang="en-US" dirty="0"/>
            </a:br>
            <a:endParaRPr lang="en-US" dirty="0">
              <a:hlinkClick r:id="rId3"/>
            </a:endParaRPr>
          </a:p>
        </p:txBody>
      </p:sp>
      <p:sp>
        <p:nvSpPr>
          <p:cNvPr id="8" name="Footer Placeholder 7"/>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6</a:t>
            </a:fld>
            <a:endParaRPr lang="en-US"/>
          </a:p>
        </p:txBody>
      </p:sp>
    </p:spTree>
    <p:extLst>
      <p:ext uri="{BB962C8B-B14F-4D97-AF65-F5344CB8AC3E}">
        <p14:creationId xmlns:p14="http://schemas.microsoft.com/office/powerpoint/2010/main" val="293007226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2590800" cy="4525963"/>
          </a:xfrm>
        </p:spPr>
        <p:txBody>
          <a:bodyPr>
            <a:normAutofit lnSpcReduction="10000"/>
          </a:bodyPr>
          <a:lstStyle/>
          <a:p>
            <a:r>
              <a:rPr lang="en-US" dirty="0"/>
              <a:t>You want to scroll down until you see Field Poll </a:t>
            </a:r>
            <a:r>
              <a:rPr lang="en-US" dirty="0" smtClean="0"/>
              <a:t>1004.</a:t>
            </a:r>
            <a:endParaRPr lang="en-US" dirty="0"/>
          </a:p>
          <a:p>
            <a:r>
              <a:rPr lang="en-US" dirty="0"/>
              <a:t>Click on the folder icon to open it</a:t>
            </a:r>
            <a:r>
              <a:rPr lang="en-US" dirty="0" smtClean="0"/>
              <a:t>.</a:t>
            </a:r>
          </a:p>
          <a:p>
            <a:r>
              <a:rPr lang="en-US" dirty="0" smtClean="0"/>
              <a:t>This is what you should see.</a:t>
            </a:r>
            <a:endParaRPr lang="en-US" dirty="0"/>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a:t>Choosing the File to Download</a:t>
            </a:r>
            <a:br>
              <a:rPr lang="en-US" dirty="0"/>
            </a:br>
            <a:r>
              <a:rPr lang="en-US" dirty="0"/>
              <a:t>Continued</a:t>
            </a:r>
          </a:p>
        </p:txBody>
      </p:sp>
      <p:sp>
        <p:nvSpPr>
          <p:cNvPr id="8" name="Footer Placeholder 7"/>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60</a:t>
            </a:fld>
            <a:endParaRPr lang="en-US"/>
          </a:p>
        </p:txBody>
      </p:sp>
      <p:pic>
        <p:nvPicPr>
          <p:cNvPr id="10" name="Content Placeholder 9" descr="Here are the files you can downnload." title="Choosing the File to Download"/>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97767" y="2057400"/>
            <a:ext cx="5160433" cy="2514600"/>
          </a:xfrm>
        </p:spPr>
      </p:pic>
    </p:spTree>
    <p:extLst>
      <p:ext uri="{BB962C8B-B14F-4D97-AF65-F5344CB8AC3E}">
        <p14:creationId xmlns:p14="http://schemas.microsoft.com/office/powerpoint/2010/main" val="198039421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You’ll see a list of files you can download.</a:t>
            </a:r>
          </a:p>
          <a:p>
            <a:r>
              <a:rPr lang="en-US" dirty="0" smtClean="0"/>
              <a:t>The files that you will want to download are:</a:t>
            </a:r>
          </a:p>
          <a:p>
            <a:pPr lvl="1"/>
            <a:r>
              <a:rPr lang="en-US" dirty="0" smtClean="0"/>
              <a:t>Main Quex_Eng.doc which is a Word file that contains the codebook.</a:t>
            </a:r>
          </a:p>
          <a:p>
            <a:pPr lvl="1"/>
            <a:r>
              <a:rPr lang="en-US" dirty="0" smtClean="0"/>
              <a:t>1004.sav which is the SPSS file that contains the data.</a:t>
            </a:r>
          </a:p>
          <a:p>
            <a:r>
              <a:rPr lang="en-US" dirty="0" smtClean="0"/>
              <a:t>In Firefox you click on each of these files and save them to your download folder.  </a:t>
            </a:r>
            <a:endParaRPr lang="en-US" dirty="0"/>
          </a:p>
        </p:txBody>
      </p:sp>
      <p:sp>
        <p:nvSpPr>
          <p:cNvPr id="2" name="Title 1"/>
          <p:cNvSpPr>
            <a:spLocks noGrp="1"/>
          </p:cNvSpPr>
          <p:nvPr>
            <p:ph type="title"/>
          </p:nvPr>
        </p:nvSpPr>
        <p:spPr/>
        <p:txBody>
          <a:bodyPr/>
          <a:lstStyle/>
          <a:p>
            <a:r>
              <a:rPr lang="en-US" dirty="0" smtClean="0"/>
              <a:t>Files to Download</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61</a:t>
            </a:fld>
            <a:endParaRPr lang="en-US"/>
          </a:p>
        </p:txBody>
      </p:sp>
    </p:spTree>
    <p:extLst>
      <p:ext uri="{BB962C8B-B14F-4D97-AF65-F5344CB8AC3E}">
        <p14:creationId xmlns:p14="http://schemas.microsoft.com/office/powerpoint/2010/main" val="5539436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The file will now be in the download folder on your hard drive.</a:t>
            </a:r>
          </a:p>
          <a:p>
            <a:r>
              <a:rPr lang="en-US" dirty="0" smtClean="0"/>
              <a:t>Go to your download folder and make sure that the file is there.</a:t>
            </a:r>
          </a:p>
          <a:p>
            <a:r>
              <a:rPr lang="en-US" dirty="0"/>
              <a:t>You can </a:t>
            </a:r>
            <a:r>
              <a:rPr lang="en-US" dirty="0" smtClean="0"/>
              <a:t>move it to </a:t>
            </a:r>
            <a:r>
              <a:rPr lang="en-US" dirty="0"/>
              <a:t>whatever folder you want to put </a:t>
            </a:r>
            <a:r>
              <a:rPr lang="en-US" dirty="0" smtClean="0"/>
              <a:t>it in </a:t>
            </a:r>
            <a:r>
              <a:rPr lang="en-US" dirty="0"/>
              <a:t>by clicking on </a:t>
            </a:r>
            <a:r>
              <a:rPr lang="en-US" dirty="0" smtClean="0"/>
              <a:t>it and </a:t>
            </a:r>
            <a:r>
              <a:rPr lang="en-US" dirty="0"/>
              <a:t>dragging </a:t>
            </a:r>
            <a:r>
              <a:rPr lang="en-US" dirty="0" smtClean="0"/>
              <a:t>it to </a:t>
            </a:r>
            <a:r>
              <a:rPr lang="en-US" dirty="0"/>
              <a:t>the appropriate folder.</a:t>
            </a:r>
          </a:p>
          <a:p>
            <a:endParaRPr lang="en-US" dirty="0" smtClean="0"/>
          </a:p>
          <a:p>
            <a:endParaRPr lang="en-US" dirty="0"/>
          </a:p>
        </p:txBody>
      </p:sp>
      <p:sp>
        <p:nvSpPr>
          <p:cNvPr id="2" name="Title 1"/>
          <p:cNvSpPr>
            <a:spLocks noGrp="1"/>
          </p:cNvSpPr>
          <p:nvPr>
            <p:ph type="title"/>
          </p:nvPr>
        </p:nvSpPr>
        <p:spPr/>
        <p:txBody>
          <a:bodyPr/>
          <a:lstStyle/>
          <a:p>
            <a:r>
              <a:rPr lang="en-US" dirty="0" smtClean="0"/>
              <a:t>Downloading</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62</a:t>
            </a:fld>
            <a:endParaRPr lang="en-US"/>
          </a:p>
        </p:txBody>
      </p:sp>
    </p:spTree>
    <p:extLst>
      <p:ext uri="{BB962C8B-B14F-4D97-AF65-F5344CB8AC3E}">
        <p14:creationId xmlns:p14="http://schemas.microsoft.com/office/powerpoint/2010/main" val="322908546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Now that you have downloaded Field Poll 1004 you can open SPSS and analyze your data.</a:t>
            </a:r>
          </a:p>
          <a:p>
            <a:r>
              <a:rPr lang="en-US" dirty="0" smtClean="0"/>
              <a:t>Another option is to analyze the data online using Survey Documentation and Analysis (SDA).</a:t>
            </a:r>
          </a:p>
          <a:p>
            <a:r>
              <a:rPr lang="en-US" dirty="0" smtClean="0"/>
              <a:t>SDA is an online statistical package written at UC Berkeley.  You can use SDA on any computer where you have internet access and you don’t need a site license.  It’s free.</a:t>
            </a:r>
            <a:endParaRPr lang="en-US" dirty="0"/>
          </a:p>
        </p:txBody>
      </p:sp>
      <p:sp>
        <p:nvSpPr>
          <p:cNvPr id="2" name="Title 1"/>
          <p:cNvSpPr>
            <a:spLocks noGrp="1"/>
          </p:cNvSpPr>
          <p:nvPr>
            <p:ph type="title"/>
          </p:nvPr>
        </p:nvSpPr>
        <p:spPr/>
        <p:txBody>
          <a:bodyPr/>
          <a:lstStyle/>
          <a:p>
            <a:r>
              <a:rPr lang="en-US" dirty="0" smtClean="0"/>
              <a:t>Analyzing your Data</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63</a:t>
            </a:fld>
            <a:endParaRPr lang="en-US"/>
          </a:p>
        </p:txBody>
      </p:sp>
    </p:spTree>
    <p:extLst>
      <p:ext uri="{BB962C8B-B14F-4D97-AF65-F5344CB8AC3E}">
        <p14:creationId xmlns:p14="http://schemas.microsoft.com/office/powerpoint/2010/main" val="409399617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To learn more about The Field Poll and Field Research Corporation, go to </a:t>
            </a:r>
            <a:r>
              <a:rPr lang="en-US" dirty="0"/>
              <a:t>their </a:t>
            </a:r>
            <a:r>
              <a:rPr lang="en-US" dirty="0" smtClean="0">
                <a:hlinkClick r:id="rId3"/>
              </a:rPr>
              <a:t>website</a:t>
            </a:r>
            <a:r>
              <a:rPr lang="en-US" dirty="0" smtClean="0"/>
              <a:t>. </a:t>
            </a:r>
          </a:p>
          <a:p>
            <a:r>
              <a:rPr lang="en-US" dirty="0" smtClean="0"/>
              <a:t>Their home page is on the next slide.</a:t>
            </a:r>
          </a:p>
          <a:p>
            <a:r>
              <a:rPr lang="en-US" dirty="0" smtClean="0"/>
              <a:t>At the bottom of the page, there is a link to the “Field Poll archives.” Click on the link and you will see the archive of past Field poll reports.</a:t>
            </a:r>
            <a:endParaRPr lang="en-US" dirty="0"/>
          </a:p>
        </p:txBody>
      </p:sp>
      <p:sp>
        <p:nvSpPr>
          <p:cNvPr id="2" name="Title 1"/>
          <p:cNvSpPr>
            <a:spLocks noGrp="1"/>
          </p:cNvSpPr>
          <p:nvPr>
            <p:ph type="title"/>
          </p:nvPr>
        </p:nvSpPr>
        <p:spPr/>
        <p:txBody>
          <a:bodyPr/>
          <a:lstStyle/>
          <a:p>
            <a:r>
              <a:rPr lang="en-US" dirty="0" smtClean="0"/>
              <a:t>Field Research Corporation</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64</a:t>
            </a:fld>
            <a:endParaRPr lang="en-US"/>
          </a:p>
        </p:txBody>
      </p:sp>
    </p:spTree>
    <p:extLst>
      <p:ext uri="{BB962C8B-B14F-4D97-AF65-F5344CB8AC3E}">
        <p14:creationId xmlns:p14="http://schemas.microsoft.com/office/powerpoint/2010/main" val="269307687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the home page for the Field Research Corporaton that produces the Field Polls." title="Field Poll Home Page"/>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447800"/>
            <a:ext cx="6045012" cy="4384089"/>
          </a:xfrm>
        </p:spPr>
      </p:pic>
      <p:sp>
        <p:nvSpPr>
          <p:cNvPr id="2" name="Title 1"/>
          <p:cNvSpPr>
            <a:spLocks noGrp="1"/>
          </p:cNvSpPr>
          <p:nvPr>
            <p:ph type="title"/>
          </p:nvPr>
        </p:nvSpPr>
        <p:spPr/>
        <p:txBody>
          <a:bodyPr/>
          <a:lstStyle/>
          <a:p>
            <a:r>
              <a:rPr lang="en-US" dirty="0" smtClean="0"/>
              <a:t>More About The Field Poll</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65</a:t>
            </a:fld>
            <a:endParaRPr lang="en-US"/>
          </a:p>
        </p:txBody>
      </p:sp>
    </p:spTree>
    <p:extLst>
      <p:ext uri="{BB962C8B-B14F-4D97-AF65-F5344CB8AC3E}">
        <p14:creationId xmlns:p14="http://schemas.microsoft.com/office/powerpoint/2010/main" val="377204538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33400" y="1600200"/>
            <a:ext cx="2286000" cy="4525963"/>
          </a:xfrm>
        </p:spPr>
        <p:txBody>
          <a:bodyPr>
            <a:normAutofit fontScale="92500" lnSpcReduction="10000"/>
          </a:bodyPr>
          <a:lstStyle/>
          <a:p>
            <a:r>
              <a:rPr lang="en-US" dirty="0" smtClean="0"/>
              <a:t>Clicking on Field Poll Archives at the bottom of the Field home page will give a list of Field reports.</a:t>
            </a:r>
          </a:p>
          <a:p>
            <a:r>
              <a:rPr lang="en-US" dirty="0" smtClean="0"/>
              <a:t> </a:t>
            </a:r>
            <a:r>
              <a:rPr lang="en-US" dirty="0"/>
              <a:t>Click on </a:t>
            </a:r>
            <a:r>
              <a:rPr lang="en-US" dirty="0" smtClean="0"/>
              <a:t>a report </a:t>
            </a:r>
            <a:r>
              <a:rPr lang="en-US" dirty="0"/>
              <a:t>to read it.</a:t>
            </a:r>
          </a:p>
          <a:p>
            <a:endParaRPr lang="en-US" dirty="0"/>
          </a:p>
        </p:txBody>
      </p:sp>
      <p:pic>
        <p:nvPicPr>
          <p:cNvPr id="6" name="Content Placeholder 5" descr="Partial list of press releases" title="Field Poll Archiv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3200400" y="1905000"/>
            <a:ext cx="5486400" cy="2833305"/>
          </a:xfrm>
        </p:spPr>
      </p:pic>
      <p:sp>
        <p:nvSpPr>
          <p:cNvPr id="2" name="Title 1"/>
          <p:cNvSpPr>
            <a:spLocks noGrp="1"/>
          </p:cNvSpPr>
          <p:nvPr>
            <p:ph type="title"/>
          </p:nvPr>
        </p:nvSpPr>
        <p:spPr/>
        <p:txBody>
          <a:bodyPr/>
          <a:lstStyle/>
          <a:p>
            <a:r>
              <a:rPr lang="en-US" dirty="0" smtClean="0"/>
              <a:t>Field Poll Archives</a:t>
            </a:r>
            <a:endParaRPr lang="en-US" dirty="0"/>
          </a:p>
        </p:txBody>
      </p:sp>
      <p:sp>
        <p:nvSpPr>
          <p:cNvPr id="8" name="Footer Placeholder 7"/>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66</a:t>
            </a:fld>
            <a:endParaRPr lang="en-US"/>
          </a:p>
        </p:txBody>
      </p:sp>
    </p:spTree>
    <p:extLst>
      <p:ext uri="{BB962C8B-B14F-4D97-AF65-F5344CB8AC3E}">
        <p14:creationId xmlns:p14="http://schemas.microsoft.com/office/powerpoint/2010/main" val="3121675557"/>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is an example of a Field Poll Report." title="Example of a Field Poll Repo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1764218"/>
            <a:ext cx="8229600" cy="4197927"/>
          </a:xfrm>
        </p:spPr>
      </p:pic>
      <p:sp>
        <p:nvSpPr>
          <p:cNvPr id="2" name="Title 1"/>
          <p:cNvSpPr>
            <a:spLocks noGrp="1"/>
          </p:cNvSpPr>
          <p:nvPr>
            <p:ph type="title"/>
          </p:nvPr>
        </p:nvSpPr>
        <p:spPr/>
        <p:txBody>
          <a:bodyPr/>
          <a:lstStyle/>
          <a:p>
            <a:r>
              <a:rPr lang="en-US" dirty="0" smtClean="0"/>
              <a:t>Example of a Field Poll Report</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67</a:t>
            </a:fld>
            <a:endParaRPr lang="en-US"/>
          </a:p>
        </p:txBody>
      </p:sp>
    </p:spTree>
    <p:extLst>
      <p:ext uri="{BB962C8B-B14F-4D97-AF65-F5344CB8AC3E}">
        <p14:creationId xmlns:p14="http://schemas.microsoft.com/office/powerpoint/2010/main" val="48200244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is an example of a table from a Field Poll Report." title="Table from a Field Poll Repor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02335" y="1600200"/>
            <a:ext cx="6539330" cy="4525963"/>
          </a:xfrm>
        </p:spPr>
      </p:pic>
      <p:sp>
        <p:nvSpPr>
          <p:cNvPr id="2" name="Title 1"/>
          <p:cNvSpPr>
            <a:spLocks noGrp="1"/>
          </p:cNvSpPr>
          <p:nvPr>
            <p:ph type="title"/>
          </p:nvPr>
        </p:nvSpPr>
        <p:spPr/>
        <p:txBody>
          <a:bodyPr/>
          <a:lstStyle/>
          <a:p>
            <a:r>
              <a:rPr lang="en-US" dirty="0" smtClean="0"/>
              <a:t>Table from a Field Poll Report</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68</a:t>
            </a:fld>
            <a:endParaRPr lang="en-US"/>
          </a:p>
        </p:txBody>
      </p:sp>
    </p:spTree>
    <p:extLst>
      <p:ext uri="{BB962C8B-B14F-4D97-AF65-F5344CB8AC3E}">
        <p14:creationId xmlns:p14="http://schemas.microsoft.com/office/powerpoint/2010/main" val="194841270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sz="3800" dirty="0"/>
              <a:t>It's important to keep in mind that The Field Poll changed its sampling methodology twice in its history, once in 1979 and a second time in 2006</a:t>
            </a:r>
            <a:r>
              <a:rPr lang="en-US" sz="3800" dirty="0" smtClean="0"/>
              <a:t>.  </a:t>
            </a:r>
          </a:p>
          <a:p>
            <a:r>
              <a:rPr lang="en-US" sz="3800" dirty="0" smtClean="0"/>
              <a:t>Surveys conducted prior to 1979 were conducted among a random sample of California adults using a door-to-door cluster sampling design.</a:t>
            </a:r>
          </a:p>
          <a:p>
            <a:r>
              <a:rPr lang="en-US" sz="3800" dirty="0" smtClean="0"/>
              <a:t>Between 1979 and 2005, all Field Poll surveys were conducted by telephone among a random sample of California adults using a random digit dial sampling methodology,</a:t>
            </a:r>
          </a:p>
          <a:p>
            <a:r>
              <a:rPr lang="en-US" sz="3800" dirty="0" smtClean="0"/>
              <a:t>Surveys conducted since 2006 have been conducted using a random sample of California voters by telephone using a registration-based sampling methodology.</a:t>
            </a:r>
          </a:p>
          <a:p>
            <a:r>
              <a:rPr lang="en-US" sz="3800" dirty="0" smtClean="0"/>
              <a:t>For a more detailed description of the survey methods used by the The Field Poll, go to The Field Poll’s home page and click on the link toward the bottom of the page to read about the Field Poll methodology.</a:t>
            </a:r>
          </a:p>
          <a:p>
            <a:r>
              <a:rPr lang="en-US" sz="3800" dirty="0" smtClean="0"/>
              <a:t>You’ll see what it looks like on the next slide</a:t>
            </a:r>
            <a:r>
              <a:rPr lang="en-US" dirty="0" smtClean="0"/>
              <a:t>.</a:t>
            </a:r>
          </a:p>
          <a:p>
            <a:pPr marL="0" indent="0">
              <a:buNone/>
            </a:pPr>
            <a:endParaRPr lang="en-US" dirty="0"/>
          </a:p>
        </p:txBody>
      </p:sp>
      <p:sp>
        <p:nvSpPr>
          <p:cNvPr id="2" name="Title 1"/>
          <p:cNvSpPr>
            <a:spLocks noGrp="1"/>
          </p:cNvSpPr>
          <p:nvPr>
            <p:ph type="title"/>
          </p:nvPr>
        </p:nvSpPr>
        <p:spPr/>
        <p:txBody>
          <a:bodyPr/>
          <a:lstStyle/>
          <a:p>
            <a:r>
              <a:rPr lang="en-US" dirty="0" smtClean="0"/>
              <a:t>Field Poll Methodology</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69</a:t>
            </a:fld>
            <a:endParaRPr lang="en-US"/>
          </a:p>
        </p:txBody>
      </p:sp>
    </p:spTree>
    <p:extLst>
      <p:ext uri="{BB962C8B-B14F-4D97-AF65-F5344CB8AC3E}">
        <p14:creationId xmlns:p14="http://schemas.microsoft.com/office/powerpoint/2010/main" val="29431515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s the Find and Analyze data screen.  Ckick on Find and Analyze Data on the ICPSR homre page to get here." title="Find and Anayze Data"/>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632729"/>
            <a:ext cx="8229600" cy="4460904"/>
          </a:xfrm>
        </p:spPr>
      </p:pic>
      <p:sp>
        <p:nvSpPr>
          <p:cNvPr id="2" name="Title 1"/>
          <p:cNvSpPr>
            <a:spLocks noGrp="1"/>
          </p:cNvSpPr>
          <p:nvPr>
            <p:ph type="title"/>
          </p:nvPr>
        </p:nvSpPr>
        <p:spPr/>
        <p:txBody>
          <a:bodyPr/>
          <a:lstStyle/>
          <a:p>
            <a:r>
              <a:rPr lang="en-US" dirty="0" smtClean="0"/>
              <a:t>Find and Analyze Data</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7</a:t>
            </a:fld>
            <a:endParaRPr lang="en-US"/>
          </a:p>
        </p:txBody>
      </p:sp>
    </p:spTree>
    <p:extLst>
      <p:ext uri="{BB962C8B-B14F-4D97-AF65-F5344CB8AC3E}">
        <p14:creationId xmlns:p14="http://schemas.microsoft.com/office/powerpoint/2010/main" val="156073761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t the bottom of the Field Poll home page (http://field.com) you casn click on &quot;Learning More about the Field Poll&quot;.  This will take you to a page where you get a more detailed discussion of the the Feild Poll's methodology." title="Learning More About the Field Poll"/>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2704" y="1600200"/>
            <a:ext cx="4958591" cy="4525963"/>
          </a:xfrm>
        </p:spPr>
      </p:pic>
      <p:sp>
        <p:nvSpPr>
          <p:cNvPr id="2" name="Title 1"/>
          <p:cNvSpPr>
            <a:spLocks noGrp="1"/>
          </p:cNvSpPr>
          <p:nvPr>
            <p:ph type="title"/>
          </p:nvPr>
        </p:nvSpPr>
        <p:spPr/>
        <p:txBody>
          <a:bodyPr/>
          <a:lstStyle/>
          <a:p>
            <a:r>
              <a:rPr lang="en-US" dirty="0" smtClean="0"/>
              <a:t>Learning More About the Field Poll</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70</a:t>
            </a:fld>
            <a:endParaRPr lang="en-US"/>
          </a:p>
        </p:txBody>
      </p:sp>
    </p:spTree>
    <p:extLst>
      <p:ext uri="{BB962C8B-B14F-4D97-AF65-F5344CB8AC3E}">
        <p14:creationId xmlns:p14="http://schemas.microsoft.com/office/powerpoint/2010/main" val="101539527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Roper Center for Public </a:t>
            </a:r>
            <a:br>
              <a:rPr lang="en-US" dirty="0" smtClean="0"/>
            </a:br>
            <a:r>
              <a:rPr lang="en-US" dirty="0" smtClean="0"/>
              <a:t>Opinion Research</a:t>
            </a:r>
            <a:endParaRPr lang="en-US" dirty="0"/>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71</a:t>
            </a:fld>
            <a:endParaRPr lang="en-US"/>
          </a:p>
        </p:txBody>
      </p:sp>
    </p:spTree>
    <p:extLst>
      <p:ext uri="{BB962C8B-B14F-4D97-AF65-F5344CB8AC3E}">
        <p14:creationId xmlns:p14="http://schemas.microsoft.com/office/powerpoint/2010/main" val="196227420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Archive of public opinion data produced by commercial and media centers.</a:t>
            </a:r>
          </a:p>
          <a:p>
            <a:r>
              <a:rPr lang="en-US" dirty="0" smtClean="0"/>
              <a:t>Contains over 18,000 data sets from over 50 countries which can be downloaded with RoperExpress.</a:t>
            </a:r>
          </a:p>
          <a:p>
            <a:r>
              <a:rPr lang="en-US" dirty="0" smtClean="0"/>
              <a:t>iPOLL is a collection of over 600,000 survey questions which can be searched.</a:t>
            </a:r>
          </a:p>
          <a:p>
            <a:r>
              <a:rPr lang="en-US" dirty="0" smtClean="0"/>
              <a:t>RoperExplorer is a data analysis tool that produces frequency distributions and crosstabulations.</a:t>
            </a:r>
            <a:endParaRPr lang="en-US" dirty="0"/>
          </a:p>
        </p:txBody>
      </p:sp>
      <p:sp>
        <p:nvSpPr>
          <p:cNvPr id="2" name="Title 1"/>
          <p:cNvSpPr>
            <a:spLocks noGrp="1"/>
          </p:cNvSpPr>
          <p:nvPr>
            <p:ph type="title"/>
          </p:nvPr>
        </p:nvSpPr>
        <p:spPr/>
        <p:txBody>
          <a:bodyPr/>
          <a:lstStyle/>
          <a:p>
            <a:r>
              <a:rPr lang="en-US" dirty="0" smtClean="0"/>
              <a:t>What is the Roper Center?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72</a:t>
            </a:fld>
            <a:endParaRPr lang="en-US"/>
          </a:p>
        </p:txBody>
      </p:sp>
    </p:spTree>
    <p:extLst>
      <p:ext uri="{BB962C8B-B14F-4D97-AF65-F5344CB8AC3E}">
        <p14:creationId xmlns:p14="http://schemas.microsoft.com/office/powerpoint/2010/main" val="29503658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smtClean="0"/>
              <a:t>The first thing you need to do is to create your own personal account at the Roper Center.</a:t>
            </a:r>
          </a:p>
          <a:p>
            <a:r>
              <a:rPr lang="en-US" dirty="0" smtClean="0"/>
              <a:t>You’ll need this account to search the archive of data sets and questions, download data sets and analyze data online.</a:t>
            </a:r>
          </a:p>
          <a:p>
            <a:r>
              <a:rPr lang="en-US" dirty="0" smtClean="0"/>
              <a:t>These accounts are free.</a:t>
            </a:r>
          </a:p>
          <a:p>
            <a:r>
              <a:rPr lang="en-US" dirty="0" smtClean="0"/>
              <a:t>To create your own account, you’ll need be on a computer on a CSU campus that has subscribed to the social science data bases.  </a:t>
            </a:r>
          </a:p>
          <a:p>
            <a:r>
              <a:rPr lang="en-US" dirty="0"/>
              <a:t>P</a:t>
            </a:r>
            <a:r>
              <a:rPr lang="en-US" dirty="0" smtClean="0"/>
              <a:t>oint </a:t>
            </a:r>
            <a:r>
              <a:rPr lang="en-US" dirty="0"/>
              <a:t>your mouse at “Quick Links” in the upper left of the Roper  home </a:t>
            </a:r>
            <a:r>
              <a:rPr lang="en-US" dirty="0" smtClean="0"/>
              <a:t>page and then click </a:t>
            </a:r>
            <a:r>
              <a:rPr lang="en-US" dirty="0"/>
              <a:t>on </a:t>
            </a:r>
            <a:r>
              <a:rPr lang="en-US" dirty="0" smtClean="0"/>
              <a:t>“iPOLL Login.”</a:t>
            </a:r>
            <a:endParaRPr lang="en-US" b="1" dirty="0"/>
          </a:p>
        </p:txBody>
      </p:sp>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Creating your Own Account</a:t>
            </a:r>
            <a:r>
              <a:rPr lang="en-US" dirty="0" smtClean="0"/>
              <a:t/>
            </a:r>
            <a:br>
              <a:rPr lang="en-US" dirty="0" smtClean="0"/>
            </a:b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73</a:t>
            </a:fld>
            <a:endParaRPr lang="en-US"/>
          </a:p>
        </p:txBody>
      </p:sp>
    </p:spTree>
    <p:extLst>
      <p:ext uri="{BB962C8B-B14F-4D97-AF65-F5344CB8AC3E}">
        <p14:creationId xmlns:p14="http://schemas.microsoft.com/office/powerpoint/2010/main" val="3489770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is the Roper Center's home page." title="Roper Cente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19200" y="2057400"/>
            <a:ext cx="6795220" cy="2971800"/>
          </a:xfrm>
        </p:spPr>
      </p:pic>
      <p:sp>
        <p:nvSpPr>
          <p:cNvPr id="2" name="Title 1"/>
          <p:cNvSpPr>
            <a:spLocks noGrp="1"/>
          </p:cNvSpPr>
          <p:nvPr>
            <p:ph type="title"/>
          </p:nvPr>
        </p:nvSpPr>
        <p:spPr/>
        <p:txBody>
          <a:bodyPr>
            <a:normAutofit fontScale="90000"/>
          </a:bodyPr>
          <a:lstStyle/>
          <a:p>
            <a:r>
              <a:rPr lang="en-US" dirty="0" smtClean="0">
                <a:hlinkClick r:id="rId3"/>
              </a:rPr>
              <a:t>Roper Center</a:t>
            </a:r>
            <a:r>
              <a:rPr lang="en-US" dirty="0" smtClean="0"/>
              <a:t> </a:t>
            </a:r>
            <a:br>
              <a:rPr lang="en-US" dirty="0" smtClean="0"/>
            </a:br>
            <a:r>
              <a:rPr lang="en-US" dirty="0">
                <a:hlinkClick r:id="rId3" tooltip="URL for the Roper Center"/>
              </a:rPr>
              <a:t>http://ropercenter.uconn.edu/</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74</a:t>
            </a:fld>
            <a:endParaRPr lang="en-US"/>
          </a:p>
        </p:txBody>
      </p:sp>
    </p:spTree>
    <p:extLst>
      <p:ext uri="{BB962C8B-B14F-4D97-AF65-F5344CB8AC3E}">
        <p14:creationId xmlns:p14="http://schemas.microsoft.com/office/powerpoint/2010/main" val="63986099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2743200" cy="4525963"/>
          </a:xfrm>
        </p:spPr>
        <p:txBody>
          <a:bodyPr/>
          <a:lstStyle/>
          <a:p>
            <a:r>
              <a:rPr lang="en-US" dirty="0" smtClean="0"/>
              <a:t>Click on Sign In in the upper right.</a:t>
            </a:r>
            <a:endParaRPr lang="en-US" dirty="0"/>
          </a:p>
        </p:txBody>
      </p:sp>
      <p:pic>
        <p:nvPicPr>
          <p:cNvPr id="5" name="Content Placeholder 4" descr="This is the iPOLL search box.  Clcik on SIGN IN in the upper right of the screen." title="Signinig into your Accoun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00400" y="1905000"/>
            <a:ext cx="5486400" cy="4114800"/>
          </a:xfrm>
        </p:spPr>
      </p:pic>
      <p:sp>
        <p:nvSpPr>
          <p:cNvPr id="2" name="Title 1"/>
          <p:cNvSpPr>
            <a:spLocks noGrp="1"/>
          </p:cNvSpPr>
          <p:nvPr>
            <p:ph type="title"/>
          </p:nvPr>
        </p:nvSpPr>
        <p:spPr/>
        <p:txBody>
          <a:bodyPr/>
          <a:lstStyle/>
          <a:p>
            <a:r>
              <a:rPr lang="en-US" dirty="0" smtClean="0"/>
              <a:t>Signing Into your Account</a:t>
            </a:r>
            <a:endParaRPr lang="en-US" dirty="0"/>
          </a:p>
        </p:txBody>
      </p:sp>
      <p:sp>
        <p:nvSpPr>
          <p:cNvPr id="8" name="Footer Placeholder 7"/>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75</a:t>
            </a:fld>
            <a:endParaRPr lang="en-US"/>
          </a:p>
        </p:txBody>
      </p:sp>
    </p:spTree>
    <p:extLst>
      <p:ext uri="{BB962C8B-B14F-4D97-AF65-F5344CB8AC3E}">
        <p14:creationId xmlns:p14="http://schemas.microsoft.com/office/powerpoint/2010/main" val="238690623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2667000" cy="4525963"/>
          </a:xfrm>
        </p:spPr>
        <p:txBody>
          <a:bodyPr/>
          <a:lstStyle/>
          <a:p>
            <a:r>
              <a:rPr lang="en-US" dirty="0" smtClean="0"/>
              <a:t>Fill in the form to create your account.</a:t>
            </a:r>
            <a:endParaRPr lang="en-US" dirty="0"/>
          </a:p>
        </p:txBody>
      </p:sp>
      <p:pic>
        <p:nvPicPr>
          <p:cNvPr id="5" name="Content Placeholder 4" descr="This is the form to fill in to create your account." title="Creating Yor Accoun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276600" y="1981200"/>
            <a:ext cx="5410200" cy="4057650"/>
          </a:xfrm>
        </p:spPr>
      </p:pic>
      <p:sp>
        <p:nvSpPr>
          <p:cNvPr id="2" name="Title 1"/>
          <p:cNvSpPr>
            <a:spLocks noGrp="1"/>
          </p:cNvSpPr>
          <p:nvPr>
            <p:ph type="title"/>
          </p:nvPr>
        </p:nvSpPr>
        <p:spPr/>
        <p:txBody>
          <a:bodyPr/>
          <a:lstStyle/>
          <a:p>
            <a:r>
              <a:rPr lang="en-US" dirty="0" smtClean="0"/>
              <a:t>Creating your Own Account</a:t>
            </a:r>
            <a:endParaRPr lang="en-US" dirty="0"/>
          </a:p>
        </p:txBody>
      </p:sp>
      <p:sp>
        <p:nvSpPr>
          <p:cNvPr id="8" name="Footer Placeholder 7"/>
          <p:cNvSpPr>
            <a:spLocks noGrp="1"/>
          </p:cNvSpPr>
          <p:nvPr>
            <p:ph type="ftr" sz="quarter" idx="11"/>
          </p:nvPr>
        </p:nvSpPr>
        <p:spPr/>
        <p:txBody>
          <a:bodyPr/>
          <a:lstStyle/>
          <a:p>
            <a:r>
              <a:rPr lang="en-US" smtClean="0"/>
              <a:t>Social Science Research and Instructional Center</a:t>
            </a:r>
            <a:endParaRPr lang="en-US"/>
          </a:p>
        </p:txBody>
      </p:sp>
      <p:sp>
        <p:nvSpPr>
          <p:cNvPr id="9" name="Slide Number Placeholder 8"/>
          <p:cNvSpPr>
            <a:spLocks noGrp="1"/>
          </p:cNvSpPr>
          <p:nvPr>
            <p:ph type="sldNum" sz="quarter" idx="12"/>
          </p:nvPr>
        </p:nvSpPr>
        <p:spPr/>
        <p:txBody>
          <a:bodyPr/>
          <a:lstStyle/>
          <a:p>
            <a:fld id="{B3C475FA-C9C5-44E1-A564-4E2C5C1A4C1B}" type="slidenum">
              <a:rPr lang="en-US" smtClean="0"/>
              <a:t>76</a:t>
            </a:fld>
            <a:endParaRPr lang="en-US"/>
          </a:p>
        </p:txBody>
      </p:sp>
    </p:spTree>
    <p:extLst>
      <p:ext uri="{BB962C8B-B14F-4D97-AF65-F5344CB8AC3E}">
        <p14:creationId xmlns:p14="http://schemas.microsoft.com/office/powerpoint/2010/main" val="1693009088"/>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smtClean="0"/>
              <a:t>When you want to use the Roper Center and it asks you to sign into your account, use your email address as your user name and the password you just created as your password.</a:t>
            </a:r>
          </a:p>
          <a:p>
            <a:r>
              <a:rPr lang="en-US" dirty="0" smtClean="0"/>
              <a:t>Now that you have your account, you can access the Roper Center from off campus.</a:t>
            </a:r>
          </a:p>
          <a:p>
            <a:r>
              <a:rPr lang="en-US" dirty="0" smtClean="0"/>
              <a:t>When you need to sign into your account, it will ask you to do so.</a:t>
            </a:r>
          </a:p>
          <a:p>
            <a:r>
              <a:rPr lang="en-US" dirty="0" smtClean="0"/>
              <a:t>Now let’s look at the menu bar at the top of the Roper Center home page. </a:t>
            </a:r>
            <a:endParaRPr lang="en-US" dirty="0"/>
          </a:p>
        </p:txBody>
      </p:sp>
      <p:sp>
        <p:nvSpPr>
          <p:cNvPr id="2" name="Title 1"/>
          <p:cNvSpPr>
            <a:spLocks noGrp="1"/>
          </p:cNvSpPr>
          <p:nvPr>
            <p:ph type="title"/>
          </p:nvPr>
        </p:nvSpPr>
        <p:spPr/>
        <p:txBody>
          <a:bodyPr/>
          <a:lstStyle/>
          <a:p>
            <a:r>
              <a:rPr lang="en-US" dirty="0" smtClean="0"/>
              <a:t>Logging onto your Account</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77</a:t>
            </a:fld>
            <a:endParaRPr lang="en-US"/>
          </a:p>
        </p:txBody>
      </p:sp>
    </p:spTree>
    <p:extLst>
      <p:ext uri="{BB962C8B-B14F-4D97-AF65-F5344CB8AC3E}">
        <p14:creationId xmlns:p14="http://schemas.microsoft.com/office/powerpoint/2010/main" val="25495221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his is the menu bar on the Roper Center's home page." title="Menu Ba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286000"/>
            <a:ext cx="7467600" cy="1143000"/>
          </a:xfrm>
        </p:spPr>
      </p:pic>
      <p:sp>
        <p:nvSpPr>
          <p:cNvPr id="2" name="Title 1"/>
          <p:cNvSpPr>
            <a:spLocks noGrp="1"/>
          </p:cNvSpPr>
          <p:nvPr>
            <p:ph type="title"/>
          </p:nvPr>
        </p:nvSpPr>
        <p:spPr/>
        <p:txBody>
          <a:bodyPr/>
          <a:lstStyle/>
          <a:p>
            <a:r>
              <a:rPr lang="en-US" dirty="0" smtClean="0"/>
              <a:t>Menu Bar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78</a:t>
            </a:fld>
            <a:endParaRPr lang="en-US"/>
          </a:p>
        </p:txBody>
      </p:sp>
    </p:spTree>
    <p:extLst>
      <p:ext uri="{BB962C8B-B14F-4D97-AF65-F5344CB8AC3E}">
        <p14:creationId xmlns:p14="http://schemas.microsoft.com/office/powerpoint/2010/main" val="2984593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iPOLL is a searchable database of over 600,000 survey questions.</a:t>
            </a:r>
          </a:p>
          <a:p>
            <a:r>
              <a:rPr lang="en-US" dirty="0" smtClean="0"/>
              <a:t>To get into iPOLL:</a:t>
            </a:r>
          </a:p>
          <a:p>
            <a:pPr lvl="1"/>
            <a:r>
              <a:rPr lang="en-US" dirty="0" smtClean="0"/>
              <a:t>Point your mouse to “Quick Links” and click on “iPOLL Login” or</a:t>
            </a:r>
          </a:p>
          <a:p>
            <a:pPr lvl="1"/>
            <a:r>
              <a:rPr lang="en-US" dirty="0" smtClean="0"/>
              <a:t>Click on the iPOLL logo on the home page.</a:t>
            </a:r>
            <a:endParaRPr lang="en-US" dirty="0"/>
          </a:p>
        </p:txBody>
      </p:sp>
      <p:sp>
        <p:nvSpPr>
          <p:cNvPr id="2" name="Title 1"/>
          <p:cNvSpPr>
            <a:spLocks noGrp="1"/>
          </p:cNvSpPr>
          <p:nvPr>
            <p:ph type="title"/>
          </p:nvPr>
        </p:nvSpPr>
        <p:spPr/>
        <p:txBody>
          <a:bodyPr/>
          <a:lstStyle/>
          <a:p>
            <a:r>
              <a:rPr lang="en-US" dirty="0" smtClean="0"/>
              <a:t>iPOLL</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79</a:t>
            </a:fld>
            <a:endParaRPr lang="en-US"/>
          </a:p>
        </p:txBody>
      </p:sp>
    </p:spTree>
    <p:extLst>
      <p:ext uri="{BB962C8B-B14F-4D97-AF65-F5344CB8AC3E}">
        <p14:creationId xmlns:p14="http://schemas.microsoft.com/office/powerpoint/2010/main" val="1712072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p:txBody>
          <a:bodyPr/>
          <a:lstStyle/>
          <a:p>
            <a:r>
              <a:rPr lang="en-US" dirty="0" smtClean="0"/>
              <a:t>Enter “immigration” in the “Find Data” box.</a:t>
            </a:r>
          </a:p>
          <a:p>
            <a:r>
              <a:rPr lang="en-US" dirty="0" smtClean="0"/>
              <a:t>Click on “Go”.</a:t>
            </a:r>
          </a:p>
        </p:txBody>
      </p:sp>
      <p:sp>
        <p:nvSpPr>
          <p:cNvPr id="13314" name="Title 1"/>
          <p:cNvSpPr>
            <a:spLocks noGrp="1"/>
          </p:cNvSpPr>
          <p:nvPr>
            <p:ph type="title"/>
          </p:nvPr>
        </p:nvSpPr>
        <p:spPr/>
        <p:txBody>
          <a:bodyPr/>
          <a:lstStyle/>
          <a:p>
            <a:r>
              <a:rPr lang="en-US" smtClean="0"/>
              <a:t>Searching for Data from ICPSR</a:t>
            </a:r>
          </a:p>
        </p:txBody>
      </p:sp>
      <p:sp>
        <p:nvSpPr>
          <p:cNvPr id="4" name="Footer Placeholder 3"/>
          <p:cNvSpPr>
            <a:spLocks noGrp="1"/>
          </p:cNvSpPr>
          <p:nvPr>
            <p:ph type="ftr" sz="quarter" idx="11"/>
          </p:nvPr>
        </p:nvSpPr>
        <p:spPr/>
        <p:txBody>
          <a:bodyPr/>
          <a:lstStyle/>
          <a:p>
            <a:r>
              <a:rPr lang="en-US" smtClean="0"/>
              <a:t>Social Science Research and Instructional Center</a:t>
            </a:r>
            <a:endParaRPr lang="en-US"/>
          </a:p>
        </p:txBody>
      </p:sp>
      <p:sp>
        <p:nvSpPr>
          <p:cNvPr id="5" name="Slide Number Placeholder 4"/>
          <p:cNvSpPr>
            <a:spLocks noGrp="1"/>
          </p:cNvSpPr>
          <p:nvPr>
            <p:ph type="sldNum" sz="quarter" idx="12"/>
          </p:nvPr>
        </p:nvSpPr>
        <p:spPr/>
        <p:txBody>
          <a:bodyPr/>
          <a:lstStyle/>
          <a:p>
            <a:fld id="{B3C475FA-C9C5-44E1-A564-4E2C5C1A4C1B}" type="slidenum">
              <a:rPr lang="en-US" smtClean="0"/>
              <a:t>8</a:t>
            </a:fld>
            <a:endParaRPr lang="en-US"/>
          </a:p>
        </p:txBody>
      </p:sp>
    </p:spTree>
    <p:extLst>
      <p:ext uri="{BB962C8B-B14F-4D97-AF65-F5344CB8AC3E}">
        <p14:creationId xmlns:p14="http://schemas.microsoft.com/office/powerpoint/2010/main" val="327201286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the iPOLL search box where you enter the keywords you wnat to search for." title="iPOLL Searc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23866"/>
            <a:ext cx="8229600" cy="3878630"/>
          </a:xfrm>
        </p:spPr>
      </p:pic>
      <p:sp>
        <p:nvSpPr>
          <p:cNvPr id="2" name="Title 1"/>
          <p:cNvSpPr>
            <a:spLocks noGrp="1"/>
          </p:cNvSpPr>
          <p:nvPr>
            <p:ph type="title"/>
          </p:nvPr>
        </p:nvSpPr>
        <p:spPr>
          <a:xfrm>
            <a:off x="457200" y="228600"/>
            <a:ext cx="8229600" cy="1143000"/>
          </a:xfrm>
        </p:spPr>
        <p:txBody>
          <a:bodyPr/>
          <a:lstStyle/>
          <a:p>
            <a:r>
              <a:rPr lang="en-US" dirty="0" smtClean="0"/>
              <a:t>iPOLL Search</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80</a:t>
            </a:fld>
            <a:endParaRPr lang="en-US"/>
          </a:p>
        </p:txBody>
      </p:sp>
    </p:spTree>
    <p:extLst>
      <p:ext uri="{BB962C8B-B14F-4D97-AF65-F5344CB8AC3E}">
        <p14:creationId xmlns:p14="http://schemas.microsoft.com/office/powerpoint/2010/main" val="15779257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smtClean="0"/>
              <a:t>Enter your search words in the “Keyword(s)” box.  We’re going to start by searching for “religion”.</a:t>
            </a:r>
          </a:p>
          <a:p>
            <a:r>
              <a:rPr lang="en-US" dirty="0" smtClean="0"/>
              <a:t>You can exclude questions that contain specific words in the “Exclude” box.  We’re going to leave this blank.</a:t>
            </a:r>
          </a:p>
          <a:p>
            <a:r>
              <a:rPr lang="en-US" dirty="0" smtClean="0"/>
              <a:t>You can select certain topics and survey organizations.  Click on the drop down arrow to see what these are.</a:t>
            </a:r>
          </a:p>
          <a:p>
            <a:r>
              <a:rPr lang="en-US" dirty="0" smtClean="0"/>
              <a:t>You can specify a date range.  We’re going to search for 2000 to 2012.</a:t>
            </a:r>
          </a:p>
          <a:p>
            <a:r>
              <a:rPr lang="en-US" dirty="0" smtClean="0"/>
              <a:t>Click on “SEARCH.”</a:t>
            </a:r>
          </a:p>
          <a:p>
            <a:endParaRPr lang="en-US" dirty="0"/>
          </a:p>
        </p:txBody>
      </p:sp>
      <p:sp>
        <p:nvSpPr>
          <p:cNvPr id="2" name="Title 1"/>
          <p:cNvSpPr>
            <a:spLocks noGrp="1"/>
          </p:cNvSpPr>
          <p:nvPr>
            <p:ph type="title"/>
          </p:nvPr>
        </p:nvSpPr>
        <p:spPr/>
        <p:txBody>
          <a:bodyPr/>
          <a:lstStyle/>
          <a:p>
            <a:r>
              <a:rPr lang="en-US" dirty="0" smtClean="0"/>
              <a:t>Doing an iPOLL Search</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81</a:t>
            </a:fld>
            <a:endParaRPr lang="en-US"/>
          </a:p>
        </p:txBody>
      </p:sp>
    </p:spTree>
    <p:extLst>
      <p:ext uri="{BB962C8B-B14F-4D97-AF65-F5344CB8AC3E}">
        <p14:creationId xmlns:p14="http://schemas.microsoft.com/office/powerpoint/2010/main" val="38539352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an example of how to search iPOLL for all questions that have the word religion in them.  We have limited the search to the time period form 2000 to 2012." title="Example of an iPOLL Search"/>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920456"/>
            <a:ext cx="8229600" cy="3885450"/>
          </a:xfrm>
        </p:spPr>
      </p:pic>
      <p:sp>
        <p:nvSpPr>
          <p:cNvPr id="2" name="Title 1"/>
          <p:cNvSpPr>
            <a:spLocks noGrp="1"/>
          </p:cNvSpPr>
          <p:nvPr>
            <p:ph type="title"/>
          </p:nvPr>
        </p:nvSpPr>
        <p:spPr/>
        <p:txBody>
          <a:bodyPr/>
          <a:lstStyle/>
          <a:p>
            <a:r>
              <a:rPr lang="en-US" dirty="0" smtClean="0"/>
              <a:t>Example of an iPOLL Search</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82</a:t>
            </a:fld>
            <a:endParaRPr lang="en-US"/>
          </a:p>
        </p:txBody>
      </p:sp>
    </p:spTree>
    <p:extLst>
      <p:ext uri="{BB962C8B-B14F-4D97-AF65-F5344CB8AC3E}">
        <p14:creationId xmlns:p14="http://schemas.microsoft.com/office/powerpoint/2010/main" val="415550068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an example of what your iPOLL search resutls will look like." title="iPOLL 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47800" y="1524000"/>
            <a:ext cx="6229416" cy="4525963"/>
          </a:xfrm>
        </p:spPr>
      </p:pic>
      <p:sp>
        <p:nvSpPr>
          <p:cNvPr id="2" name="Title 1"/>
          <p:cNvSpPr>
            <a:spLocks noGrp="1"/>
          </p:cNvSpPr>
          <p:nvPr>
            <p:ph type="title"/>
          </p:nvPr>
        </p:nvSpPr>
        <p:spPr/>
        <p:txBody>
          <a:bodyPr>
            <a:normAutofit fontScale="90000"/>
          </a:bodyPr>
          <a:lstStyle/>
          <a:p>
            <a:r>
              <a:rPr lang="en-US" dirty="0" smtClean="0"/>
              <a:t>Example of iPOLL Search Results</a:t>
            </a:r>
            <a:br>
              <a:rPr lang="en-US" dirty="0" smtClean="0"/>
            </a:br>
            <a:r>
              <a:rPr lang="en-US" dirty="0" smtClean="0"/>
              <a:t>(your results may differ)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83</a:t>
            </a:fld>
            <a:endParaRPr lang="en-US"/>
          </a:p>
        </p:txBody>
      </p:sp>
    </p:spTree>
    <p:extLst>
      <p:ext uri="{BB962C8B-B14F-4D97-AF65-F5344CB8AC3E}">
        <p14:creationId xmlns:p14="http://schemas.microsoft.com/office/powerpoint/2010/main" val="124078265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The search results show you the survey question, source and interview dates.</a:t>
            </a:r>
          </a:p>
          <a:p>
            <a:r>
              <a:rPr lang="en-US" dirty="0" smtClean="0"/>
              <a:t>The results are sorted by the newest search first.  You can click on “Newest Search First” to change this to sorting by oldest search first.</a:t>
            </a:r>
          </a:p>
        </p:txBody>
      </p:sp>
      <p:sp>
        <p:nvSpPr>
          <p:cNvPr id="2" name="Title 1"/>
          <p:cNvSpPr>
            <a:spLocks noGrp="1"/>
          </p:cNvSpPr>
          <p:nvPr>
            <p:ph type="title"/>
          </p:nvPr>
        </p:nvSpPr>
        <p:spPr/>
        <p:txBody>
          <a:bodyPr>
            <a:normAutofit/>
          </a:bodyPr>
          <a:lstStyle/>
          <a:p>
            <a:r>
              <a:rPr lang="en-US" dirty="0" smtClean="0"/>
              <a:t>What’s in the Search Results?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84</a:t>
            </a:fld>
            <a:endParaRPr lang="en-US"/>
          </a:p>
        </p:txBody>
      </p:sp>
    </p:spTree>
    <p:extLst>
      <p:ext uri="{BB962C8B-B14F-4D97-AF65-F5344CB8AC3E}">
        <p14:creationId xmlns:p14="http://schemas.microsoft.com/office/powerpoint/2010/main" val="402417194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the lower-left of each question you will see the view questions details icon. It looks like a magnifying glass.</a:t>
            </a:r>
          </a:p>
          <a:p>
            <a:r>
              <a:rPr lang="en-US" dirty="0" smtClean="0"/>
              <a:t>Click on this icon for the first question listed.  You ought to see something similar to the next slide.</a:t>
            </a:r>
          </a:p>
          <a:p>
            <a:r>
              <a:rPr lang="en-US" dirty="0" smtClean="0"/>
              <a:t>The question details will show you how respondents answered this question.</a:t>
            </a:r>
          </a:p>
        </p:txBody>
      </p:sp>
      <p:sp>
        <p:nvSpPr>
          <p:cNvPr id="2" name="Title 1"/>
          <p:cNvSpPr>
            <a:spLocks noGrp="1"/>
          </p:cNvSpPr>
          <p:nvPr>
            <p:ph type="title"/>
          </p:nvPr>
        </p:nvSpPr>
        <p:spPr/>
        <p:txBody>
          <a:bodyPr/>
          <a:lstStyle/>
          <a:p>
            <a:r>
              <a:rPr lang="en-US" dirty="0" smtClean="0"/>
              <a:t>Viewing the Question Details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85</a:t>
            </a:fld>
            <a:endParaRPr lang="en-US"/>
          </a:p>
        </p:txBody>
      </p:sp>
    </p:spTree>
    <p:extLst>
      <p:ext uri="{BB962C8B-B14F-4D97-AF65-F5344CB8AC3E}">
        <p14:creationId xmlns:p14="http://schemas.microsoft.com/office/powerpoint/2010/main" val="305266821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shows you the question details that you get when you click on the magnifying glass in the search resutls page." title="Question Detail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87727" y="1600200"/>
            <a:ext cx="6968546" cy="4525963"/>
          </a:xfrm>
        </p:spPr>
      </p:pic>
      <p:sp>
        <p:nvSpPr>
          <p:cNvPr id="2" name="Title 1"/>
          <p:cNvSpPr>
            <a:spLocks noGrp="1"/>
          </p:cNvSpPr>
          <p:nvPr>
            <p:ph type="title"/>
          </p:nvPr>
        </p:nvSpPr>
        <p:spPr/>
        <p:txBody>
          <a:bodyPr/>
          <a:lstStyle/>
          <a:p>
            <a:r>
              <a:rPr lang="en-US" dirty="0" smtClean="0"/>
              <a:t>Question Details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86</a:t>
            </a:fld>
            <a:endParaRPr lang="en-US"/>
          </a:p>
        </p:txBody>
      </p:sp>
    </p:spTree>
    <p:extLst>
      <p:ext uri="{BB962C8B-B14F-4D97-AF65-F5344CB8AC3E}">
        <p14:creationId xmlns:p14="http://schemas.microsoft.com/office/powerpoint/2010/main" val="36540279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Below some of the questions, you will see the Roper Express and Roper Explorer icons.  </a:t>
            </a:r>
          </a:p>
          <a:p>
            <a:r>
              <a:rPr lang="en-US" dirty="0" smtClean="0"/>
              <a:t>The RoperExpress icon looks like a slanted X.</a:t>
            </a:r>
          </a:p>
          <a:p>
            <a:r>
              <a:rPr lang="en-US" dirty="0" smtClean="0"/>
              <a:t>The RoperExplorer icon looks like a four-pointed star.</a:t>
            </a:r>
          </a:p>
          <a:p>
            <a:r>
              <a:rPr lang="en-US" dirty="0" smtClean="0"/>
              <a:t>Sometimes the icons will be combined and will look like a slanted X with the star to its right.  </a:t>
            </a:r>
          </a:p>
          <a:p>
            <a:r>
              <a:rPr lang="en-US" dirty="0" smtClean="0"/>
              <a:t>Depending on your search results you may have to look through several pages of results to find a question with this icon.</a:t>
            </a:r>
          </a:p>
          <a:p>
            <a:r>
              <a:rPr lang="en-US" dirty="0" smtClean="0"/>
              <a:t>You should see something similar to the example on the next slide.</a:t>
            </a:r>
          </a:p>
          <a:p>
            <a:pPr marL="0" indent="0">
              <a:buNone/>
            </a:pPr>
            <a:endParaRPr lang="en-US" dirty="0" smtClean="0"/>
          </a:p>
          <a:p>
            <a:pPr marL="0" indent="0">
              <a:buNone/>
            </a:pPr>
            <a:endParaRPr lang="en-US" dirty="0"/>
          </a:p>
        </p:txBody>
      </p:sp>
      <p:sp>
        <p:nvSpPr>
          <p:cNvPr id="2" name="Title 1"/>
          <p:cNvSpPr>
            <a:spLocks noGrp="1"/>
          </p:cNvSpPr>
          <p:nvPr>
            <p:ph type="title"/>
          </p:nvPr>
        </p:nvSpPr>
        <p:spPr/>
        <p:txBody>
          <a:bodyPr/>
          <a:lstStyle/>
          <a:p>
            <a:r>
              <a:rPr lang="en-US" dirty="0" smtClean="0"/>
              <a:t>RoperExpress and RoperExplorer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87</a:t>
            </a:fld>
            <a:endParaRPr lang="en-US"/>
          </a:p>
        </p:txBody>
      </p:sp>
    </p:spTree>
    <p:extLst>
      <p:ext uri="{BB962C8B-B14F-4D97-AF65-F5344CB8AC3E}">
        <p14:creationId xmlns:p14="http://schemas.microsoft.com/office/powerpoint/2010/main" val="199622459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ere is a question that has the RoperExpress and RoperExplorer icons." title="Question with RoperExpress and RoperExplorer Icon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71600" y="2057400"/>
            <a:ext cx="6324473" cy="1410494"/>
          </a:xfrm>
        </p:spPr>
      </p:pic>
      <p:sp>
        <p:nvSpPr>
          <p:cNvPr id="2" name="Title 1"/>
          <p:cNvSpPr>
            <a:spLocks noGrp="1"/>
          </p:cNvSpPr>
          <p:nvPr>
            <p:ph type="title"/>
          </p:nvPr>
        </p:nvSpPr>
        <p:spPr>
          <a:xfrm>
            <a:off x="457200" y="228600"/>
            <a:ext cx="8229600" cy="1143000"/>
          </a:xfrm>
        </p:spPr>
        <p:txBody>
          <a:bodyPr>
            <a:noAutofit/>
          </a:bodyPr>
          <a:lstStyle/>
          <a:p>
            <a:r>
              <a:rPr lang="en-US" sz="3600" dirty="0" smtClean="0"/>
              <a:t>Example of a Question that has both the RoperExpress and RoperExplorer Icons</a:t>
            </a:r>
            <a:endParaRPr lang="en-US" sz="3600"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88</a:t>
            </a:fld>
            <a:endParaRPr lang="en-US"/>
          </a:p>
        </p:txBody>
      </p:sp>
    </p:spTree>
    <p:extLst>
      <p:ext uri="{BB962C8B-B14F-4D97-AF65-F5344CB8AC3E}">
        <p14:creationId xmlns:p14="http://schemas.microsoft.com/office/powerpoint/2010/main" val="231075499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RoperExpress is used to download data and RoperExplorer is used to get frequency </a:t>
            </a:r>
            <a:r>
              <a:rPr lang="en-US" dirty="0" smtClean="0"/>
              <a:t>distributions </a:t>
            </a:r>
            <a:r>
              <a:rPr lang="en-US" dirty="0"/>
              <a:t>and crosstabulations. </a:t>
            </a:r>
            <a:endParaRPr lang="en-US" dirty="0" smtClean="0"/>
          </a:p>
          <a:p>
            <a:r>
              <a:rPr lang="en-US" dirty="0" smtClean="0"/>
              <a:t>Click on the RoperExpress and RoperExplorer icon.</a:t>
            </a:r>
          </a:p>
          <a:p>
            <a:r>
              <a:rPr lang="en-US" dirty="0" smtClean="0"/>
              <a:t>You should see a page similar to the example on the next slide.</a:t>
            </a:r>
          </a:p>
          <a:p>
            <a:pPr marL="0" indent="0">
              <a:buNone/>
            </a:pPr>
            <a:endParaRPr lang="en-US" dirty="0"/>
          </a:p>
        </p:txBody>
      </p:sp>
      <p:sp>
        <p:nvSpPr>
          <p:cNvPr id="2" name="Title 1"/>
          <p:cNvSpPr>
            <a:spLocks noGrp="1"/>
          </p:cNvSpPr>
          <p:nvPr>
            <p:ph type="title"/>
          </p:nvPr>
        </p:nvSpPr>
        <p:spPr/>
        <p:txBody>
          <a:bodyPr>
            <a:normAutofit fontScale="90000"/>
          </a:bodyPr>
          <a:lstStyle/>
          <a:p>
            <a:r>
              <a:rPr lang="en-US" dirty="0" smtClean="0"/>
              <a:t>Using RoperExpress and RoperExplorer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89</a:t>
            </a:fld>
            <a:endParaRPr lang="en-US"/>
          </a:p>
        </p:txBody>
      </p:sp>
    </p:spTree>
    <p:extLst>
      <p:ext uri="{BB962C8B-B14F-4D97-AF65-F5344CB8AC3E}">
        <p14:creationId xmlns:p14="http://schemas.microsoft.com/office/powerpoint/2010/main" val="39379233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This shows the search box with immigratoin entred as the search keyword.  This will find all data sets with immigration anywhere in the meta data." title="Find Data Box"/>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18321"/>
            <a:ext cx="8229600" cy="4289720"/>
          </a:xfrm>
        </p:spPr>
      </p:pic>
      <p:sp>
        <p:nvSpPr>
          <p:cNvPr id="14338" name="Title 1"/>
          <p:cNvSpPr>
            <a:spLocks noGrp="1"/>
          </p:cNvSpPr>
          <p:nvPr>
            <p:ph type="title"/>
          </p:nvPr>
        </p:nvSpPr>
        <p:spPr/>
        <p:txBody>
          <a:bodyPr/>
          <a:lstStyle/>
          <a:p>
            <a:r>
              <a:rPr lang="en-US" dirty="0" smtClean="0"/>
              <a:t>Find Data Box</a:t>
            </a:r>
          </a:p>
        </p:txBody>
      </p:sp>
      <p:sp>
        <p:nvSpPr>
          <p:cNvPr id="5" name="Footer Placeholder 4"/>
          <p:cNvSpPr>
            <a:spLocks noGrp="1"/>
          </p:cNvSpPr>
          <p:nvPr>
            <p:ph type="ftr" sz="quarter" idx="11"/>
          </p:nvPr>
        </p:nvSpPr>
        <p:spPr/>
        <p:txBody>
          <a:bodyPr/>
          <a:lstStyle/>
          <a:p>
            <a:r>
              <a:rPr lang="en-US" smtClean="0"/>
              <a:t>Social Science Research and Instructional Center</a:t>
            </a:r>
            <a:endParaRPr lang="en-US"/>
          </a:p>
        </p:txBody>
      </p:sp>
      <p:sp>
        <p:nvSpPr>
          <p:cNvPr id="6" name="Slide Number Placeholder 5"/>
          <p:cNvSpPr>
            <a:spLocks noGrp="1"/>
          </p:cNvSpPr>
          <p:nvPr>
            <p:ph type="sldNum" sz="quarter" idx="12"/>
          </p:nvPr>
        </p:nvSpPr>
        <p:spPr/>
        <p:txBody>
          <a:bodyPr/>
          <a:lstStyle/>
          <a:p>
            <a:fld id="{B3C475FA-C9C5-44E1-A564-4E2C5C1A4C1B}" type="slidenum">
              <a:rPr lang="en-US" smtClean="0"/>
              <a:t>9</a:t>
            </a:fld>
            <a:endParaRPr lang="en-US"/>
          </a:p>
        </p:txBody>
      </p:sp>
    </p:spTree>
    <p:extLst>
      <p:ext uri="{BB962C8B-B14F-4D97-AF65-F5344CB8AC3E}">
        <p14:creationId xmlns:p14="http://schemas.microsoft.com/office/powerpoint/2010/main" val="789471004"/>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Here is an example of a data set that can be downloaded with RoperExpress.  Click on the RoperExpress and RoperExplorer icons to see this abstract." title="iPOLL Dataset Abstract"/>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00200" y="1600200"/>
            <a:ext cx="7237900" cy="4525963"/>
          </a:xfrm>
        </p:spPr>
      </p:pic>
      <p:sp>
        <p:nvSpPr>
          <p:cNvPr id="2" name="Title 1"/>
          <p:cNvSpPr>
            <a:spLocks noGrp="1"/>
          </p:cNvSpPr>
          <p:nvPr>
            <p:ph type="title"/>
          </p:nvPr>
        </p:nvSpPr>
        <p:spPr/>
        <p:txBody>
          <a:bodyPr>
            <a:noAutofit/>
          </a:bodyPr>
          <a:lstStyle/>
          <a:p>
            <a:r>
              <a:rPr lang="en-US" sz="3600" dirty="0" smtClean="0"/>
              <a:t>Click on the RoperExpress </a:t>
            </a:r>
            <a:r>
              <a:rPr lang="en-US" sz="3600" dirty="0"/>
              <a:t>and </a:t>
            </a:r>
            <a:r>
              <a:rPr lang="en-US" sz="3600" dirty="0" smtClean="0"/>
              <a:t>RoperExplorer Icons</a:t>
            </a:r>
            <a:endParaRPr lang="en-US" sz="3600"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90</a:t>
            </a:fld>
            <a:endParaRPr lang="en-US"/>
          </a:p>
        </p:txBody>
      </p:sp>
    </p:spTree>
    <p:extLst>
      <p:ext uri="{BB962C8B-B14F-4D97-AF65-F5344CB8AC3E}">
        <p14:creationId xmlns:p14="http://schemas.microsoft.com/office/powerpoint/2010/main" val="215597456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You recall that our original search for “religion” gave us a lot of questions.  Let’s narrow it down.  </a:t>
            </a:r>
          </a:p>
          <a:p>
            <a:r>
              <a:rPr lang="en-US" dirty="0" smtClean="0"/>
              <a:t>At the left of the search results you will see “Narrow Results.”  Under “Narrow Results: you’ll see a Search Box that says “Search Within.”</a:t>
            </a:r>
            <a:endParaRPr lang="en-US" dirty="0"/>
          </a:p>
        </p:txBody>
      </p:sp>
      <p:sp>
        <p:nvSpPr>
          <p:cNvPr id="2" name="Title 1"/>
          <p:cNvSpPr>
            <a:spLocks noGrp="1"/>
          </p:cNvSpPr>
          <p:nvPr>
            <p:ph type="title"/>
          </p:nvPr>
        </p:nvSpPr>
        <p:spPr/>
        <p:txBody>
          <a:bodyPr/>
          <a:lstStyle/>
          <a:p>
            <a:r>
              <a:rPr lang="en-US" dirty="0" smtClean="0"/>
              <a:t>Searching Within a Search</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91</a:t>
            </a:fld>
            <a:endParaRPr lang="en-US"/>
          </a:p>
        </p:txBody>
      </p:sp>
    </p:spTree>
    <p:extLst>
      <p:ext uri="{BB962C8B-B14F-4D97-AF65-F5344CB8AC3E}">
        <p14:creationId xmlns:p14="http://schemas.microsoft.com/office/powerpoint/2010/main" val="1986096436"/>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In the “Search Within” box, enter “attend”.</a:t>
            </a:r>
          </a:p>
          <a:p>
            <a:r>
              <a:rPr lang="en-US" dirty="0" smtClean="0"/>
              <a:t>This will search all the questions for the word “attend”.</a:t>
            </a:r>
          </a:p>
          <a:p>
            <a:r>
              <a:rPr lang="en-US" dirty="0" smtClean="0"/>
              <a:t>Click on “Go”.</a:t>
            </a:r>
          </a:p>
          <a:p>
            <a:r>
              <a:rPr lang="en-US" dirty="0" smtClean="0"/>
              <a:t>You should get something like the next slide.</a:t>
            </a:r>
            <a:endParaRPr lang="en-US" dirty="0"/>
          </a:p>
        </p:txBody>
      </p:sp>
      <p:sp>
        <p:nvSpPr>
          <p:cNvPr id="2" name="Title 1"/>
          <p:cNvSpPr>
            <a:spLocks noGrp="1"/>
          </p:cNvSpPr>
          <p:nvPr>
            <p:ph type="title"/>
          </p:nvPr>
        </p:nvSpPr>
        <p:spPr/>
        <p:txBody>
          <a:bodyPr>
            <a:normAutofit fontScale="90000"/>
          </a:bodyPr>
          <a:lstStyle/>
          <a:p>
            <a:r>
              <a:rPr lang="en-US" dirty="0" smtClean="0"/>
              <a:t>Searching Within a Search Continued</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92</a:t>
            </a:fld>
            <a:endParaRPr lang="en-US"/>
          </a:p>
        </p:txBody>
      </p:sp>
    </p:spTree>
    <p:extLst>
      <p:ext uri="{BB962C8B-B14F-4D97-AF65-F5344CB8AC3E}">
        <p14:creationId xmlns:p14="http://schemas.microsoft.com/office/powerpoint/2010/main" val="94822013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We searched first for all questions with religion somewhere in the question and then within that search we searched for all questions with attend. This is an example of what the search results will look like." title="Search within a 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20695" y="1600200"/>
            <a:ext cx="6902610" cy="4525963"/>
          </a:xfrm>
        </p:spPr>
      </p:pic>
      <p:sp>
        <p:nvSpPr>
          <p:cNvPr id="2" name="Title 1"/>
          <p:cNvSpPr>
            <a:spLocks noGrp="1"/>
          </p:cNvSpPr>
          <p:nvPr>
            <p:ph type="title"/>
          </p:nvPr>
        </p:nvSpPr>
        <p:spPr/>
        <p:txBody>
          <a:bodyPr>
            <a:normAutofit fontScale="90000"/>
          </a:bodyPr>
          <a:lstStyle/>
          <a:p>
            <a:r>
              <a:rPr lang="en-US" dirty="0" smtClean="0"/>
              <a:t>Searching Within a Search Results</a:t>
            </a:r>
            <a:br>
              <a:rPr lang="en-US" dirty="0" smtClean="0"/>
            </a:br>
            <a:r>
              <a:rPr lang="en-US" dirty="0" smtClean="0"/>
              <a:t>(your results may differ)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93</a:t>
            </a:fld>
            <a:endParaRPr lang="en-US"/>
          </a:p>
        </p:txBody>
      </p:sp>
    </p:spTree>
    <p:extLst>
      <p:ext uri="{BB962C8B-B14F-4D97-AF65-F5344CB8AC3E}">
        <p14:creationId xmlns:p14="http://schemas.microsoft.com/office/powerpoint/2010/main" val="7725627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r>
              <a:rPr lang="en-US" dirty="0" smtClean="0"/>
              <a:t>Now we have limited our search to a smaller number of questions that contain the word “attend” in the question.</a:t>
            </a:r>
          </a:p>
          <a:p>
            <a:r>
              <a:rPr lang="en-US" dirty="0" smtClean="0"/>
              <a:t>We can also narrow the search by decade and limit the search to questions that have downloadable data sets through RoperExpress and questions where the data can be analyzed with RoperExplorer.</a:t>
            </a:r>
          </a:p>
          <a:p>
            <a:r>
              <a:rPr lang="en-US" dirty="0" smtClean="0"/>
              <a:t>We can also go back to our original search and try limiting it in other ways.  Try entering the word “important” and then “pray” in the search box and see what you get.  Remember to go back to the original search where you searched for “religion.”</a:t>
            </a:r>
          </a:p>
        </p:txBody>
      </p:sp>
      <p:sp>
        <p:nvSpPr>
          <p:cNvPr id="2" name="Title 1"/>
          <p:cNvSpPr>
            <a:spLocks noGrp="1"/>
          </p:cNvSpPr>
          <p:nvPr>
            <p:ph type="title"/>
          </p:nvPr>
        </p:nvSpPr>
        <p:spPr/>
        <p:txBody>
          <a:bodyPr>
            <a:normAutofit fontScale="90000"/>
          </a:bodyPr>
          <a:lstStyle/>
          <a:p>
            <a:r>
              <a:rPr lang="en-US" dirty="0" smtClean="0"/>
              <a:t>Searching Within a Search Results Continued</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94</a:t>
            </a:fld>
            <a:endParaRPr lang="en-US"/>
          </a:p>
        </p:txBody>
      </p:sp>
    </p:spTree>
    <p:extLst>
      <p:ext uri="{BB962C8B-B14F-4D97-AF65-F5344CB8AC3E}">
        <p14:creationId xmlns:p14="http://schemas.microsoft.com/office/powerpoint/2010/main" val="205845955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dirty="0" smtClean="0"/>
              <a:t>Now let’s talk about downloading Roper Center data.</a:t>
            </a:r>
          </a:p>
          <a:p>
            <a:r>
              <a:rPr lang="en-US" dirty="0" smtClean="0"/>
              <a:t>About 60% of the data sets in the Roper Archive can be downloaded by using RoperExpress.</a:t>
            </a:r>
          </a:p>
          <a:p>
            <a:r>
              <a:rPr lang="en-US" dirty="0" smtClean="0"/>
              <a:t>Let’s download a data set.</a:t>
            </a:r>
          </a:p>
          <a:p>
            <a:r>
              <a:rPr lang="en-US" dirty="0" smtClean="0"/>
              <a:t>Go back to the Roper home page and point your mouse at “Quick Links’ and click on “Search for Datasets.”  You should see the page on the next slide.</a:t>
            </a:r>
          </a:p>
          <a:p>
            <a:endParaRPr lang="en-US" dirty="0"/>
          </a:p>
        </p:txBody>
      </p:sp>
      <p:sp>
        <p:nvSpPr>
          <p:cNvPr id="2" name="Title 1"/>
          <p:cNvSpPr>
            <a:spLocks noGrp="1"/>
          </p:cNvSpPr>
          <p:nvPr>
            <p:ph type="title"/>
          </p:nvPr>
        </p:nvSpPr>
        <p:spPr/>
        <p:txBody>
          <a:bodyPr>
            <a:normAutofit fontScale="90000"/>
          </a:bodyPr>
          <a:lstStyle/>
          <a:p>
            <a:r>
              <a:rPr lang="en-US" sz="4900" dirty="0" smtClean="0"/>
              <a:t/>
            </a:r>
            <a:br>
              <a:rPr lang="en-US" sz="4900" dirty="0" smtClean="0"/>
            </a:br>
            <a:r>
              <a:rPr lang="en-US" sz="4900" dirty="0" smtClean="0"/>
              <a:t>Downloading Data Using RoperExpress</a:t>
            </a:r>
            <a:r>
              <a:rPr lang="en-US" dirty="0" smtClean="0"/>
              <a:t/>
            </a:r>
            <a:br>
              <a:rPr lang="en-US" dirty="0" smtClean="0"/>
            </a:b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95</a:t>
            </a:fld>
            <a:endParaRPr lang="en-US"/>
          </a:p>
        </p:txBody>
      </p:sp>
    </p:spTree>
    <p:extLst>
      <p:ext uri="{BB962C8B-B14F-4D97-AF65-F5344CB8AC3E}">
        <p14:creationId xmlns:p14="http://schemas.microsoft.com/office/powerpoint/2010/main" val="690890617"/>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the search box for searching for data sets that contain certain keywords." title="Search Box"/>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882991"/>
            <a:ext cx="8229600" cy="3960381"/>
          </a:xfrm>
        </p:spPr>
      </p:pic>
      <p:sp>
        <p:nvSpPr>
          <p:cNvPr id="2" name="Title 1"/>
          <p:cNvSpPr>
            <a:spLocks noGrp="1"/>
          </p:cNvSpPr>
          <p:nvPr>
            <p:ph type="title"/>
          </p:nvPr>
        </p:nvSpPr>
        <p:spPr/>
        <p:txBody>
          <a:bodyPr/>
          <a:lstStyle/>
          <a:p>
            <a:r>
              <a:rPr lang="en-US" dirty="0" smtClean="0"/>
              <a:t>Search for Datasets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96</a:t>
            </a:fld>
            <a:endParaRPr lang="en-US"/>
          </a:p>
        </p:txBody>
      </p:sp>
    </p:spTree>
    <p:extLst>
      <p:ext uri="{BB962C8B-B14F-4D97-AF65-F5344CB8AC3E}">
        <p14:creationId xmlns:p14="http://schemas.microsoft.com/office/powerpoint/2010/main" val="6969191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dirty="0" smtClean="0"/>
              <a:t>The “Search for Datasets” dialog box looks very similar to the iPOLL box.</a:t>
            </a:r>
          </a:p>
          <a:p>
            <a:r>
              <a:rPr lang="en-US" dirty="0" smtClean="0"/>
              <a:t>Enter “religion” in the “Keyword(s)” box and use 2000 to 2013 for the date range.</a:t>
            </a:r>
          </a:p>
          <a:p>
            <a:r>
              <a:rPr lang="en-US" dirty="0" smtClean="0"/>
              <a:t>The countries box allows you to search for surveys from a particular country.  We’ll use the default which is “All Countries.”</a:t>
            </a:r>
          </a:p>
          <a:p>
            <a:r>
              <a:rPr lang="en-US" dirty="0" smtClean="0"/>
              <a:t>Leave the other boxes blank</a:t>
            </a:r>
            <a:r>
              <a:rPr lang="en-US" dirty="0"/>
              <a:t> </a:t>
            </a:r>
            <a:r>
              <a:rPr lang="en-US" dirty="0" smtClean="0"/>
              <a:t>and click on the “Search” button.</a:t>
            </a:r>
          </a:p>
        </p:txBody>
      </p:sp>
      <p:sp>
        <p:nvSpPr>
          <p:cNvPr id="2" name="Title 1"/>
          <p:cNvSpPr>
            <a:spLocks noGrp="1"/>
          </p:cNvSpPr>
          <p:nvPr>
            <p:ph type="title"/>
          </p:nvPr>
        </p:nvSpPr>
        <p:spPr/>
        <p:txBody>
          <a:bodyPr/>
          <a:lstStyle/>
          <a:p>
            <a:r>
              <a:rPr lang="en-US" dirty="0" smtClean="0"/>
              <a:t>Search for Datasets Instructions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97</a:t>
            </a:fld>
            <a:endParaRPr lang="en-US"/>
          </a:p>
        </p:txBody>
      </p:sp>
    </p:spTree>
    <p:extLst>
      <p:ext uri="{BB962C8B-B14F-4D97-AF65-F5344CB8AC3E}">
        <p14:creationId xmlns:p14="http://schemas.microsoft.com/office/powerpoint/2010/main" val="380084988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the search box with religion entered as the keyword and 2000 to 2013 entered as the time period." title="Search Box"/>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763060"/>
            <a:ext cx="8229600" cy="4200243"/>
          </a:xfrm>
        </p:spPr>
      </p:pic>
      <p:sp>
        <p:nvSpPr>
          <p:cNvPr id="2" name="Title 1"/>
          <p:cNvSpPr>
            <a:spLocks noGrp="1"/>
          </p:cNvSpPr>
          <p:nvPr>
            <p:ph type="title"/>
          </p:nvPr>
        </p:nvSpPr>
        <p:spPr/>
        <p:txBody>
          <a:bodyPr/>
          <a:lstStyle/>
          <a:p>
            <a:r>
              <a:rPr lang="en-US" dirty="0" smtClean="0"/>
              <a:t>Example of Searching for Datasets</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98</a:t>
            </a:fld>
            <a:endParaRPr lang="en-US"/>
          </a:p>
        </p:txBody>
      </p:sp>
    </p:spTree>
    <p:extLst>
      <p:ext uri="{BB962C8B-B14F-4D97-AF65-F5344CB8AC3E}">
        <p14:creationId xmlns:p14="http://schemas.microsoft.com/office/powerpoint/2010/main" val="391575953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his is an example of what the search for data sets results will look like." title="Search Results"/>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9948" y="1600200"/>
            <a:ext cx="7824103" cy="4525963"/>
          </a:xfrm>
        </p:spPr>
      </p:pic>
      <p:sp>
        <p:nvSpPr>
          <p:cNvPr id="2" name="Title 1"/>
          <p:cNvSpPr>
            <a:spLocks noGrp="1"/>
          </p:cNvSpPr>
          <p:nvPr>
            <p:ph type="title"/>
          </p:nvPr>
        </p:nvSpPr>
        <p:spPr/>
        <p:txBody>
          <a:bodyPr>
            <a:normAutofit fontScale="90000"/>
          </a:bodyPr>
          <a:lstStyle/>
          <a:p>
            <a:r>
              <a:rPr lang="en-US" dirty="0" smtClean="0"/>
              <a:t>Search for Datasets Results</a:t>
            </a:r>
            <a:br>
              <a:rPr lang="en-US" dirty="0" smtClean="0"/>
            </a:br>
            <a:r>
              <a:rPr lang="en-US" dirty="0" smtClean="0"/>
              <a:t>(your results may differ)</a:t>
            </a:r>
            <a:endParaRPr lang="en-US" dirty="0"/>
          </a:p>
        </p:txBody>
      </p:sp>
      <p:sp>
        <p:nvSpPr>
          <p:cNvPr id="7" name="Footer Placeholder 6"/>
          <p:cNvSpPr>
            <a:spLocks noGrp="1"/>
          </p:cNvSpPr>
          <p:nvPr>
            <p:ph type="ftr" sz="quarter" idx="11"/>
          </p:nvPr>
        </p:nvSpPr>
        <p:spPr/>
        <p:txBody>
          <a:bodyPr/>
          <a:lstStyle/>
          <a:p>
            <a:r>
              <a:rPr lang="en-US" smtClean="0"/>
              <a:t>Social Science Research and Instructional Center</a:t>
            </a:r>
            <a:endParaRPr lang="en-US"/>
          </a:p>
        </p:txBody>
      </p:sp>
      <p:sp>
        <p:nvSpPr>
          <p:cNvPr id="8" name="Slide Number Placeholder 7"/>
          <p:cNvSpPr>
            <a:spLocks noGrp="1"/>
          </p:cNvSpPr>
          <p:nvPr>
            <p:ph type="sldNum" sz="quarter" idx="12"/>
          </p:nvPr>
        </p:nvSpPr>
        <p:spPr/>
        <p:txBody>
          <a:bodyPr/>
          <a:lstStyle/>
          <a:p>
            <a:fld id="{B3C475FA-C9C5-44E1-A564-4E2C5C1A4C1B}" type="slidenum">
              <a:rPr lang="en-US" smtClean="0"/>
              <a:t>99</a:t>
            </a:fld>
            <a:endParaRPr lang="en-US"/>
          </a:p>
        </p:txBody>
      </p:sp>
    </p:spTree>
    <p:extLst>
      <p:ext uri="{BB962C8B-B14F-4D97-AF65-F5344CB8AC3E}">
        <p14:creationId xmlns:p14="http://schemas.microsoft.com/office/powerpoint/2010/main" val="18106372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1220</TotalTime>
  <Words>4266</Words>
  <Application>Microsoft Office PowerPoint</Application>
  <PresentationFormat>On-screen Show (4:3)</PresentationFormat>
  <Paragraphs>592</Paragraphs>
  <Slides>123</Slides>
  <Notes>38</Notes>
  <HiddenSlides>0</HiddenSlides>
  <MMClips>0</MMClips>
  <ScaleCrop>false</ScaleCrop>
  <HeadingPairs>
    <vt:vector size="4" baseType="variant">
      <vt:variant>
        <vt:lpstr>Theme</vt:lpstr>
      </vt:variant>
      <vt:variant>
        <vt:i4>1</vt:i4>
      </vt:variant>
      <vt:variant>
        <vt:lpstr>Slide Titles</vt:lpstr>
      </vt:variant>
      <vt:variant>
        <vt:i4>123</vt:i4>
      </vt:variant>
    </vt:vector>
  </HeadingPairs>
  <TitlesOfParts>
    <vt:vector size="124" baseType="lpstr">
      <vt:lpstr>Office Theme</vt:lpstr>
      <vt:lpstr>  SOCIAL SCIENCE DATA BASES FOR RESEARCH AND INSTRUCTION </vt:lpstr>
      <vt:lpstr>Agenda</vt:lpstr>
      <vt:lpstr>Presenters</vt:lpstr>
      <vt:lpstr>Inter-University Consortium for Political and Social Research (ICPSR)</vt:lpstr>
      <vt:lpstr>What is the ICPSR?</vt:lpstr>
      <vt:lpstr>   Inter-University Consortium for Political and Social Research  http://www.icpsr.umich.edu/   </vt:lpstr>
      <vt:lpstr>Find and Analyze Data</vt:lpstr>
      <vt:lpstr>Searching for Data from ICPSR</vt:lpstr>
      <vt:lpstr>Find Data Box</vt:lpstr>
      <vt:lpstr>Search Results (Your results may differ)</vt:lpstr>
      <vt:lpstr>Voice of the People (ICPSR 33504)</vt:lpstr>
      <vt:lpstr>Getting More Information About the Variables in the Data Set</vt:lpstr>
      <vt:lpstr>Looking at a Key Variable (Q4)</vt:lpstr>
      <vt:lpstr>Downloading the Data Set</vt:lpstr>
      <vt:lpstr>Logging On to Your Account at ICPSR</vt:lpstr>
      <vt:lpstr>Creating a MyData Account</vt:lpstr>
      <vt:lpstr>Filling Out the Form to  Create Your MyData Account</vt:lpstr>
      <vt:lpstr>Downloading the Data File</vt:lpstr>
      <vt:lpstr>Downloading Instructions</vt:lpstr>
      <vt:lpstr>Opening the .sav File</vt:lpstr>
      <vt:lpstr>Searching the Variables Database</vt:lpstr>
      <vt:lpstr>Click on Search/Compare Variables </vt:lpstr>
      <vt:lpstr>Searching Variables</vt:lpstr>
      <vt:lpstr>Searching Variables Results</vt:lpstr>
      <vt:lpstr>Comparison of the Three Variables  for Three States</vt:lpstr>
      <vt:lpstr>Publications</vt:lpstr>
      <vt:lpstr>Click on Find Publications</vt:lpstr>
      <vt:lpstr>Searching Publications</vt:lpstr>
      <vt:lpstr>Search Publications Results (your results may differ)</vt:lpstr>
      <vt:lpstr>Resources for Instructors</vt:lpstr>
      <vt:lpstr>Exercises</vt:lpstr>
      <vt:lpstr>Data-Driven Learning Guides</vt:lpstr>
      <vt:lpstr>Characteristics of Teen  Substance Users</vt:lpstr>
      <vt:lpstr>Sections of Each Data-Driven  Learning Guide</vt:lpstr>
      <vt:lpstr>Goal &amp; Concept</vt:lpstr>
      <vt:lpstr>Dataset</vt:lpstr>
      <vt:lpstr>Application or Assignment</vt:lpstr>
      <vt:lpstr>Interpretation &amp; Summary</vt:lpstr>
      <vt:lpstr>Interpretation Guide</vt:lpstr>
      <vt:lpstr>Modules</vt:lpstr>
      <vt:lpstr>Investigating Community and  Social Capital</vt:lpstr>
      <vt:lpstr>Voting Behavior: The 2012 Election</vt:lpstr>
      <vt:lpstr>The Field (California) Poll</vt:lpstr>
      <vt:lpstr>What is the Field Poll?</vt:lpstr>
      <vt:lpstr>Browsers</vt:lpstr>
      <vt:lpstr>Where are the data stored?</vt:lpstr>
      <vt:lpstr>UCDATA Website</vt:lpstr>
      <vt:lpstr>Availability of Polls</vt:lpstr>
      <vt:lpstr>Availability continued</vt:lpstr>
      <vt:lpstr>UCDATA for Field Polls</vt:lpstr>
      <vt:lpstr>UCDATA for Field Polls Continued Click on Search</vt:lpstr>
      <vt:lpstr>Choosing the Decades to Search</vt:lpstr>
      <vt:lpstr>Searching by Keyword</vt:lpstr>
      <vt:lpstr>Search Results</vt:lpstr>
      <vt:lpstr>Viewing the Questions</vt:lpstr>
      <vt:lpstr>Favor Change in Abortion Laws  Field Poll 1004</vt:lpstr>
      <vt:lpstr>Q31 in Field Poll 1004</vt:lpstr>
      <vt:lpstr>Downloading Data</vt:lpstr>
      <vt:lpstr>Choosing the File to Download</vt:lpstr>
      <vt:lpstr>Choosing the File to Download Continued</vt:lpstr>
      <vt:lpstr>Files to Download</vt:lpstr>
      <vt:lpstr>Downloading</vt:lpstr>
      <vt:lpstr>Analyzing your Data</vt:lpstr>
      <vt:lpstr>Field Research Corporation</vt:lpstr>
      <vt:lpstr>More About The Field Poll</vt:lpstr>
      <vt:lpstr>Field Poll Archives</vt:lpstr>
      <vt:lpstr>Example of a Field Poll Report</vt:lpstr>
      <vt:lpstr>Table from a Field Poll Report</vt:lpstr>
      <vt:lpstr>Field Poll Methodology</vt:lpstr>
      <vt:lpstr>Learning More About the Field Poll</vt:lpstr>
      <vt:lpstr>Roper Center for Public  Opinion Research</vt:lpstr>
      <vt:lpstr>What is the Roper Center?</vt:lpstr>
      <vt:lpstr> Creating your Own Account </vt:lpstr>
      <vt:lpstr>Roper Center  http://ropercenter.uconn.edu/</vt:lpstr>
      <vt:lpstr>Signing Into your Account</vt:lpstr>
      <vt:lpstr>Creating your Own Account</vt:lpstr>
      <vt:lpstr>Logging onto your Account</vt:lpstr>
      <vt:lpstr>Menu Bar</vt:lpstr>
      <vt:lpstr>iPOLL</vt:lpstr>
      <vt:lpstr>iPOLL Search</vt:lpstr>
      <vt:lpstr>Doing an iPOLL Search</vt:lpstr>
      <vt:lpstr>Example of an iPOLL Search</vt:lpstr>
      <vt:lpstr>Example of iPOLL Search Results (your results may differ)</vt:lpstr>
      <vt:lpstr>What’s in the Search Results?</vt:lpstr>
      <vt:lpstr>Viewing the Question Details</vt:lpstr>
      <vt:lpstr>Question Details</vt:lpstr>
      <vt:lpstr>RoperExpress and RoperExplorer</vt:lpstr>
      <vt:lpstr>Example of a Question that has both the RoperExpress and RoperExplorer Icons</vt:lpstr>
      <vt:lpstr>Using RoperExpress and RoperExplorer</vt:lpstr>
      <vt:lpstr>Click on the RoperExpress and RoperExplorer Icons</vt:lpstr>
      <vt:lpstr>Searching Within a Search</vt:lpstr>
      <vt:lpstr>Searching Within a Search Continued</vt:lpstr>
      <vt:lpstr>Searching Within a Search Results (your results may differ)</vt:lpstr>
      <vt:lpstr>Searching Within a Search Results Continued</vt:lpstr>
      <vt:lpstr> Downloading Data Using RoperExpress </vt:lpstr>
      <vt:lpstr>Search for Datasets</vt:lpstr>
      <vt:lpstr>Search for Datasets Instructions</vt:lpstr>
      <vt:lpstr>Example of Searching for Datasets</vt:lpstr>
      <vt:lpstr>Search for Datasets Results (your results may differ)</vt:lpstr>
      <vt:lpstr>Search Results (1)</vt:lpstr>
      <vt:lpstr>Search Results Continued</vt:lpstr>
      <vt:lpstr> Downloading the Dataset </vt:lpstr>
      <vt:lpstr>Dataset Abstract</vt:lpstr>
      <vt:lpstr>Downloading the Dataset</vt:lpstr>
      <vt:lpstr> Downloading the Dataset Continued </vt:lpstr>
      <vt:lpstr>Downloading the Dataset Screen</vt:lpstr>
      <vt:lpstr>Downloading the Dataset to  Your Computer</vt:lpstr>
      <vt:lpstr> Roper Center http://www.ropercenter.uconn.edu/ </vt:lpstr>
      <vt:lpstr>Education</vt:lpstr>
      <vt:lpstr>Fundamentals of Polling</vt:lpstr>
      <vt:lpstr>Analyzing Polls</vt:lpstr>
      <vt:lpstr>Teaching Tools</vt:lpstr>
      <vt:lpstr>Touring Roper Services</vt:lpstr>
      <vt:lpstr>Learning More about Roper</vt:lpstr>
      <vt:lpstr>Learning More about Roper Continued</vt:lpstr>
      <vt:lpstr> SSRIC http://ssric.org/ </vt:lpstr>
      <vt:lpstr>SSRIC Teaching Resources</vt:lpstr>
      <vt:lpstr>SSRIC Modules</vt:lpstr>
      <vt:lpstr>Online Textbooks – SPSS (version 22)</vt:lpstr>
      <vt:lpstr>Online Textbooks – POWERMUTT Introduction to Research Methods in Political Science</vt:lpstr>
      <vt:lpstr>Links to Other Instructional Sites</vt:lpstr>
      <vt:lpstr>Links to Sites on Statistics</vt:lpstr>
      <vt:lpstr>Contacting 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Inter-University Consortium for Political and Social Research</dc:title>
  <dc:creator>ssdefault</dc:creator>
  <cp:lastModifiedBy>ValuedClient</cp:lastModifiedBy>
  <cp:revision>75</cp:revision>
  <cp:lastPrinted>2013-08-31T22:22:20Z</cp:lastPrinted>
  <dcterms:created xsi:type="dcterms:W3CDTF">2013-04-15T22:30:10Z</dcterms:created>
  <dcterms:modified xsi:type="dcterms:W3CDTF">2014-10-30T17:50:38Z</dcterms:modified>
</cp:coreProperties>
</file>