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93"/>
  </p:notesMasterIdLst>
  <p:handoutMasterIdLst>
    <p:handoutMasterId r:id="rId94"/>
  </p:handoutMasterIdLst>
  <p:sldIdLst>
    <p:sldId id="349" r:id="rId2"/>
    <p:sldId id="304" r:id="rId3"/>
    <p:sldId id="306" r:id="rId4"/>
    <p:sldId id="307" r:id="rId5"/>
    <p:sldId id="308" r:id="rId6"/>
    <p:sldId id="331" r:id="rId7"/>
    <p:sldId id="332" r:id="rId8"/>
    <p:sldId id="333" r:id="rId9"/>
    <p:sldId id="334" r:id="rId10"/>
    <p:sldId id="310" r:id="rId11"/>
    <p:sldId id="280" r:id="rId12"/>
    <p:sldId id="281" r:id="rId13"/>
    <p:sldId id="311" r:id="rId14"/>
    <p:sldId id="287" r:id="rId15"/>
    <p:sldId id="288" r:id="rId16"/>
    <p:sldId id="289" r:id="rId17"/>
    <p:sldId id="352" r:id="rId18"/>
    <p:sldId id="370" r:id="rId19"/>
    <p:sldId id="290" r:id="rId20"/>
    <p:sldId id="357" r:id="rId21"/>
    <p:sldId id="353" r:id="rId22"/>
    <p:sldId id="354" r:id="rId23"/>
    <p:sldId id="355" r:id="rId24"/>
    <p:sldId id="359" r:id="rId25"/>
    <p:sldId id="358" r:id="rId26"/>
    <p:sldId id="372" r:id="rId27"/>
    <p:sldId id="291" r:id="rId28"/>
    <p:sldId id="360" r:id="rId29"/>
    <p:sldId id="361" r:id="rId30"/>
    <p:sldId id="362" r:id="rId31"/>
    <p:sldId id="294" r:id="rId32"/>
    <p:sldId id="365" r:id="rId33"/>
    <p:sldId id="366" r:id="rId34"/>
    <p:sldId id="293" r:id="rId35"/>
    <p:sldId id="367" r:id="rId36"/>
    <p:sldId id="368" r:id="rId37"/>
    <p:sldId id="369" r:id="rId38"/>
    <p:sldId id="297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419" r:id="rId53"/>
    <p:sldId id="387" r:id="rId54"/>
    <p:sldId id="388" r:id="rId55"/>
    <p:sldId id="390" r:id="rId56"/>
    <p:sldId id="389" r:id="rId57"/>
    <p:sldId id="299" r:id="rId58"/>
    <p:sldId id="391" r:id="rId59"/>
    <p:sldId id="392" r:id="rId60"/>
    <p:sldId id="300" r:id="rId61"/>
    <p:sldId id="350" r:id="rId62"/>
    <p:sldId id="301" r:id="rId63"/>
    <p:sldId id="394" r:id="rId64"/>
    <p:sldId id="395" r:id="rId65"/>
    <p:sldId id="351" r:id="rId66"/>
    <p:sldId id="396" r:id="rId67"/>
    <p:sldId id="397" r:id="rId68"/>
    <p:sldId id="398" r:id="rId69"/>
    <p:sldId id="399" r:id="rId70"/>
    <p:sldId id="400" r:id="rId71"/>
    <p:sldId id="401" r:id="rId72"/>
    <p:sldId id="402" r:id="rId73"/>
    <p:sldId id="403" r:id="rId74"/>
    <p:sldId id="404" r:id="rId75"/>
    <p:sldId id="405" r:id="rId76"/>
    <p:sldId id="312" r:id="rId77"/>
    <p:sldId id="270" r:id="rId78"/>
    <p:sldId id="406" r:id="rId79"/>
    <p:sldId id="408" r:id="rId80"/>
    <p:sldId id="409" r:id="rId81"/>
    <p:sldId id="410" r:id="rId82"/>
    <p:sldId id="411" r:id="rId83"/>
    <p:sldId id="418" r:id="rId84"/>
    <p:sldId id="412" r:id="rId85"/>
    <p:sldId id="275" r:id="rId86"/>
    <p:sldId id="413" r:id="rId87"/>
    <p:sldId id="414" r:id="rId88"/>
    <p:sldId id="415" r:id="rId89"/>
    <p:sldId id="416" r:id="rId90"/>
    <p:sldId id="417" r:id="rId91"/>
    <p:sldId id="348" r:id="rId92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>
      <p:cViewPr varScale="1">
        <p:scale>
          <a:sx n="99" d="100"/>
          <a:sy n="99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87E7E2-402C-4076-94C6-7357B7716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9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4BD954-F5D9-4FBE-9796-DBA0D5397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39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5E9B72-8D91-4702-AECC-3CD8DBC1AAC6}" type="slidenum">
              <a:rPr lang="en-US" altLang="en-US" smtClean="0"/>
              <a:pPr/>
              <a:t>2</a:t>
            </a:fld>
            <a:endParaRPr lang="en-US" alt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6299BA-8D66-441D-A58D-7DDD69AFEFCA}" type="slidenum">
              <a:rPr lang="en-US" altLang="en-US" smtClean="0"/>
              <a:pPr/>
              <a:t>14</a:t>
            </a:fld>
            <a:endParaRPr lang="en-US" alt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5B7432-E6A2-4B15-A6D3-0FDEFF07B19A}" type="slidenum">
              <a:rPr lang="en-US" altLang="en-US" smtClean="0"/>
              <a:pPr/>
              <a:t>15</a:t>
            </a:fld>
            <a:endParaRPr lang="en-US" alt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E1CFE3-08CA-4AC2-8A34-BC8F9C94B004}" type="slidenum">
              <a:rPr lang="en-US" altLang="en-US" smtClean="0"/>
              <a:pPr/>
              <a:t>16</a:t>
            </a:fld>
            <a:endParaRPr lang="en-US" alt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2630ED-2006-4B43-A29B-874A7BFCE504}" type="slidenum">
              <a:rPr lang="en-US" altLang="en-US" smtClean="0"/>
              <a:pPr/>
              <a:t>19</a:t>
            </a:fld>
            <a:endParaRPr lang="en-US" alt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B5E3093-6887-47AB-B0BD-8806B512A18D}" type="slidenum">
              <a:rPr lang="en-US" altLang="en-US" smtClean="0"/>
              <a:pPr/>
              <a:t>27</a:t>
            </a:fld>
            <a:endParaRPr lang="en-US" alt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0E77F5-5B6D-4FC5-A280-33F5873F77F4}" type="slidenum">
              <a:rPr lang="en-US" altLang="en-US" smtClean="0"/>
              <a:pPr/>
              <a:t>31</a:t>
            </a:fld>
            <a:endParaRPr lang="en-US" alt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87A024-2436-4BE1-9C3B-7012FA1C1655}" type="slidenum">
              <a:rPr lang="en-US" altLang="en-US" smtClean="0"/>
              <a:pPr/>
              <a:t>34</a:t>
            </a:fld>
            <a:endParaRPr lang="en-US" alt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9B5861-A064-44CA-811D-AF3449EC6D48}" type="slidenum">
              <a:rPr lang="en-US" altLang="en-US" smtClean="0"/>
              <a:pPr/>
              <a:t>38</a:t>
            </a:fld>
            <a:endParaRPr lang="en-US" altLang="en-US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A767EB-C4B4-4F29-B2CE-0DB74A798F30}" type="slidenum">
              <a:rPr lang="en-US" altLang="en-US" smtClean="0"/>
              <a:pPr/>
              <a:t>57</a:t>
            </a:fld>
            <a:endParaRPr lang="en-US" altLang="en-US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C7874E-6588-4C48-AA9D-0FEE1648D88E}" type="slidenum">
              <a:rPr lang="en-US" altLang="en-US" smtClean="0"/>
              <a:pPr/>
              <a:t>60</a:t>
            </a:fld>
            <a:endParaRPr lang="en-US" altLang="en-US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41AB900-36BA-40AF-BFA3-036BAD71CB1F}" type="slidenum">
              <a:rPr lang="en-US" altLang="en-US" smtClean="0"/>
              <a:pPr/>
              <a:t>3</a:t>
            </a:fld>
            <a:endParaRPr lang="en-US" alt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B13D2D-BD68-474C-9231-BA302E5A72A4}" type="slidenum">
              <a:rPr lang="en-US" altLang="en-US" smtClean="0"/>
              <a:pPr/>
              <a:t>62</a:t>
            </a:fld>
            <a:endParaRPr lang="en-US" altLang="en-US" dirty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BD954-F5D9-4FBE-9796-DBA0D5397546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07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89F1041-8373-4E2A-A97D-17BA4E50D6FA}" type="slidenum">
              <a:rPr lang="en-US" altLang="en-US" smtClean="0"/>
              <a:pPr/>
              <a:t>76</a:t>
            </a:fld>
            <a:endParaRPr lang="en-US" alt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11D0F0-0692-4874-94AE-DE472BABFE6C}" type="slidenum">
              <a:rPr lang="en-US" altLang="en-US" smtClean="0"/>
              <a:pPr/>
              <a:t>77</a:t>
            </a:fld>
            <a:endParaRPr lang="en-US" altLang="en-US" dirty="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F17BA3-10B2-464B-9296-95A4F2FE9DDF}" type="slidenum">
              <a:rPr lang="en-US" altLang="en-US" smtClean="0"/>
              <a:pPr/>
              <a:t>85</a:t>
            </a:fld>
            <a:endParaRPr lang="en-US" altLang="en-US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BD954-F5D9-4FBE-9796-DBA0D5397546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00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4A3A9D-AEF6-43B4-9B48-15F8E092D13F}" type="slidenum">
              <a:rPr lang="en-US" altLang="en-US" smtClean="0"/>
              <a:pPr/>
              <a:t>4</a:t>
            </a:fld>
            <a:endParaRPr lang="en-US" alt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79D2B5-073F-4A78-AE8A-CAFE137BC2F3}" type="slidenum">
              <a:rPr lang="en-US" altLang="en-US" smtClean="0"/>
              <a:pPr/>
              <a:t>5</a:t>
            </a:fld>
            <a:endParaRPr lang="en-US" altLang="en-US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19ACBE-36AD-4980-8385-2305D3354B5A}" type="slidenum">
              <a:rPr lang="en-US" altLang="en-US" smtClean="0"/>
              <a:pPr/>
              <a:t>6</a:t>
            </a:fld>
            <a:endParaRPr lang="en-US" alt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B30074-983B-4A41-8A09-00958947850D}" type="slidenum">
              <a:rPr lang="en-US" altLang="en-US" smtClean="0"/>
              <a:pPr/>
              <a:t>10</a:t>
            </a:fld>
            <a:endParaRPr lang="en-US" alt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C8626E1-DA1C-4E3C-A6CD-672789FA9637}" type="slidenum">
              <a:rPr lang="en-US" altLang="en-US" smtClean="0"/>
              <a:pPr/>
              <a:t>11</a:t>
            </a:fld>
            <a:endParaRPr lang="en-US" alt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98859-8608-4283-B9ED-118C238400C5}" type="slidenum">
              <a:rPr lang="en-US" altLang="en-US" smtClean="0"/>
              <a:pPr/>
              <a:t>12</a:t>
            </a:fld>
            <a:endParaRPr lang="en-US" alt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54FFA2-44EF-4DF6-B201-F1A06F15AD2C}" type="slidenum">
              <a:rPr lang="en-US" altLang="en-US" smtClean="0"/>
              <a:pPr/>
              <a:t>13</a:t>
            </a:fld>
            <a:endParaRPr lang="en-US" alt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D71FA-5E09-45C5-B380-6FB52579C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0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A788-E0FB-48CC-8E6B-F473D1FDF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5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227BE-9160-440A-88D8-3D17275F44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5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AC30-2223-4FF0-BCC5-D333BFD9E8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9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78A27-226B-4EB8-AB6C-5683B8199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7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48D5-3A15-4BE7-8924-95C049DF5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0298E-7E8A-4AEB-8340-4F956C62F8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7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AB961-4801-4A42-BC9E-C85D8797F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8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9DFDA-A64D-4212-BA4A-CEEDF365A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5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9E02-E88B-4DBC-881A-CEF9860AE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8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118D-17C4-41F4-A00D-52701D0A9C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235EF0-8F4E-4978-ADCC-C9650359C9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da.berkeley.edu/archive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cdata.berkeley.edu/data_record.php?recid=3#analyze" TargetMode="External"/><Relationship Id="rId4" Type="http://schemas.openxmlformats.org/officeDocument/2006/relationships/hyperlink" Target="https://www.icpsr.umich.edu/icpsrweb/ICPSR/studies?sdaAvailable=true&amp;paging.startRow=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da.berkeley.edu/sdaweb/analysis/?dataset=gss1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ic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http://ssric.org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ric.org/data/icpsr_direc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psr.umich.edu/icpsrweb/instructors/biblio/resource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cpsr.umich.edu/icpsrweb/instructors/setups2012/index.jsp" TargetMode="External"/><Relationship Id="rId4" Type="http://schemas.openxmlformats.org/officeDocument/2006/relationships/hyperlink" Target="http://www.icpsr.umich.edu/icpsrweb/instructors/icsc/index.jsp" TargetMode="Externa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mailto:ednelson@csufresno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Survey Documentation </a:t>
            </a:r>
            <a:br>
              <a:rPr lang="en-US" altLang="en-US" dirty="0" smtClean="0"/>
            </a:br>
            <a:r>
              <a:rPr lang="en-US" altLang="en-US" dirty="0" smtClean="0"/>
              <a:t>and Analysis (SDA)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Social Science Research </a:t>
            </a:r>
          </a:p>
          <a:p>
            <a:pPr eaLnBrk="1" hangingPunct="1">
              <a:defRPr/>
            </a:pPr>
            <a:r>
              <a:rPr lang="en-US" dirty="0" smtClean="0"/>
              <a:t>and Instructional Council (SSRIC)</a:t>
            </a:r>
          </a:p>
          <a:p>
            <a:pPr eaLnBrk="1" hangingPunct="1">
              <a:defRPr/>
            </a:pPr>
            <a:r>
              <a:rPr lang="en-US" dirty="0" smtClean="0"/>
              <a:t>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Available SDA Data Sets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AB961-4801-4A42-BC9E-C85D8797FE2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SDA Data Sets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While SDA is an extremely easy statistical package to learn to use, it’s difficult to create SDA data sets</a:t>
            </a:r>
          </a:p>
          <a:p>
            <a:pPr eaLnBrk="1" hangingPunct="1"/>
            <a:r>
              <a:rPr lang="en-US" altLang="en-US" dirty="0" smtClean="0"/>
              <a:t>So we typically use SDA data sets that have been created for us</a:t>
            </a:r>
          </a:p>
          <a:p>
            <a:pPr eaLnBrk="1" hangingPunct="1"/>
            <a:r>
              <a:rPr lang="en-US" altLang="en-US" dirty="0" smtClean="0"/>
              <a:t>Fortunately there is quite a bit of high quality data in SDA format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Sources for SDA Data Sets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hlinkClick r:id="rId3"/>
              </a:rPr>
              <a:t>SDA Archive </a:t>
            </a:r>
            <a:r>
              <a:rPr lang="en-US" altLang="en-US" dirty="0" smtClean="0"/>
              <a:t>located at UC Berkeley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hlinkClick r:id="rId4"/>
              </a:rPr>
              <a:t>ICPSR archive </a:t>
            </a:r>
            <a:r>
              <a:rPr lang="en-US" altLang="en-US" dirty="0" smtClean="0"/>
              <a:t>located at the University of Michigan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hlinkClick r:id="rId5"/>
              </a:rPr>
              <a:t>Field Poll archive </a:t>
            </a:r>
            <a:r>
              <a:rPr lang="en-US" altLang="en-US" dirty="0" smtClean="0"/>
              <a:t>located at UC Berkeley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Statistical Procedures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AB961-4801-4A42-BC9E-C85D8797FE2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Available Statistical Procedures </a:t>
            </a:r>
            <a:br>
              <a:rPr lang="en-US" altLang="en-US" dirty="0" smtClean="0"/>
            </a:br>
            <a:r>
              <a:rPr lang="en-US" altLang="en-US" dirty="0" smtClean="0"/>
              <a:t>in SDA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Frequencies and crosstabulation </a:t>
            </a:r>
          </a:p>
          <a:p>
            <a:pPr eaLnBrk="1" hangingPunct="1"/>
            <a:r>
              <a:rPr lang="en-US" altLang="en-US" dirty="0" smtClean="0"/>
              <a:t>Means</a:t>
            </a:r>
          </a:p>
          <a:p>
            <a:pPr eaLnBrk="1" hangingPunct="1"/>
            <a:r>
              <a:rPr lang="en-US" altLang="en-US" dirty="0" smtClean="0"/>
              <a:t>Regression </a:t>
            </a:r>
          </a:p>
          <a:p>
            <a:pPr eaLnBrk="1" hangingPunct="1"/>
            <a:r>
              <a:rPr lang="en-US" altLang="en-US" dirty="0" smtClean="0"/>
              <a:t>Correlation matrix</a:t>
            </a:r>
          </a:p>
          <a:p>
            <a:pPr eaLnBrk="1" hangingPunct="1"/>
            <a:r>
              <a:rPr lang="en-US" altLang="en-US" dirty="0" smtClean="0"/>
              <a:t>Comparison of correlations</a:t>
            </a:r>
          </a:p>
          <a:p>
            <a:pPr eaLnBrk="1" hangingPunct="1"/>
            <a:r>
              <a:rPr lang="en-US" altLang="en-US" dirty="0" smtClean="0"/>
              <a:t>Logit/Probit regression (not discussed in this workshop)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Using SDA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Select the data set</a:t>
            </a:r>
          </a:p>
          <a:p>
            <a:pPr eaLnBrk="1" hangingPunct="1"/>
            <a:r>
              <a:rPr lang="en-US" altLang="en-US" dirty="0" smtClean="0"/>
              <a:t>Look at the codebook</a:t>
            </a:r>
          </a:p>
          <a:p>
            <a:pPr eaLnBrk="1" hangingPunct="1"/>
            <a:r>
              <a:rPr lang="en-US" altLang="en-US" dirty="0" smtClean="0"/>
              <a:t>Decide what statistical procedure to use</a:t>
            </a:r>
          </a:p>
          <a:p>
            <a:pPr eaLnBrk="1" hangingPunct="1"/>
            <a:r>
              <a:rPr lang="en-US" altLang="en-US" dirty="0" smtClean="0"/>
              <a:t>Fill in what you want to do</a:t>
            </a:r>
          </a:p>
          <a:p>
            <a:pPr eaLnBrk="1" hangingPunct="1"/>
            <a:r>
              <a:rPr lang="en-US" altLang="en-US" dirty="0" smtClean="0"/>
              <a:t>Run it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900" dirty="0" smtClean="0"/>
              <a:t>Data Set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We’re going to use the </a:t>
            </a:r>
            <a:r>
              <a:rPr lang="en-US" altLang="en-US" dirty="0" smtClean="0">
                <a:hlinkClick r:id="rId3"/>
              </a:rPr>
              <a:t>General Social Survey 1972-2014 Cumulative Data File 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To select only the 2014 GSS use the Selection Filter(s) box and enter the following – </a:t>
            </a:r>
            <a:r>
              <a:rPr lang="en-US" altLang="en-US" i="1" dirty="0" smtClean="0"/>
              <a:t>year(2014)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2014 GSS</a:t>
            </a:r>
            <a:endParaRPr lang="en-US" dirty="0"/>
          </a:p>
        </p:txBody>
      </p:sp>
      <p:pic>
        <p:nvPicPr>
          <p:cNvPr id="4" name="Content Placeholder 3" descr="This image shows the Selection Filter(s) box.  In this example we are selecting the 2014 GSS from the GSS Cumulative Data File for 1972 to 2014." title="Selecting subsets of dat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8" y="1752600"/>
            <a:ext cx="7078247" cy="3581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1143000"/>
          </a:xfrm>
        </p:spPr>
        <p:txBody>
          <a:bodyPr/>
          <a:lstStyle/>
          <a:p>
            <a:r>
              <a:rPr lang="en-US" dirty="0" smtClean="0"/>
              <a:t>Frequencies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AB961-4801-4A42-BC9E-C85D8797FE2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Use of Frequencies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Used to get frequency distributions, summary statistics, and charts</a:t>
            </a:r>
          </a:p>
          <a:p>
            <a:pPr eaLnBrk="1" hangingPunct="1"/>
            <a:r>
              <a:rPr lang="en-US" altLang="en-US" dirty="0" smtClean="0"/>
              <a:t>Enter the variable names that you want to use in the ROW box – </a:t>
            </a:r>
            <a:r>
              <a:rPr lang="en-US" altLang="en-US" i="1" dirty="0" smtClean="0"/>
              <a:t>reliten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pornlaw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sex, age</a:t>
            </a:r>
          </a:p>
          <a:p>
            <a:pPr eaLnBrk="1" hangingPunct="1"/>
            <a:r>
              <a:rPr lang="en-US" altLang="en-US" dirty="0" smtClean="0"/>
              <a:t>Separate the variables with a comma or a space</a:t>
            </a:r>
          </a:p>
          <a:p>
            <a:pPr eaLnBrk="1" hangingPunct="1"/>
            <a:r>
              <a:rPr lang="en-US" altLang="en-US" dirty="0" smtClean="0"/>
              <a:t>Click on RUN THE 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Workshop 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Overview</a:t>
            </a:r>
          </a:p>
          <a:p>
            <a:pPr eaLnBrk="1" hangingPunct="1"/>
            <a:r>
              <a:rPr lang="en-US" altLang="en-US" dirty="0" smtClean="0"/>
              <a:t>What is online analysis?</a:t>
            </a:r>
          </a:p>
          <a:p>
            <a:pPr eaLnBrk="1" hangingPunct="1"/>
            <a:r>
              <a:rPr lang="en-US" altLang="en-US" dirty="0" smtClean="0"/>
              <a:t>Available SDA data sets</a:t>
            </a:r>
          </a:p>
          <a:p>
            <a:pPr eaLnBrk="1" hangingPunct="1"/>
            <a:r>
              <a:rPr lang="en-US" altLang="en-US" dirty="0" smtClean="0"/>
              <a:t>Statistical procedures (Frequencies, Crosstabs, Means, Regression, Correlation)</a:t>
            </a:r>
          </a:p>
          <a:p>
            <a:pPr eaLnBrk="1" hangingPunct="1"/>
            <a:r>
              <a:rPr lang="en-US" altLang="en-US" dirty="0" smtClean="0"/>
              <a:t>Subsetting and downloading data sets</a:t>
            </a:r>
          </a:p>
          <a:p>
            <a:pPr eaLnBrk="1" hangingPunct="1"/>
            <a:r>
              <a:rPr lang="en-US" altLang="en-US" dirty="0" smtClean="0"/>
              <a:t>Teaching resources for SDA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Frequencies Dialog Box</a:t>
            </a:r>
            <a:endParaRPr lang="en-US" dirty="0"/>
          </a:p>
        </p:txBody>
      </p:sp>
      <p:pic>
        <p:nvPicPr>
          <p:cNvPr id="4" name="Content Placeholder 3" descr="This image shows the Frequencies Dialog box with the variables entered in the Row box." title="Frequencies Dialog B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33600"/>
            <a:ext cx="7074077" cy="3657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Frequencies Output Options</a:t>
            </a:r>
            <a:endParaRPr lang="en-US" dirty="0"/>
          </a:p>
        </p:txBody>
      </p:sp>
      <p:pic>
        <p:nvPicPr>
          <p:cNvPr id="6" name="Content Placeholder 5" descr="Ths image shows the output options for Frequencies." title="Frequencies Output Opti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5083120" cy="3962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Frequencies Chart Options</a:t>
            </a:r>
            <a:endParaRPr lang="en-US" dirty="0"/>
          </a:p>
        </p:txBody>
      </p:sp>
      <p:pic>
        <p:nvPicPr>
          <p:cNvPr id="6" name="Content Placeholder 5" descr="This image shows the Chart Options for Frequencies." title="Frequencies Chart Opti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800"/>
            <a:ext cx="3629025" cy="4114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0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Frequencies Output for Reliten</a:t>
            </a:r>
            <a:endParaRPr lang="en-US" dirty="0"/>
          </a:p>
        </p:txBody>
      </p:sp>
      <p:pic>
        <p:nvPicPr>
          <p:cNvPr id="4" name="Content Placeholder 3" descr="This image shows the output for Frequencies for the variable reliten." title="Frequencies Outpu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73" y="1600200"/>
            <a:ext cx="6860054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8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Statistics for Age</a:t>
            </a:r>
            <a:endParaRPr lang="en-US" dirty="0"/>
          </a:p>
        </p:txBody>
      </p:sp>
      <p:pic>
        <p:nvPicPr>
          <p:cNvPr id="4" name="Content Placeholder 3" descr="This image shows the summary satistics for Frequencies for the variable age." title="Summary Statistics for Ag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978534" cy="2895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Chart for Age</a:t>
            </a:r>
            <a:endParaRPr lang="en-US" dirty="0"/>
          </a:p>
        </p:txBody>
      </p:sp>
      <p:pic>
        <p:nvPicPr>
          <p:cNvPr id="4" name="Content Placeholder 3" descr="This image shows the bar chart for the variable age." title="Bar Chart for Ag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776464" cy="443468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dirty="0" smtClean="0"/>
              <a:t>Crosstabulation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AB961-4801-4A42-BC9E-C85D8797FE2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Use of Crosstabulation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Crosstabulation is used to explore the relationship between two variables which are usually nominal or ordinal measures</a:t>
            </a:r>
          </a:p>
          <a:p>
            <a:pPr eaLnBrk="1" hangingPunct="1"/>
            <a:r>
              <a:rPr lang="en-US" altLang="en-US" dirty="0"/>
              <a:t>L</a:t>
            </a:r>
            <a:r>
              <a:rPr lang="en-US" altLang="en-US" dirty="0" smtClean="0"/>
              <a:t>et’s use </a:t>
            </a:r>
            <a:r>
              <a:rPr lang="en-US" altLang="en-US" i="1" dirty="0" smtClean="0"/>
              <a:t>reliten</a:t>
            </a:r>
            <a:r>
              <a:rPr lang="en-US" altLang="en-US" dirty="0" smtClean="0"/>
              <a:t> as our independent variable and </a:t>
            </a:r>
            <a:r>
              <a:rPr lang="en-US" altLang="en-US" i="1" dirty="0" smtClean="0"/>
              <a:t>pornlaw</a:t>
            </a:r>
            <a:r>
              <a:rPr lang="en-US" altLang="en-US" dirty="0" smtClean="0"/>
              <a:t> as our dependent variable to create two bivariate crosstabulations.</a:t>
            </a:r>
          </a:p>
          <a:p>
            <a:pPr eaLnBrk="1" hangingPunct="1"/>
            <a:r>
              <a:rPr lang="en-US" altLang="en-US" dirty="0" smtClean="0"/>
              <a:t>The dependent variable goes in the ROW box and the independent variable goes in the COLUMN box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dirty="0" smtClean="0"/>
              <a:t>Crosstabulation Dialog Box</a:t>
            </a:r>
            <a:endParaRPr lang="en-US" dirty="0"/>
          </a:p>
        </p:txBody>
      </p:sp>
      <p:pic>
        <p:nvPicPr>
          <p:cNvPr id="6" name="Content Placeholder 5" descr="This image shows the crosstabulation dialog box with the row and columns variables filled in.  Notice that the selection filter(s) and weight boxes are also filled in." title="Crosstabulatoin Dialog B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7650847" cy="3733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Crosstabs Output Options</a:t>
            </a:r>
            <a:endParaRPr lang="en-US" dirty="0"/>
          </a:p>
        </p:txBody>
      </p:sp>
      <p:pic>
        <p:nvPicPr>
          <p:cNvPr id="4" name="Content Placeholder 3" descr="This image shows the crosstabs output options box with summary statistics selected." title="Crosstabs Output Opti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5332681" cy="385841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6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hlinkClick r:id="rId3"/>
              </a:rPr>
              <a:t/>
            </a:r>
            <a:br>
              <a:rPr lang="en-US" altLang="en-US" sz="3200" dirty="0" smtClean="0">
                <a:hlinkClick r:id="rId3"/>
              </a:rPr>
            </a:br>
            <a:r>
              <a:rPr lang="en-US" altLang="en-US" sz="3200" dirty="0" smtClean="0">
                <a:hlinkClick r:id="rId3"/>
              </a:rPr>
              <a:t/>
            </a:r>
            <a:br>
              <a:rPr lang="en-US" altLang="en-US" sz="3200" dirty="0" smtClean="0">
                <a:hlinkClick r:id="rId3"/>
              </a:rPr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Social Science Research and Instructional Council’s </a:t>
            </a:r>
            <a:r>
              <a:rPr lang="en-US" altLang="en-US" sz="3200" dirty="0" smtClean="0">
                <a:hlinkClick r:id="rId4"/>
              </a:rPr>
              <a:t>Home Page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dirty="0" smtClean="0"/>
          </a:p>
        </p:txBody>
      </p:sp>
      <p:pic>
        <p:nvPicPr>
          <p:cNvPr id="3" name="Content Placeholder 2" descr="This image shows the SSRIC home page." title="SSRIC Home Page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1494"/>
            <a:ext cx="8229600" cy="4383106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Crosstabs Output for Pornlaw </a:t>
            </a:r>
            <a:br>
              <a:rPr lang="en-US" dirty="0" smtClean="0"/>
            </a:br>
            <a:r>
              <a:rPr lang="en-US" dirty="0" smtClean="0"/>
              <a:t>by Reliten</a:t>
            </a:r>
            <a:endParaRPr lang="en-US" dirty="0"/>
          </a:p>
        </p:txBody>
      </p:sp>
      <p:pic>
        <p:nvPicPr>
          <p:cNvPr id="4" name="Content Placeholder 3" descr="This image shows the crosstabs output for your row and column variables." title="Crosstabs Output for Pornlaw by Relite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18" y="1600200"/>
            <a:ext cx="6100963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Your Turn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Let’s run two more bivariate (i.e., two variable) crosstabs</a:t>
            </a:r>
          </a:p>
          <a:p>
            <a:pPr lvl="1" eaLnBrk="1" hangingPunct="1"/>
            <a:r>
              <a:rPr lang="en-US" altLang="en-US" dirty="0" smtClean="0"/>
              <a:t>Independent variable:  </a:t>
            </a:r>
            <a:r>
              <a:rPr lang="en-US" altLang="en-US" i="1" dirty="0" smtClean="0"/>
              <a:t>sex</a:t>
            </a:r>
          </a:p>
          <a:p>
            <a:pPr lvl="1" eaLnBrk="1" hangingPunct="1"/>
            <a:r>
              <a:rPr lang="en-US" altLang="en-US" dirty="0" smtClean="0"/>
              <a:t>Dependent variables:  </a:t>
            </a:r>
            <a:r>
              <a:rPr lang="en-US" altLang="en-US" i="1" dirty="0" smtClean="0"/>
              <a:t>reliten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pornlaw</a:t>
            </a:r>
          </a:p>
          <a:p>
            <a:pPr eaLnBrk="1" hangingPunct="1"/>
            <a:r>
              <a:rPr lang="en-US" altLang="en-US" dirty="0" smtClean="0"/>
              <a:t>You can list both dependent variables in the ROW box separated by a comma or blank space</a:t>
            </a:r>
          </a:p>
          <a:p>
            <a:pPr eaLnBrk="1" hangingPunct="1"/>
            <a:r>
              <a:rPr lang="en-US" altLang="en-US" dirty="0" smtClean="0"/>
              <a:t>Go ahead and run the tables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Crosstabulation Output for </a:t>
            </a:r>
            <a:br>
              <a:rPr lang="en-US" dirty="0" smtClean="0"/>
            </a:br>
            <a:r>
              <a:rPr lang="en-US" dirty="0" smtClean="0"/>
              <a:t>Pornlaw by Sex</a:t>
            </a:r>
            <a:endParaRPr lang="en-US" dirty="0"/>
          </a:p>
        </p:txBody>
      </p:sp>
      <p:pic>
        <p:nvPicPr>
          <p:cNvPr id="4" name="Content Placeholder 3" descr="This image shows the crosstabs table for pornlaw by sex." title="Crosstabs Outpu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20" y="1600200"/>
            <a:ext cx="4459959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Crosstabulation Output for </a:t>
            </a:r>
            <a:br>
              <a:rPr lang="en-US" dirty="0" smtClean="0"/>
            </a:br>
            <a:r>
              <a:rPr lang="en-US" dirty="0" smtClean="0"/>
              <a:t>Reliten by Sex</a:t>
            </a:r>
            <a:endParaRPr lang="en-US" dirty="0"/>
          </a:p>
        </p:txBody>
      </p:sp>
      <p:pic>
        <p:nvPicPr>
          <p:cNvPr id="4" name="Content Placeholder 3" descr="This image shows the crosstabs output for reliten by sex." title="Crosstabs Outpu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1629569"/>
            <a:ext cx="4610100" cy="44672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Did We Discover?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 dirty="0" smtClean="0"/>
              <a:t>Reliten</a:t>
            </a:r>
            <a:r>
              <a:rPr lang="en-US" altLang="en-US" sz="2800" dirty="0" smtClean="0"/>
              <a:t> is strongly related to </a:t>
            </a:r>
            <a:r>
              <a:rPr lang="en-US" altLang="en-US" sz="2800" i="1" dirty="0" smtClean="0"/>
              <a:t>pornlaw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Sex is also related to both </a:t>
            </a:r>
            <a:r>
              <a:rPr lang="en-US" altLang="en-US" sz="2800" i="1" dirty="0" smtClean="0"/>
              <a:t>reliten</a:t>
            </a:r>
            <a:r>
              <a:rPr lang="en-US" altLang="en-US" sz="2800" dirty="0" smtClean="0"/>
              <a:t> and </a:t>
            </a:r>
            <a:r>
              <a:rPr lang="en-US" altLang="en-US" sz="2800" i="1" dirty="0" smtClean="0"/>
              <a:t>pornlaw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This raises the question that the relationship between </a:t>
            </a:r>
            <a:r>
              <a:rPr lang="en-US" altLang="en-US" sz="2800" i="1" dirty="0" smtClean="0"/>
              <a:t>reliten</a:t>
            </a:r>
            <a:r>
              <a:rPr lang="en-US" altLang="en-US" sz="2800" dirty="0" smtClean="0"/>
              <a:t> and </a:t>
            </a:r>
            <a:r>
              <a:rPr lang="en-US" altLang="en-US" sz="2800" i="1" dirty="0" smtClean="0"/>
              <a:t>pornlaw</a:t>
            </a:r>
            <a:r>
              <a:rPr lang="en-US" altLang="en-US" sz="2800" dirty="0" smtClean="0"/>
              <a:t> could be spurious.  </a:t>
            </a:r>
            <a:r>
              <a:rPr lang="en-US" altLang="en-US" sz="2800" i="1" dirty="0" smtClean="0"/>
              <a:t>Sex</a:t>
            </a:r>
            <a:r>
              <a:rPr lang="en-US" altLang="en-US" sz="2800" dirty="0" smtClean="0"/>
              <a:t> is related to both </a:t>
            </a:r>
            <a:r>
              <a:rPr lang="en-US" altLang="en-US" sz="2800" i="1" dirty="0" smtClean="0"/>
              <a:t>reliten</a:t>
            </a:r>
            <a:r>
              <a:rPr lang="en-US" altLang="en-US" sz="2800" dirty="0" smtClean="0"/>
              <a:t> and </a:t>
            </a:r>
            <a:r>
              <a:rPr lang="en-US" altLang="en-US" sz="2800" i="1" dirty="0" smtClean="0"/>
              <a:t>pornlaw</a:t>
            </a:r>
            <a:r>
              <a:rPr lang="en-US" altLang="en-US" sz="2800" dirty="0" smtClean="0"/>
              <a:t> and could be creating the relationship between </a:t>
            </a:r>
            <a:r>
              <a:rPr lang="en-US" altLang="en-US" sz="2800" i="1" dirty="0" smtClean="0"/>
              <a:t>reliten</a:t>
            </a:r>
            <a:r>
              <a:rPr lang="en-US" altLang="en-US" sz="2800" dirty="0" smtClean="0"/>
              <a:t> and </a:t>
            </a:r>
            <a:r>
              <a:rPr lang="en-US" altLang="en-US" sz="2800" i="1" dirty="0" smtClean="0"/>
              <a:t>pornlaw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How do we test this possibility?  We’ll run a three-variable crosstabulation with </a:t>
            </a:r>
            <a:r>
              <a:rPr lang="en-US" altLang="en-US" sz="2800" i="1" dirty="0" smtClean="0"/>
              <a:t>reliten</a:t>
            </a:r>
            <a:r>
              <a:rPr lang="en-US" altLang="en-US" sz="2800" dirty="0" smtClean="0"/>
              <a:t> as our independent variable, </a:t>
            </a:r>
            <a:r>
              <a:rPr lang="en-US" altLang="en-US" sz="2800" i="1" dirty="0" smtClean="0"/>
              <a:t>pornlaw</a:t>
            </a:r>
            <a:r>
              <a:rPr lang="en-US" altLang="en-US" sz="2800" dirty="0" smtClean="0"/>
              <a:t> as our dependent variable, and </a:t>
            </a:r>
            <a:r>
              <a:rPr lang="en-US" altLang="en-US" sz="2800" i="1" dirty="0" smtClean="0"/>
              <a:t>sex</a:t>
            </a:r>
            <a:r>
              <a:rPr lang="en-US" altLang="en-US" sz="2800" dirty="0" smtClean="0"/>
              <a:t> as our control variable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Crosstabulation Dialog Box for</a:t>
            </a:r>
            <a:br>
              <a:rPr lang="en-US" dirty="0" smtClean="0"/>
            </a:br>
            <a:r>
              <a:rPr lang="en-US" dirty="0" smtClean="0"/>
              <a:t>a Three-Variable Table</a:t>
            </a:r>
            <a:endParaRPr lang="en-US" dirty="0"/>
          </a:p>
        </p:txBody>
      </p:sp>
      <p:pic>
        <p:nvPicPr>
          <p:cNvPr id="4" name="Content Placeholder 3" descr="This image shows the crosstabs dialog box for a three-variable table." title="Crosstabulation Dialog Box for a Three-Variable Tabl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528123" cy="38862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Crosstabulation Output for </a:t>
            </a:r>
            <a:br>
              <a:rPr lang="en-US" dirty="0" smtClean="0"/>
            </a:br>
            <a:r>
              <a:rPr lang="en-US" dirty="0" smtClean="0"/>
              <a:t>Pornlaw by Reliten for Males</a:t>
            </a:r>
            <a:endParaRPr lang="en-US" dirty="0"/>
          </a:p>
        </p:txBody>
      </p:sp>
      <p:pic>
        <p:nvPicPr>
          <p:cNvPr id="6" name="Content Placeholder 5" descr="This image shows the crosstabs output for a three variable table.  This is the crosstab of pornlaw by reliten for males onlly." title="Crosstabulation Output for a Three-Variable Tabl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53" y="1600200"/>
            <a:ext cx="6026093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Crosstabulation Output for</a:t>
            </a:r>
            <a:br>
              <a:rPr lang="en-US" dirty="0" smtClean="0"/>
            </a:br>
            <a:r>
              <a:rPr lang="en-US" dirty="0" smtClean="0"/>
              <a:t>Pornlaw by Reliten</a:t>
            </a:r>
            <a:r>
              <a:rPr lang="en-US" dirty="0"/>
              <a:t> </a:t>
            </a:r>
            <a:r>
              <a:rPr lang="en-US" dirty="0" smtClean="0"/>
              <a:t>for Females</a:t>
            </a:r>
            <a:endParaRPr lang="en-US" dirty="0"/>
          </a:p>
        </p:txBody>
      </p:sp>
      <p:pic>
        <p:nvPicPr>
          <p:cNvPr id="4" name="Content Placeholder 3" descr="This image shows the crosstabs output for a three variable table.  This is the crosstab of pornlaw by reliten for females onlly." title="Crosstabulation Output for a Three-Variable Tabl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Spuriousness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Was the relationship between RELITEN and PORNLAW spurious due to SEX?</a:t>
            </a:r>
          </a:p>
          <a:p>
            <a:pPr eaLnBrk="1" hangingPunct="1"/>
            <a:r>
              <a:rPr lang="en-US" altLang="en-US" dirty="0" smtClean="0"/>
              <a:t>How do you know?</a:t>
            </a:r>
          </a:p>
          <a:p>
            <a:pPr eaLnBrk="1" hangingPunct="1"/>
            <a:r>
              <a:rPr lang="en-US" altLang="en-US" dirty="0" smtClean="0"/>
              <a:t>Does that mean that the relationship can never be spurious?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Means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AB961-4801-4A42-BC9E-C85D8797FE2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9900"/>
            <a:ext cx="8229600" cy="9509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SSRIC Council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6413" y="1420813"/>
            <a:ext cx="8131175" cy="46148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000" dirty="0" smtClean="0"/>
              <a:t>Oldest CSU affinity group – founded in 1972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000" dirty="0" smtClean="0"/>
              <a:t>Supports the social science data bases (ICPSR, Roper, Field)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000" dirty="0" smtClean="0"/>
              <a:t>Promotes use of data analysis in research and teaching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000" dirty="0" smtClean="0"/>
              <a:t>Provides the opportunity for students to present their work in a non-threatening, professional setting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Means can be used in a number of ways:</a:t>
            </a:r>
          </a:p>
          <a:p>
            <a:pPr lvl="1"/>
            <a:r>
              <a:rPr lang="en-US" dirty="0" smtClean="0"/>
              <a:t>Calculate and compare means</a:t>
            </a:r>
          </a:p>
          <a:p>
            <a:pPr lvl="1"/>
            <a:r>
              <a:rPr lang="en-US" dirty="0" smtClean="0"/>
              <a:t>Independent-sample t test</a:t>
            </a:r>
          </a:p>
          <a:p>
            <a:pPr lvl="1"/>
            <a:r>
              <a:rPr lang="en-US" dirty="0" smtClean="0"/>
              <a:t>Analysis of 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Men and Women</a:t>
            </a:r>
            <a:br>
              <a:rPr lang="en-US" dirty="0" smtClean="0"/>
            </a:br>
            <a:r>
              <a:rPr lang="en-US" dirty="0" smtClean="0"/>
              <a:t>in Terms of Television 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start by running the frequency distribution for </a:t>
            </a:r>
            <a:r>
              <a:rPr lang="en-US" i="1" dirty="0" smtClean="0"/>
              <a:t>tvhours</a:t>
            </a:r>
          </a:p>
          <a:p>
            <a:r>
              <a:rPr lang="en-US" dirty="0" smtClean="0"/>
              <a:t>You’ll notice that there are a few respondents who watch a lot of television which we will define as 14 or more hours per day</a:t>
            </a:r>
          </a:p>
          <a:p>
            <a:r>
              <a:rPr lang="en-US" dirty="0" smtClean="0"/>
              <a:t>These are extreme values which we often call outliers and these outliers can affect our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Out the 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we’re going to filter out these outliers</a:t>
            </a:r>
          </a:p>
          <a:p>
            <a:r>
              <a:rPr lang="en-US" dirty="0" smtClean="0"/>
              <a:t>We can do by using the SELECTION FILTER(S) box</a:t>
            </a:r>
          </a:p>
          <a:p>
            <a:r>
              <a:rPr lang="en-US" dirty="0" smtClean="0"/>
              <a:t>We already have something in this box – </a:t>
            </a:r>
            <a:r>
              <a:rPr lang="en-US" i="1" dirty="0" smtClean="0"/>
              <a:t>year(2014)</a:t>
            </a:r>
          </a:p>
          <a:p>
            <a:r>
              <a:rPr lang="en-US" dirty="0" smtClean="0"/>
              <a:t>We’re going to add an additional filter – </a:t>
            </a:r>
            <a:r>
              <a:rPr lang="en-US" i="1" dirty="0" smtClean="0"/>
              <a:t>tvhours(0-13)  </a:t>
            </a:r>
            <a:r>
              <a:rPr lang="en-US" dirty="0" smtClean="0"/>
              <a:t>This means we want to use only the cases which have values from 0 to 13 in our analysis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Selection Filter(s) Box</a:t>
            </a:r>
            <a:endParaRPr lang="en-US" dirty="0"/>
          </a:p>
        </p:txBody>
      </p:sp>
      <p:pic>
        <p:nvPicPr>
          <p:cNvPr id="6" name="Content Placeholder 5" descr="This image shows how to select the 2014 data from the cumulative GSS file and to select those who watch less than 14 hours of televison per day." title="Using the Selection Filter(s) B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6481762" cy="376164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 Dialog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DEPENDENT box is where you put the variable for which you are going to compute means.  This is always an interval or ratio variable</a:t>
            </a:r>
          </a:p>
          <a:p>
            <a:r>
              <a:rPr lang="en-US" dirty="0" smtClean="0"/>
              <a:t>The ROW box includes the variable that defines the groups you want to compare</a:t>
            </a:r>
          </a:p>
          <a:p>
            <a:r>
              <a:rPr lang="en-US" dirty="0" smtClean="0"/>
              <a:t>You can use the COLUMN and CONTROL boxes to break the data down even more finely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 Dialog Box for</a:t>
            </a:r>
            <a:br>
              <a:rPr lang="en-US" dirty="0" smtClean="0"/>
            </a:br>
            <a:r>
              <a:rPr lang="en-US" dirty="0" smtClean="0"/>
              <a:t>Tvhours by Sex</a:t>
            </a:r>
            <a:endParaRPr lang="en-US" dirty="0"/>
          </a:p>
        </p:txBody>
      </p:sp>
      <p:pic>
        <p:nvPicPr>
          <p:cNvPr id="6" name="Content Placeholder 5" descr="This image shows the means dialog box to compute mean hours watching television broken down by sex." title="Means Dialog B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558242" cy="380603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Means Output Box for</a:t>
            </a:r>
            <a:br>
              <a:rPr lang="en-US" dirty="0" smtClean="0"/>
            </a:br>
            <a:r>
              <a:rPr lang="en-US" dirty="0" smtClean="0"/>
              <a:t>Tvhours by Sex</a:t>
            </a:r>
            <a:endParaRPr lang="en-US" dirty="0"/>
          </a:p>
        </p:txBody>
      </p:sp>
      <p:pic>
        <p:nvPicPr>
          <p:cNvPr id="6" name="Content Placeholder 5" descr="This is the means output box showing the mean number of hours that respondents watch television for males and females." title="Means Output B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05794"/>
            <a:ext cx="5029199" cy="403780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Samples 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independent-samples t test can be used to determine if the difference between two groups is statistically significant</a:t>
            </a:r>
          </a:p>
          <a:p>
            <a:r>
              <a:rPr lang="en-US" sz="2800" dirty="0" smtClean="0"/>
              <a:t>We test the null hypothesis that the mean for the population of all males is equal to the mean for the population of all females</a:t>
            </a:r>
          </a:p>
          <a:p>
            <a:r>
              <a:rPr lang="en-US" sz="2800" dirty="0" smtClean="0"/>
              <a:t>If we can reject this null hypothesis, then we have evidence to suggest that our research hypothesis that there is a difference between these two population means is true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Independent-Samples t test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SDA doesn’t have a command for the independent-samples t test but it does have a command for one-way analysis of variance</a:t>
            </a:r>
          </a:p>
          <a:p>
            <a:r>
              <a:rPr lang="en-US" sz="3000" dirty="0" smtClean="0"/>
              <a:t>One-way analysis of variance will give you the F statistic</a:t>
            </a:r>
          </a:p>
          <a:p>
            <a:r>
              <a:rPr lang="en-US" sz="3000" dirty="0" smtClean="0"/>
              <a:t>When the independent variable is a dichotomy, F is the square of t</a:t>
            </a:r>
          </a:p>
          <a:p>
            <a:r>
              <a:rPr lang="en-US" sz="3000" dirty="0" smtClean="0"/>
              <a:t>So all you need to do to get t is to take the square root of 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Tell SDA to do a </a:t>
            </a:r>
            <a:br>
              <a:rPr lang="en-US" dirty="0" smtClean="0"/>
            </a:br>
            <a:r>
              <a:rPr lang="en-US" dirty="0" smtClean="0"/>
              <a:t>One-Way Analysis of Variance?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OUTPUT OPTIONS and check the ANOVA STATS box</a:t>
            </a:r>
          </a:p>
          <a:p>
            <a:r>
              <a:rPr lang="en-US" dirty="0" smtClean="0"/>
              <a:t>You also have to click the box for SRS STANDARD ERRORS.  This is because SDA will only carry out the one-way analysis of variance if you assume simple random 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9900"/>
            <a:ext cx="8229600" cy="9509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Activities of the SSRIC Council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idx="1"/>
          </p:nvPr>
        </p:nvSpPr>
        <p:spPr>
          <a:xfrm>
            <a:off x="323850" y="1420813"/>
            <a:ext cx="8496300" cy="51863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600" dirty="0" smtClean="0"/>
              <a:t>Social Science Student Symposium</a:t>
            </a:r>
          </a:p>
          <a:p>
            <a:pPr lvl="1" eaLnBrk="1" hangingPunct="1">
              <a:defRPr/>
            </a:pPr>
            <a:r>
              <a:rPr lang="en-US" altLang="en-US" sz="2600" dirty="0" smtClean="0"/>
              <a:t>at Fresno State in 2017 in late May</a:t>
            </a:r>
          </a:p>
          <a:p>
            <a:pPr lvl="1" eaLnBrk="1" hangingPunct="1">
              <a:defRPr/>
            </a:pPr>
            <a:r>
              <a:rPr lang="en-US" altLang="en-US" sz="2600" dirty="0" smtClean="0"/>
              <a:t>at </a:t>
            </a:r>
            <a:r>
              <a:rPr lang="en-US" altLang="en-US" sz="2600" dirty="0" smtClean="0"/>
              <a:t>San Diego State in </a:t>
            </a:r>
            <a:r>
              <a:rPr lang="en-US" altLang="en-US" sz="2600" dirty="0" smtClean="0"/>
              <a:t>2016</a:t>
            </a:r>
          </a:p>
          <a:p>
            <a:pPr eaLnBrk="1" hangingPunct="1">
              <a:defRPr/>
            </a:pPr>
            <a:r>
              <a:rPr lang="en-US" altLang="en-US" sz="2600" dirty="0" smtClean="0"/>
              <a:t>Field Faculty Fellowship – selects faculty fellow who can put 12 questions on a statewide Field Poll; proposals due on April 15</a:t>
            </a:r>
          </a:p>
          <a:p>
            <a:pPr eaLnBrk="1" hangingPunct="1">
              <a:defRPr/>
            </a:pPr>
            <a:r>
              <a:rPr lang="en-US" altLang="en-US" sz="2600" dirty="0" smtClean="0"/>
              <a:t>Offers workshops on CSU campuses </a:t>
            </a:r>
          </a:p>
          <a:p>
            <a:pPr lvl="1" eaLnBrk="1" hangingPunct="1">
              <a:defRPr/>
            </a:pPr>
            <a:r>
              <a:rPr lang="en-US" altLang="en-US" sz="2600" dirty="0" smtClean="0"/>
              <a:t>Social science data bases (ICPSR, Roper, Field)</a:t>
            </a:r>
          </a:p>
          <a:p>
            <a:pPr lvl="1" eaLnBrk="1" hangingPunct="1">
              <a:defRPr/>
            </a:pPr>
            <a:r>
              <a:rPr lang="en-US" altLang="en-US" sz="2600" dirty="0" smtClean="0"/>
              <a:t>SPSS (introductory and intermediate)</a:t>
            </a:r>
          </a:p>
          <a:p>
            <a:pPr lvl="1" eaLnBrk="1" hangingPunct="1">
              <a:defRPr/>
            </a:pPr>
            <a:r>
              <a:rPr lang="en-US" altLang="en-US" sz="2600" dirty="0" smtClean="0"/>
              <a:t>SDA</a:t>
            </a:r>
          </a:p>
          <a:p>
            <a:pPr lvl="1" eaLnBrk="1" hangingPunct="1">
              <a:defRPr/>
            </a:pPr>
            <a:r>
              <a:rPr lang="en-US" altLang="en-US" sz="2600" dirty="0" smtClean="0"/>
              <a:t>Using data in the classroom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lvl="1" eaLnBrk="1" hangingPunct="1">
              <a:defRPr/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Options for</a:t>
            </a:r>
            <a:br>
              <a:rPr lang="en-US" dirty="0" smtClean="0"/>
            </a:br>
            <a:r>
              <a:rPr lang="en-US" dirty="0" smtClean="0"/>
              <a:t>One-Way Analysis of Variance</a:t>
            </a:r>
            <a:endParaRPr lang="en-US" dirty="0"/>
          </a:p>
        </p:txBody>
      </p:sp>
      <p:pic>
        <p:nvPicPr>
          <p:cNvPr id="6" name="Content Placeholder 5" descr="This image shows the output options for one-way analysis of variance." title="Means Output Opti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38780"/>
            <a:ext cx="4267200" cy="415242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Analysis of Variance</a:t>
            </a:r>
            <a:br>
              <a:rPr lang="en-US" dirty="0" smtClean="0"/>
            </a:br>
            <a:r>
              <a:rPr lang="en-US" dirty="0" smtClean="0"/>
              <a:t>Output </a:t>
            </a:r>
            <a:endParaRPr lang="en-US" dirty="0"/>
          </a:p>
        </p:txBody>
      </p:sp>
      <p:pic>
        <p:nvPicPr>
          <p:cNvPr id="6" name="Content Placeholder 5" descr="This image shows the output for one-way analysis of variance." title="One-Way Analysis of Variance Outpu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6599126" cy="2819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Variable That Has More Than Two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our independent variable has more than two categories?</a:t>
            </a:r>
          </a:p>
          <a:p>
            <a:r>
              <a:rPr lang="en-US" dirty="0" smtClean="0"/>
              <a:t>Use one-way analysis of variance</a:t>
            </a:r>
          </a:p>
          <a:p>
            <a:r>
              <a:rPr lang="en-US" dirty="0" smtClean="0"/>
              <a:t>Let’s use </a:t>
            </a:r>
            <a:r>
              <a:rPr lang="en-US" i="1" dirty="0" smtClean="0"/>
              <a:t>degree</a:t>
            </a:r>
            <a:r>
              <a:rPr lang="en-US" dirty="0" smtClean="0"/>
              <a:t> (i.e., respondent’s highest educational degree) as our independent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Mean Number of Hours Watching Television by Education</a:t>
            </a:r>
            <a:endParaRPr lang="en-US" sz="3600" dirty="0"/>
          </a:p>
        </p:txBody>
      </p:sp>
      <p:pic>
        <p:nvPicPr>
          <p:cNvPr id="4" name="Content Placeholder 3" descr="This image shows the mean numebr of hours that respondents watch television broken down by education. " title="Mean Number of Hours Watching Television by Educat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449580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Analysis of Variance for </a:t>
            </a:r>
            <a:r>
              <a:rPr lang="en-US" dirty="0"/>
              <a:t>T</a:t>
            </a:r>
            <a:r>
              <a:rPr lang="en-US" dirty="0" smtClean="0"/>
              <a:t>vhours by Degree</a:t>
            </a:r>
            <a:endParaRPr lang="en-US" dirty="0"/>
          </a:p>
        </p:txBody>
      </p:sp>
      <p:pic>
        <p:nvPicPr>
          <p:cNvPr id="4" name="Content Placeholder 3" descr="This image shows the output for one-way analysis of variance." title="Output for One-Way Analysis of varia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7499677" cy="3352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AB961-4801-4A42-BC9E-C85D8797FE2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Regression can be used when you have a set of variables which are interval or ratio and you want to determine the effect of one or more of these variables on a dependent variable</a:t>
            </a:r>
          </a:p>
          <a:p>
            <a:r>
              <a:rPr lang="en-US" dirty="0" smtClean="0"/>
              <a:t>Note that this does not imply causation</a:t>
            </a:r>
          </a:p>
          <a:p>
            <a:r>
              <a:rPr lang="en-US" dirty="0" smtClean="0"/>
              <a:t>Nominal and ordinal variables can be used as independent variables by converting them to dummy variables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Bivariate Regression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Let’s look at the relationship between the respondent’s age (</a:t>
            </a:r>
            <a:r>
              <a:rPr lang="en-US" altLang="en-US" i="1" dirty="0" smtClean="0"/>
              <a:t>age</a:t>
            </a:r>
            <a:r>
              <a:rPr lang="en-US" altLang="en-US" dirty="0" smtClean="0"/>
              <a:t>) and the amount of television one watches (</a:t>
            </a:r>
            <a:r>
              <a:rPr lang="en-US" altLang="en-US" i="1" dirty="0" smtClean="0"/>
              <a:t>tvhours</a:t>
            </a:r>
            <a:r>
              <a:rPr lang="en-US" altLang="en-US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Enter the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dirty="0" smtClean="0"/>
              <a:t>DEPENDENT BOX -- </a:t>
            </a:r>
            <a:r>
              <a:rPr lang="en-US" altLang="en-US" sz="3200" i="1" dirty="0" smtClean="0"/>
              <a:t>tvhours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dirty="0" smtClean="0"/>
              <a:t>INDEPENDENT BOX -- </a:t>
            </a:r>
            <a:r>
              <a:rPr lang="en-US" altLang="en-US" sz="3200" i="1" dirty="0" smtClean="0"/>
              <a:t>age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Bivariate Regression Dialog Box</a:t>
            </a:r>
            <a:endParaRPr lang="en-US" dirty="0"/>
          </a:p>
        </p:txBody>
      </p:sp>
      <p:pic>
        <p:nvPicPr>
          <p:cNvPr id="4" name="Content Placeholder 3" descr="This image shows the regression dialog box for bivariate regression." title="Bivariate Regression Dialog B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905001"/>
            <a:ext cx="7200900" cy="363934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6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Bivariate Regression Output</a:t>
            </a:r>
            <a:endParaRPr lang="en-US" dirty="0"/>
          </a:p>
        </p:txBody>
      </p:sp>
      <p:pic>
        <p:nvPicPr>
          <p:cNvPr id="4" name="Content Placeholder 3" descr="This image shows the output for bivariate regression." title="Bivariate Regression Outpu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886744"/>
            <a:ext cx="7200900" cy="39528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is Online Data Analysis?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Online data analysis refers to analyzing data over the internet using web-based statistical software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 software we’re using is Survey Documentation and Analysis (SDA) which was developed at the University of California, Berkeley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Dummy Variable </a:t>
            </a:r>
            <a:br>
              <a:rPr lang="en-US" altLang="en-US" dirty="0" smtClean="0"/>
            </a:br>
            <a:r>
              <a:rPr lang="en-US" altLang="en-US" dirty="0" smtClean="0"/>
              <a:t>Multiple Regression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Now let’s add in another variable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-- </a:t>
            </a:r>
            <a:r>
              <a:rPr lang="en-US" altLang="en-US" sz="2400" i="1" dirty="0" smtClean="0"/>
              <a:t>sex</a:t>
            </a:r>
          </a:p>
          <a:p>
            <a:pPr eaLnBrk="1" hangingPunct="1"/>
            <a:r>
              <a:rPr lang="en-US" altLang="en-US" sz="2400" dirty="0" smtClean="0"/>
              <a:t>But sex is not a continuous variable.  How do we enter a variable like SEX into the regression analysis?  Answer:  create a dummy variable</a:t>
            </a:r>
          </a:p>
          <a:p>
            <a:pPr eaLnBrk="1" hangingPunct="1"/>
            <a:r>
              <a:rPr lang="en-US" altLang="en-US" sz="2400" dirty="0" smtClean="0"/>
              <a:t>Dummy variables take on the values of 1 and 0.  You can create as many dummy variables as there are categories.  Consider the dummy variables for </a:t>
            </a:r>
            <a:r>
              <a:rPr lang="en-US" altLang="en-US" sz="2400" i="1" dirty="0" smtClean="0"/>
              <a:t>sex</a:t>
            </a:r>
          </a:p>
          <a:p>
            <a:pPr lvl="1" eaLnBrk="1" hangingPunct="1"/>
            <a:r>
              <a:rPr lang="en-US" altLang="en-US" sz="2400" dirty="0" smtClean="0"/>
              <a:t>Dummy variable for males (value 1) – 1 if male and 0 if female</a:t>
            </a:r>
          </a:p>
          <a:p>
            <a:pPr lvl="1" eaLnBrk="1" hangingPunct="1"/>
            <a:r>
              <a:rPr lang="en-US" altLang="en-US" sz="2400" dirty="0" smtClean="0"/>
              <a:t>Dummy variable for females (value 2) – 1 if female and 0 if male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Using Dummy Variables </a:t>
            </a:r>
            <a:br>
              <a:rPr lang="en-US" altLang="en-US" dirty="0" smtClean="0"/>
            </a:br>
            <a:r>
              <a:rPr lang="en-US" altLang="en-US" dirty="0" smtClean="0"/>
              <a:t>in Regression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If a variable has k categories, then you can create k dummy variables</a:t>
            </a:r>
          </a:p>
          <a:p>
            <a:pPr eaLnBrk="1" hangingPunct="1"/>
            <a:r>
              <a:rPr lang="en-US" altLang="en-US" dirty="0" smtClean="0"/>
              <a:t>But when you enter the dummy variables into regression, you only enter k – 1 dummy variables</a:t>
            </a:r>
          </a:p>
          <a:p>
            <a:pPr eaLnBrk="1" hangingPunct="1"/>
            <a:r>
              <a:rPr lang="en-US" altLang="en-US" dirty="0" smtClean="0"/>
              <a:t>The dummy variable that you leave out is the comparison group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Creating a Dummy Variable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 smtClean="0"/>
              <a:t>sex(m:2)</a:t>
            </a:r>
          </a:p>
          <a:p>
            <a:pPr lvl="1" eaLnBrk="1" hangingPunct="1"/>
            <a:r>
              <a:rPr lang="en-US" altLang="en-US" i="1" dirty="0"/>
              <a:t>s</a:t>
            </a:r>
            <a:r>
              <a:rPr lang="en-US" altLang="en-US" i="1" dirty="0" smtClean="0"/>
              <a:t>ex</a:t>
            </a:r>
            <a:r>
              <a:rPr lang="en-US" altLang="en-US" dirty="0" smtClean="0"/>
              <a:t> is the name of the variable to want to make into a dummy variable</a:t>
            </a:r>
          </a:p>
          <a:p>
            <a:pPr lvl="1" eaLnBrk="1" hangingPunct="1"/>
            <a:r>
              <a:rPr lang="en-US" altLang="en-US" dirty="0" smtClean="0"/>
              <a:t>m indicates the value of the category than you want to omit </a:t>
            </a:r>
          </a:p>
          <a:p>
            <a:pPr lvl="1" eaLnBrk="1" hangingPunct="1"/>
            <a:r>
              <a:rPr lang="en-US" altLang="en-US" dirty="0" smtClean="0"/>
              <a:t>2 indicates that you want to omit the category that has the value of 2 (i.e., females)</a:t>
            </a:r>
          </a:p>
          <a:p>
            <a:pPr lvl="1" eaLnBrk="1" hangingPunct="1"/>
            <a:r>
              <a:rPr lang="en-US" altLang="en-US" dirty="0" smtClean="0"/>
              <a:t>Female becomes the comparison group</a:t>
            </a:r>
          </a:p>
          <a:p>
            <a:pPr lvl="1" eaLnBrk="1" hangingPunct="1"/>
            <a:r>
              <a:rPr lang="en-US" altLang="en-US" dirty="0" smtClean="0"/>
              <a:t>Run the 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 Box for Dummy Variable Multiple Regression</a:t>
            </a:r>
            <a:endParaRPr lang="en-US" dirty="0"/>
          </a:p>
        </p:txBody>
      </p:sp>
      <p:pic>
        <p:nvPicPr>
          <p:cNvPr id="4" name="Content Placeholder 3" descr="This image shows the dialog box for multiple regression with a dummy variable entered into the regression." title="Dialog Box for Multiple Regress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670103" cy="3810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Dummy Variable Multiple Regression Output</a:t>
            </a:r>
            <a:endParaRPr lang="en-US" dirty="0"/>
          </a:p>
        </p:txBody>
      </p:sp>
      <p:pic>
        <p:nvPicPr>
          <p:cNvPr id="4" name="Content Placeholder 3" descr="This image shows the output for regression with a dummy variable." title="Multiple Regression Outpu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748631"/>
            <a:ext cx="7200900" cy="42291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Adding More Variables into </a:t>
            </a:r>
            <a:br>
              <a:rPr lang="en-US" altLang="en-US" dirty="0" smtClean="0"/>
            </a:br>
            <a:r>
              <a:rPr lang="en-US" altLang="en-US" dirty="0" smtClean="0"/>
              <a:t>the Regression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Now let’s add two more variables into the regression – </a:t>
            </a:r>
            <a:r>
              <a:rPr lang="en-US" altLang="en-US" i="1" dirty="0" smtClean="0"/>
              <a:t>paeduc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educ</a:t>
            </a:r>
          </a:p>
          <a:p>
            <a:pPr eaLnBrk="1" hangingPunct="1"/>
            <a:r>
              <a:rPr lang="en-US" altLang="en-US" dirty="0" smtClean="0"/>
              <a:t>Now you will have four variables in the regression – </a:t>
            </a:r>
            <a:r>
              <a:rPr lang="en-US" altLang="en-US" i="1" dirty="0" smtClean="0"/>
              <a:t>age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paeduc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educ</a:t>
            </a:r>
            <a:r>
              <a:rPr lang="en-US" altLang="en-US" dirty="0" smtClean="0"/>
              <a:t>, and the dummy variable for </a:t>
            </a:r>
            <a:r>
              <a:rPr lang="en-US" altLang="en-US" i="1" dirty="0" smtClean="0"/>
              <a:t>sex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Multiple Regression Dialog Box for Adding in More Independent Variables</a:t>
            </a:r>
            <a:endParaRPr lang="en-US" sz="4000" dirty="0"/>
          </a:p>
        </p:txBody>
      </p:sp>
      <p:pic>
        <p:nvPicPr>
          <p:cNvPr id="6" name="Content Placeholder 5" descr="This image shows the multiple regression dialog box with four independent variables entered into the regression." title="Dialog Box for Multiple Regress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7012212" cy="4191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Multiple Regression Output for Adding in More Independent Variables</a:t>
            </a:r>
            <a:endParaRPr lang="en-US" sz="4000" dirty="0"/>
          </a:p>
        </p:txBody>
      </p:sp>
      <p:pic>
        <p:nvPicPr>
          <p:cNvPr id="4" name="Content Placeholder 3" descr="This image shows the regression output with four independent varibles entered into the regression." title="Regrression Output for Multiple Regress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3" y="1600200"/>
            <a:ext cx="7295314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AB961-4801-4A42-BC9E-C85D8797FE22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800" dirty="0" smtClean="0"/>
              <a:t>Correlation can be use to m</a:t>
            </a:r>
            <a:r>
              <a:rPr lang="en-US" dirty="0" smtClean="0"/>
              <a:t>easure the strength of the relationship between two interval or ratio variables</a:t>
            </a:r>
          </a:p>
          <a:p>
            <a:r>
              <a:rPr lang="en-US" sz="2800" dirty="0" smtClean="0"/>
              <a:t>We’re going to limit our discussion to the Pearson Correlation and the Squared Pearson Correlation (sometimes called the Coefficient of Determination)</a:t>
            </a:r>
          </a:p>
          <a:p>
            <a:r>
              <a:rPr lang="en-US" sz="2800" dirty="0" smtClean="0"/>
              <a:t>The Pearson Correlation assumes linear relationships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Other Statistical Packages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SPSS (all CSU campuses have a SPSS site license)</a:t>
            </a:r>
          </a:p>
          <a:p>
            <a:pPr eaLnBrk="1" hangingPunct="1"/>
            <a:r>
              <a:rPr lang="en-US" altLang="en-US" dirty="0" smtClean="0"/>
              <a:t>PSPP </a:t>
            </a:r>
          </a:p>
          <a:p>
            <a:pPr eaLnBrk="1" hangingPunct="1"/>
            <a:r>
              <a:rPr lang="en-US" altLang="en-US" dirty="0" smtClean="0"/>
              <a:t>Stata</a:t>
            </a:r>
          </a:p>
          <a:p>
            <a:pPr eaLnBrk="1" hangingPunct="1"/>
            <a:r>
              <a:rPr lang="en-US" altLang="en-US" dirty="0" smtClean="0"/>
              <a:t>R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Dialog Box</a:t>
            </a:r>
            <a:endParaRPr lang="en-US" dirty="0"/>
          </a:p>
        </p:txBody>
      </p:sp>
      <p:pic>
        <p:nvPicPr>
          <p:cNvPr id="4" name="Content Placeholder 3" descr="This image shows  shows the correlation dialog box with four variables entered into the analysis." title="Correlation Dialog B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917628" cy="4114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Output</a:t>
            </a:r>
            <a:endParaRPr lang="en-US" dirty="0"/>
          </a:p>
        </p:txBody>
      </p:sp>
      <p:pic>
        <p:nvPicPr>
          <p:cNvPr id="4" name="Content Placeholder 3" descr="This image shows the correlation matrix for the variables entered into the analysis." title="Correlation Outpu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76400"/>
            <a:ext cx="6011223" cy="3733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Multicollinearity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Multicollinearity occurs when a set of independent variables in a regression analysis are highly intercorrelated</a:t>
            </a:r>
          </a:p>
          <a:p>
            <a:r>
              <a:rPr lang="en-US" sz="3000" dirty="0" smtClean="0"/>
              <a:t>When you have high multicollinearity the standard errors of your regression coefficients become less reliable</a:t>
            </a:r>
          </a:p>
          <a:p>
            <a:r>
              <a:rPr lang="en-US" sz="3000" dirty="0"/>
              <a:t>The standard errors of the regression coefficients increase which makes it harder to reject the null hypothesis in your </a:t>
            </a:r>
            <a:r>
              <a:rPr lang="en-US" sz="3000" dirty="0" smtClean="0"/>
              <a:t>tests of significance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Correlation can also be used to compare correlations for different groups of respondents </a:t>
            </a:r>
          </a:p>
          <a:p>
            <a:r>
              <a:rPr lang="en-US" dirty="0" smtClean="0"/>
              <a:t>Let’s compare the Pearson correlation between </a:t>
            </a:r>
            <a:r>
              <a:rPr lang="en-US" i="1" dirty="0" smtClean="0"/>
              <a:t>age</a:t>
            </a:r>
            <a:r>
              <a:rPr lang="en-US" dirty="0" smtClean="0"/>
              <a:t> and </a:t>
            </a:r>
            <a:r>
              <a:rPr lang="en-US" i="1" dirty="0" smtClean="0"/>
              <a:t>tvhours</a:t>
            </a:r>
            <a:r>
              <a:rPr lang="en-US" dirty="0" smtClean="0"/>
              <a:t> for males and females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Correlations </a:t>
            </a:r>
            <a:br>
              <a:rPr lang="en-US" dirty="0" smtClean="0"/>
            </a:br>
            <a:r>
              <a:rPr lang="en-US" dirty="0" smtClean="0"/>
              <a:t>Dialog Box</a:t>
            </a:r>
            <a:endParaRPr lang="en-US" dirty="0"/>
          </a:p>
        </p:txBody>
      </p:sp>
      <p:pic>
        <p:nvPicPr>
          <p:cNvPr id="4" name="Content Placeholder 3" descr="This image shows the comparison of correlations dialog box.  We are comparing the correlation of tvhours and age for males and females." title="Comparison of Correlations Dialog B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196012" cy="402285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Correlations Output</a:t>
            </a:r>
            <a:endParaRPr lang="en-US" dirty="0"/>
          </a:p>
        </p:txBody>
      </p:sp>
      <p:pic>
        <p:nvPicPr>
          <p:cNvPr id="4" name="Content Placeholder 3" descr="This image shows the comparison of correlations output with the correlation of tvhours and age for males and females." title="Comparison of Correlations Outpu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5638800" cy="3962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Subsetting and Downloading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AB961-4801-4A42-BC9E-C85D8797FE22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Subsetting and Downloading Files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We’re going to create and download a subset of the GSS cumulative file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Let’s start by selecting cases from 2014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Then we’re going to select the following variables – the case identification variables, </a:t>
            </a:r>
            <a:r>
              <a:rPr lang="en-US" altLang="en-US" i="1" dirty="0" smtClean="0"/>
              <a:t>marital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agewed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divorce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widowed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At the end of each intermediate step, click on the next tab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File Options</a:t>
            </a:r>
            <a:endParaRPr lang="en-US" dirty="0"/>
          </a:p>
        </p:txBody>
      </p:sp>
      <p:pic>
        <p:nvPicPr>
          <p:cNvPr id="4" name="Content Placeholder 3" descr="This image shows the file options for creating a subset of the 2014 GSS.  We're going to create a CSV file, the data definitions statements in SPSS format, and a codebook." title="Step 1 -- File Opti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3810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Select Cases</a:t>
            </a:r>
            <a:endParaRPr lang="en-US" dirty="0"/>
          </a:p>
        </p:txBody>
      </p:sp>
      <p:pic>
        <p:nvPicPr>
          <p:cNvPr id="4" name="Content Placeholder 3" descr="This image shows how to select the cases for 2014 GSS from the GSS cumulative data file." title="Step 2 -- Select Cas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229600" cy="3429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Advantages of SDA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Doesn’t require a site license and only requires a computer with an internet connection</a:t>
            </a:r>
          </a:p>
          <a:p>
            <a:pPr eaLnBrk="1" hangingPunct="1"/>
            <a:r>
              <a:rPr lang="en-US" altLang="en-US" dirty="0"/>
              <a:t>E</a:t>
            </a:r>
            <a:r>
              <a:rPr lang="en-US" altLang="en-US" dirty="0" smtClean="0"/>
              <a:t>asy to learn. Can show students how to use SDA in 10 minutes or less</a:t>
            </a:r>
          </a:p>
          <a:p>
            <a:pPr eaLnBrk="1" hangingPunct="1"/>
            <a:r>
              <a:rPr lang="en-US" altLang="en-US" dirty="0" smtClean="0"/>
              <a:t>Has most of the statistical procedures you would need in an introductory statistics course</a:t>
            </a:r>
          </a:p>
          <a:p>
            <a:pPr eaLnBrk="1" hangingPunct="1"/>
            <a:r>
              <a:rPr lang="en-US" altLang="en-US" dirty="0" smtClean="0"/>
              <a:t>Help menus are clear and useful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– Select Variables</a:t>
            </a:r>
            <a:endParaRPr lang="en-US" dirty="0"/>
          </a:p>
        </p:txBody>
      </p:sp>
      <p:pic>
        <p:nvPicPr>
          <p:cNvPr id="4" name="Content Placeholder 3" descr="This image shows how to select particular variables from the data file." title="Step 3 -- Select Variabl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7266"/>
            <a:ext cx="8229600" cy="464353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– Create Variables</a:t>
            </a:r>
            <a:endParaRPr lang="en-US" dirty="0"/>
          </a:p>
        </p:txBody>
      </p:sp>
      <p:pic>
        <p:nvPicPr>
          <p:cNvPr id="4" name="Content Placeholder 3" descr="This image shows the last step which is to create the subset.  You can look at a llist of variables that you selected and then click on create files to create the subset." title="Stp 4 -- Create Variabl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39623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the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the file(s) you want to download</a:t>
            </a:r>
          </a:p>
          <a:p>
            <a:r>
              <a:rPr lang="en-US" dirty="0" smtClean="0"/>
              <a:t>The easiest way is to download all the files by clicking on ZIP ARCHIVE – ALL FILES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6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– Downloading the Files</a:t>
            </a:r>
            <a:endParaRPr lang="en-US" dirty="0"/>
          </a:p>
        </p:txBody>
      </p:sp>
      <p:pic>
        <p:nvPicPr>
          <p:cNvPr id="4" name="Content Placeholder 3" descr="The easiest way to download the files is to click on Zip Archive - All Files to download all the files." title="Step 5 -- Downloading the Fil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209800"/>
            <a:ext cx="7429500" cy="32003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Downloaded Files Output</a:t>
            </a:r>
            <a:endParaRPr lang="en-US" dirty="0"/>
          </a:p>
        </p:txBody>
      </p:sp>
      <p:pic>
        <p:nvPicPr>
          <p:cNvPr id="4" name="Content Placeholder 3" descr="This image shows the files that you downloaded." title="Downloaded Files Outpu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8229600" cy="2209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Creating a SPSS system file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Run the SPSS syntax file to create the SPSS system file </a:t>
            </a:r>
          </a:p>
          <a:p>
            <a:pPr eaLnBrk="1" hangingPunct="1"/>
            <a:r>
              <a:rPr lang="en-US" altLang="en-US" sz="2400" dirty="0" smtClean="0"/>
              <a:t>You will need to make some changes to the syntax file</a:t>
            </a:r>
          </a:p>
          <a:p>
            <a:pPr lvl="1" eaLnBrk="1" hangingPunct="1"/>
            <a:r>
              <a:rPr lang="en-US" altLang="en-US" sz="2000" dirty="0" smtClean="0"/>
              <a:t>On the FILE HANDLE command, indicate the path to the data file that you downloaded</a:t>
            </a:r>
          </a:p>
          <a:p>
            <a:pPr lvl="1" eaLnBrk="1" hangingPunct="1"/>
            <a:r>
              <a:rPr lang="en-US" altLang="en-US" sz="2000" dirty="0" smtClean="0"/>
              <a:t>On the SAVE OUTFILE command, indicate the path for the SPSS system file that you want to save</a:t>
            </a:r>
          </a:p>
          <a:p>
            <a:pPr lvl="1" eaLnBrk="1" hangingPunct="1"/>
            <a:r>
              <a:rPr lang="en-US" altLang="en-US" sz="2000" dirty="0" smtClean="0"/>
              <a:t>Insert periods at the end of all SPSS commands </a:t>
            </a:r>
          </a:p>
          <a:p>
            <a:pPr eaLnBrk="1" hangingPunct="1"/>
            <a:r>
              <a:rPr lang="en-US" altLang="en-US" sz="2400" dirty="0"/>
              <a:t>For more information, see </a:t>
            </a:r>
            <a:r>
              <a:rPr lang="en-US" altLang="en-US" sz="2400" dirty="0" smtClean="0"/>
              <a:t>look on the SSRIC’s </a:t>
            </a:r>
            <a:r>
              <a:rPr lang="en-US" altLang="en-US" sz="2400" dirty="0" smtClean="0">
                <a:hlinkClick r:id="rId3"/>
              </a:rPr>
              <a:t>web page</a:t>
            </a:r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SPSS Syntax File – Part 1</a:t>
            </a:r>
            <a:endParaRPr lang="en-US" dirty="0"/>
          </a:p>
        </p:txBody>
      </p:sp>
      <p:pic>
        <p:nvPicPr>
          <p:cNvPr id="4" name="Content Placeholder 3" descr="This image shows the first part of the SPSS syntax file after you have made the necessary changes." title="SPSS Syntax File -- Part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5105399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SPSS Syntax File – Part 2</a:t>
            </a:r>
            <a:endParaRPr lang="en-US" dirty="0"/>
          </a:p>
        </p:txBody>
      </p:sp>
      <p:pic>
        <p:nvPicPr>
          <p:cNvPr id="4" name="Content Placeholder 3" descr="This image shows the second part of the SPSS syntax file after you have made the necessary changes." title="SPSS Syntax File -- Part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776912" cy="4343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4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SPSS System File That You Created</a:t>
            </a:r>
            <a:endParaRPr lang="en-US" dirty="0"/>
          </a:p>
        </p:txBody>
      </p:sp>
      <p:pic>
        <p:nvPicPr>
          <p:cNvPr id="6" name="Content Placeholder 5" descr="This image shows part of the SPSS system file that you created." title="SPSS System Fil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6003657" cy="47545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9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 System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Subset and download your own GSS system file</a:t>
            </a:r>
          </a:p>
          <a:p>
            <a:r>
              <a:rPr lang="en-US" dirty="0" smtClean="0"/>
              <a:t>Run FREQUENCIES for some of your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Disadvantages of SDA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</a:t>
            </a:r>
            <a:r>
              <a:rPr lang="en-US" altLang="en-US" dirty="0" smtClean="0"/>
              <a:t>an only be used with data sets that have already been created in a format that can be read by SDA</a:t>
            </a:r>
          </a:p>
          <a:p>
            <a:pPr eaLnBrk="1" hangingPunct="1"/>
            <a:r>
              <a:rPr lang="en-US" altLang="en-US" dirty="0" smtClean="0"/>
              <a:t>Requires a site license to create SDA data sets</a:t>
            </a:r>
          </a:p>
          <a:p>
            <a:pPr eaLnBrk="1" hangingPunct="1"/>
            <a:r>
              <a:rPr lang="en-US" altLang="en-US" dirty="0" smtClean="0"/>
              <a:t>More limited in the statistical applications that are available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Resources for SDA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hlinkClick r:id="rId3"/>
              </a:rPr>
              <a:t>Data Driven </a:t>
            </a:r>
            <a:r>
              <a:rPr lang="en-US" sz="2800" dirty="0">
                <a:hlinkClick r:id="rId3"/>
              </a:rPr>
              <a:t>L</a:t>
            </a:r>
            <a:r>
              <a:rPr lang="en-US" sz="2800" dirty="0" smtClean="0">
                <a:hlinkClick r:id="rId3"/>
              </a:rPr>
              <a:t>earning </a:t>
            </a:r>
            <a:r>
              <a:rPr lang="en-US" sz="2800" dirty="0">
                <a:hlinkClick r:id="rId3"/>
              </a:rPr>
              <a:t>G</a:t>
            </a:r>
            <a:r>
              <a:rPr lang="en-US" sz="2800" dirty="0" smtClean="0">
                <a:hlinkClick r:id="rId3"/>
              </a:rPr>
              <a:t>uides </a:t>
            </a:r>
            <a:r>
              <a:rPr lang="en-US" sz="2800" dirty="0" smtClean="0"/>
              <a:t>at ICPSR</a:t>
            </a:r>
          </a:p>
          <a:p>
            <a:r>
              <a:rPr lang="en-US" sz="2800" dirty="0" smtClean="0"/>
              <a:t>Modules at ICPSR</a:t>
            </a:r>
          </a:p>
          <a:p>
            <a:pPr lvl="1"/>
            <a:r>
              <a:rPr lang="en-US" dirty="0" smtClean="0">
                <a:hlinkClick r:id="rId4"/>
              </a:rPr>
              <a:t>Investigating Community and Social Capital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Voting Behavior: The 2012 Election</a:t>
            </a:r>
            <a:endParaRPr lang="en-US" dirty="0" smtClean="0"/>
          </a:p>
          <a:p>
            <a:r>
              <a:rPr lang="en-US" sz="2800" dirty="0" smtClean="0"/>
              <a:t>Social Science Research and Instructional Center </a:t>
            </a:r>
          </a:p>
          <a:p>
            <a:pPr lvl="1"/>
            <a:r>
              <a:rPr lang="en-US" dirty="0" smtClean="0"/>
              <a:t>General Social Survey (2014): Statistics (SDA version</a:t>
            </a:r>
            <a:r>
              <a:rPr lang="en-US" dirty="0"/>
              <a:t>) (available in August, 2016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Field Poll (February, 2013): Gun Control (SDA</a:t>
            </a:r>
            <a:r>
              <a:rPr lang="en-US" dirty="0"/>
              <a:t>) (available in August, 2016)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0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Contact Me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Ed Nelson</a:t>
            </a:r>
          </a:p>
          <a:p>
            <a:pPr eaLnBrk="1" hangingPunct="1"/>
            <a:r>
              <a:rPr lang="en-US" altLang="en-US" dirty="0" smtClean="0"/>
              <a:t>CSU, Fresno</a:t>
            </a:r>
          </a:p>
          <a:p>
            <a:pPr eaLnBrk="1" hangingPunct="1"/>
            <a:r>
              <a:rPr lang="en-US" altLang="en-US" dirty="0" smtClean="0">
                <a:hlinkClick r:id="rId2"/>
              </a:rPr>
              <a:t>ednelson@csufresno.edu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AAC30-2223-4FF0-BCC5-D333BFD9E86A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</TotalTime>
  <Words>2213</Words>
  <Application>Microsoft Office PowerPoint</Application>
  <PresentationFormat>On-screen Show (4:3)</PresentationFormat>
  <Paragraphs>365</Paragraphs>
  <Slides>91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Office Theme</vt:lpstr>
      <vt:lpstr>Survey Documentation  and Analysis (SDA)</vt:lpstr>
      <vt:lpstr>Workshop Agenda</vt:lpstr>
      <vt:lpstr>   Social Science Research and Instructional Council’s Home Page  </vt:lpstr>
      <vt:lpstr>SSRIC Council</vt:lpstr>
      <vt:lpstr>Activities of the SSRIC Council</vt:lpstr>
      <vt:lpstr>What is Online Data Analysis?</vt:lpstr>
      <vt:lpstr>Other Statistical Packages</vt:lpstr>
      <vt:lpstr> Advantages of SDA </vt:lpstr>
      <vt:lpstr>Disadvantages of SDA</vt:lpstr>
      <vt:lpstr>Available SDA Data Sets</vt:lpstr>
      <vt:lpstr>SDA Data Sets</vt:lpstr>
      <vt:lpstr>Sources for SDA Data Sets</vt:lpstr>
      <vt:lpstr>Statistical Procedures </vt:lpstr>
      <vt:lpstr>Available Statistical Procedures  in SDA</vt:lpstr>
      <vt:lpstr>Using SDA</vt:lpstr>
      <vt:lpstr> Data Set </vt:lpstr>
      <vt:lpstr>Selecting the 2014 GSS</vt:lpstr>
      <vt:lpstr>Frequencies</vt:lpstr>
      <vt:lpstr>Use of Frequencies</vt:lpstr>
      <vt:lpstr>Frequencies Dialog Box</vt:lpstr>
      <vt:lpstr>Frequencies Output Options</vt:lpstr>
      <vt:lpstr>Frequencies Chart Options</vt:lpstr>
      <vt:lpstr>Frequencies Output for Reliten</vt:lpstr>
      <vt:lpstr>Summary Statistics for Age</vt:lpstr>
      <vt:lpstr>Bar Chart for Age</vt:lpstr>
      <vt:lpstr>Crosstabulation</vt:lpstr>
      <vt:lpstr>Use of Crosstabulation</vt:lpstr>
      <vt:lpstr>Crosstabulation Dialog Box</vt:lpstr>
      <vt:lpstr>Crosstabs Output Options</vt:lpstr>
      <vt:lpstr>Crosstabs Output for Pornlaw  by Reliten</vt:lpstr>
      <vt:lpstr>Your Turn</vt:lpstr>
      <vt:lpstr>Crosstabulation Output for  Pornlaw by Sex</vt:lpstr>
      <vt:lpstr>Crosstabulation Output for  Reliten by Sex</vt:lpstr>
      <vt:lpstr>What Did We Discover?</vt:lpstr>
      <vt:lpstr>Crosstabulation Dialog Box for a Three-Variable Table</vt:lpstr>
      <vt:lpstr>Crosstabulation Output for  Pornlaw by Reliten for Males</vt:lpstr>
      <vt:lpstr>Crosstabulation Output for Pornlaw by Reliten for Females</vt:lpstr>
      <vt:lpstr>Spuriousness</vt:lpstr>
      <vt:lpstr>Means</vt:lpstr>
      <vt:lpstr>Use of Means</vt:lpstr>
      <vt:lpstr>Comparing Men and Women in Terms of Television Viewing</vt:lpstr>
      <vt:lpstr>Filtering Out the Outliers</vt:lpstr>
      <vt:lpstr>Using the Selection Filter(s) Box</vt:lpstr>
      <vt:lpstr>Means Dialog Box</vt:lpstr>
      <vt:lpstr>Means Dialog Box for Tvhours by Sex</vt:lpstr>
      <vt:lpstr>Means Output Box for Tvhours by Sex</vt:lpstr>
      <vt:lpstr>Independent Samples t Test</vt:lpstr>
      <vt:lpstr>Independent-Samples t test continued</vt:lpstr>
      <vt:lpstr>How Do You Tell SDA to do a  One-Way Analysis of Variance?</vt:lpstr>
      <vt:lpstr>Output Options for One-Way Analysis of Variance</vt:lpstr>
      <vt:lpstr>One-Way Analysis of Variance Output </vt:lpstr>
      <vt:lpstr>Using a Variable That Has More Than Two Categories</vt:lpstr>
      <vt:lpstr>Mean Number of Hours Watching Television by Education</vt:lpstr>
      <vt:lpstr>One-Way Analysis of Variance for Tvhours by Degree</vt:lpstr>
      <vt:lpstr>Regression</vt:lpstr>
      <vt:lpstr>Uses of Regression</vt:lpstr>
      <vt:lpstr>Bivariate Regression</vt:lpstr>
      <vt:lpstr>Bivariate Regression Dialog Box</vt:lpstr>
      <vt:lpstr>Bivariate Regression Output</vt:lpstr>
      <vt:lpstr>Dummy Variable  Multiple Regression</vt:lpstr>
      <vt:lpstr>Using Dummy Variables  in Regression</vt:lpstr>
      <vt:lpstr>Creating a Dummy Variable</vt:lpstr>
      <vt:lpstr>Dialog Box for Dummy Variable Multiple Regression</vt:lpstr>
      <vt:lpstr>Dummy Variable Multiple Regression Output</vt:lpstr>
      <vt:lpstr>Adding More Variables into  the Regression </vt:lpstr>
      <vt:lpstr>Multiple Regression Dialog Box for Adding in More Independent Variables</vt:lpstr>
      <vt:lpstr>Multiple Regression Output for Adding in More Independent Variables</vt:lpstr>
      <vt:lpstr>Correlation</vt:lpstr>
      <vt:lpstr>Uses of Correlation</vt:lpstr>
      <vt:lpstr>Correlation Dialog Box</vt:lpstr>
      <vt:lpstr>Correlation Output</vt:lpstr>
      <vt:lpstr>Multicollinearity</vt:lpstr>
      <vt:lpstr>Comparison of Correlations</vt:lpstr>
      <vt:lpstr>Comparison of Correlations  Dialog Box</vt:lpstr>
      <vt:lpstr>Comparison of Correlations Output</vt:lpstr>
      <vt:lpstr>Subsetting and Downloading</vt:lpstr>
      <vt:lpstr>Subsetting and Downloading Files</vt:lpstr>
      <vt:lpstr>Step 1 – File Options</vt:lpstr>
      <vt:lpstr>Step 2 – Select Cases</vt:lpstr>
      <vt:lpstr>Step 3 – Select Variables</vt:lpstr>
      <vt:lpstr>Step 4 – Create Variables</vt:lpstr>
      <vt:lpstr>Downloading the Files</vt:lpstr>
      <vt:lpstr>Step 5 – Downloading the Files</vt:lpstr>
      <vt:lpstr>Downloaded Files Output</vt:lpstr>
      <vt:lpstr>Creating a SPSS system file</vt:lpstr>
      <vt:lpstr>SPSS Syntax File – Part 1</vt:lpstr>
      <vt:lpstr>SPSS Syntax File – Part 2</vt:lpstr>
      <vt:lpstr>SPSS System File That You Created</vt:lpstr>
      <vt:lpstr>Create Your Own System File</vt:lpstr>
      <vt:lpstr>Teaching Resources for SDA</vt:lpstr>
      <vt:lpstr>Contact Me</vt:lpstr>
    </vt:vector>
  </TitlesOfParts>
  <Company>Cal Poly Pomona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ednelson</cp:lastModifiedBy>
  <cp:revision>101</cp:revision>
  <cp:lastPrinted>2011-03-10T19:46:35Z</cp:lastPrinted>
  <dcterms:created xsi:type="dcterms:W3CDTF">2007-06-29T04:09:44Z</dcterms:created>
  <dcterms:modified xsi:type="dcterms:W3CDTF">2016-07-21T20:40:21Z</dcterms:modified>
</cp:coreProperties>
</file>