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256" r:id="rId2"/>
    <p:sldId id="257" r:id="rId3"/>
    <p:sldId id="318" r:id="rId4"/>
    <p:sldId id="319" r:id="rId5"/>
    <p:sldId id="323" r:id="rId6"/>
    <p:sldId id="320" r:id="rId7"/>
    <p:sldId id="321" r:id="rId8"/>
    <p:sldId id="322" r:id="rId9"/>
    <p:sldId id="259" r:id="rId10"/>
    <p:sldId id="260" r:id="rId11"/>
    <p:sldId id="315" r:id="rId12"/>
    <p:sldId id="262" r:id="rId13"/>
    <p:sldId id="264" r:id="rId14"/>
    <p:sldId id="265" r:id="rId15"/>
    <p:sldId id="266" r:id="rId16"/>
    <p:sldId id="267" r:id="rId17"/>
    <p:sldId id="268" r:id="rId18"/>
    <p:sldId id="269" r:id="rId19"/>
    <p:sldId id="270" r:id="rId20"/>
    <p:sldId id="271" r:id="rId21"/>
    <p:sldId id="272" r:id="rId22"/>
    <p:sldId id="273" r:id="rId23"/>
    <p:sldId id="280" r:id="rId24"/>
    <p:sldId id="274" r:id="rId25"/>
    <p:sldId id="276" r:id="rId26"/>
    <p:sldId id="277" r:id="rId27"/>
    <p:sldId id="278" r:id="rId28"/>
    <p:sldId id="279" r:id="rId29"/>
    <p:sldId id="275" r:id="rId30"/>
    <p:sldId id="281" r:id="rId31"/>
    <p:sldId id="282" r:id="rId32"/>
    <p:sldId id="283" r:id="rId33"/>
    <p:sldId id="284" r:id="rId34"/>
    <p:sldId id="285" r:id="rId35"/>
    <p:sldId id="286" r:id="rId36"/>
    <p:sldId id="287" r:id="rId37"/>
    <p:sldId id="288" r:id="rId38"/>
    <p:sldId id="289" r:id="rId39"/>
    <p:sldId id="290" r:id="rId40"/>
    <p:sldId id="292" r:id="rId41"/>
    <p:sldId id="293" r:id="rId42"/>
    <p:sldId id="294" r:id="rId43"/>
    <p:sldId id="296" r:id="rId44"/>
    <p:sldId id="291"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6" r:id="rId60"/>
    <p:sldId id="317"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4" d="100"/>
          <a:sy n="134" d="100"/>
        </p:scale>
        <p:origin x="-9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5A68C08-FB7E-4C97-8B3F-89C76EC99417}" type="datetimeFigureOut">
              <a:rPr lang="en-US" smtClean="0"/>
              <a:t>9/8/2013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3127D33-1D2A-49A0-B28A-C6F1498CA118}" type="slidenum">
              <a:rPr lang="en-US" smtClean="0"/>
              <a:t>‹#›</a:t>
            </a:fld>
            <a:endParaRPr lang="en-US"/>
          </a:p>
        </p:txBody>
      </p:sp>
    </p:spTree>
    <p:extLst>
      <p:ext uri="{BB962C8B-B14F-4D97-AF65-F5344CB8AC3E}">
        <p14:creationId xmlns:p14="http://schemas.microsoft.com/office/powerpoint/2010/main" val="2147467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B0A8064-C8EA-4D53-93A1-0A9E8541F4A9}" type="datetimeFigureOut">
              <a:rPr lang="en-US" smtClean="0"/>
              <a:t>9/8/2013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B3E83BA-09BD-4CDF-BCFA-A1151E0E121F}" type="slidenum">
              <a:rPr lang="en-US" smtClean="0"/>
              <a:t>‹#›</a:t>
            </a:fld>
            <a:endParaRPr lang="en-US"/>
          </a:p>
        </p:txBody>
      </p:sp>
    </p:spTree>
    <p:extLst>
      <p:ext uri="{BB962C8B-B14F-4D97-AF65-F5344CB8AC3E}">
        <p14:creationId xmlns:p14="http://schemas.microsoft.com/office/powerpoint/2010/main" val="137805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3</a:t>
            </a:fld>
            <a:endParaRPr lang="en-US" dirty="0"/>
          </a:p>
        </p:txBody>
      </p:sp>
    </p:spTree>
    <p:extLst>
      <p:ext uri="{BB962C8B-B14F-4D97-AF65-F5344CB8AC3E}">
        <p14:creationId xmlns:p14="http://schemas.microsoft.com/office/powerpoint/2010/main" val="354052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0BC0FE-5F05-45AE-A6C0-DE00558423D4}" type="datetime1">
              <a:rPr lang="en-US" smtClean="0"/>
              <a:t>9/8/2013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29A0A-F2E5-418C-99CA-2DAE16A8AF57}" type="slidenum">
              <a:rPr lang="en-US" smtClean="0"/>
              <a:t>‹#›</a:t>
            </a:fld>
            <a:endParaRPr lang="en-US" dirty="0"/>
          </a:p>
        </p:txBody>
      </p:sp>
    </p:spTree>
    <p:extLst>
      <p:ext uri="{BB962C8B-B14F-4D97-AF65-F5344CB8AC3E}">
        <p14:creationId xmlns:p14="http://schemas.microsoft.com/office/powerpoint/2010/main" val="146334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2179D-7294-4BC1-A345-EE815AA00001}" type="datetime1">
              <a:rPr lang="en-US" smtClean="0"/>
              <a:t>9/8/2013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29A0A-F2E5-418C-99CA-2DAE16A8AF57}" type="slidenum">
              <a:rPr lang="en-US" smtClean="0"/>
              <a:t>‹#›</a:t>
            </a:fld>
            <a:endParaRPr lang="en-US" dirty="0"/>
          </a:p>
        </p:txBody>
      </p:sp>
    </p:spTree>
    <p:extLst>
      <p:ext uri="{BB962C8B-B14F-4D97-AF65-F5344CB8AC3E}">
        <p14:creationId xmlns:p14="http://schemas.microsoft.com/office/powerpoint/2010/main" val="212625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384B7-FF85-489B-9C2D-A08F52A29E2F}" type="datetime1">
              <a:rPr lang="en-US" smtClean="0"/>
              <a:t>9/8/2013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29A0A-F2E5-418C-99CA-2DAE16A8AF57}" type="slidenum">
              <a:rPr lang="en-US" smtClean="0"/>
              <a:t>‹#›</a:t>
            </a:fld>
            <a:endParaRPr lang="en-US" dirty="0"/>
          </a:p>
        </p:txBody>
      </p:sp>
    </p:spTree>
    <p:extLst>
      <p:ext uri="{BB962C8B-B14F-4D97-AF65-F5344CB8AC3E}">
        <p14:creationId xmlns:p14="http://schemas.microsoft.com/office/powerpoint/2010/main" val="72281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9E7CC-0141-446F-8E47-6855A6AD8DD3}" type="datetime1">
              <a:rPr lang="en-US" smtClean="0"/>
              <a:t>9/8/2013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29A0A-F2E5-418C-99CA-2DAE16A8AF57}" type="slidenum">
              <a:rPr lang="en-US" smtClean="0"/>
              <a:t>‹#›</a:t>
            </a:fld>
            <a:endParaRPr lang="en-US" dirty="0"/>
          </a:p>
        </p:txBody>
      </p:sp>
    </p:spTree>
    <p:extLst>
      <p:ext uri="{BB962C8B-B14F-4D97-AF65-F5344CB8AC3E}">
        <p14:creationId xmlns:p14="http://schemas.microsoft.com/office/powerpoint/2010/main" val="240063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1E303E-20B0-4759-81F1-007403E793F9}" type="datetime1">
              <a:rPr lang="en-US" smtClean="0"/>
              <a:t>9/8/2013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29A0A-F2E5-418C-99CA-2DAE16A8AF57}" type="slidenum">
              <a:rPr lang="en-US" smtClean="0"/>
              <a:t>‹#›</a:t>
            </a:fld>
            <a:endParaRPr lang="en-US" dirty="0"/>
          </a:p>
        </p:txBody>
      </p:sp>
    </p:spTree>
    <p:extLst>
      <p:ext uri="{BB962C8B-B14F-4D97-AF65-F5344CB8AC3E}">
        <p14:creationId xmlns:p14="http://schemas.microsoft.com/office/powerpoint/2010/main" val="174214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ACC67-7E89-4E8A-B69B-124EFE6694FF}" type="datetime1">
              <a:rPr lang="en-US" smtClean="0"/>
              <a:t>9/8/2013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B29A0A-F2E5-418C-99CA-2DAE16A8AF57}" type="slidenum">
              <a:rPr lang="en-US" smtClean="0"/>
              <a:t>‹#›</a:t>
            </a:fld>
            <a:endParaRPr lang="en-US" dirty="0"/>
          </a:p>
        </p:txBody>
      </p:sp>
    </p:spTree>
    <p:extLst>
      <p:ext uri="{BB962C8B-B14F-4D97-AF65-F5344CB8AC3E}">
        <p14:creationId xmlns:p14="http://schemas.microsoft.com/office/powerpoint/2010/main" val="75459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2010E6-C4C5-4120-9F0B-E87EE85279AF}" type="datetime1">
              <a:rPr lang="en-US" smtClean="0"/>
              <a:t>9/8/2013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B29A0A-F2E5-418C-99CA-2DAE16A8AF57}" type="slidenum">
              <a:rPr lang="en-US" smtClean="0"/>
              <a:t>‹#›</a:t>
            </a:fld>
            <a:endParaRPr lang="en-US" dirty="0"/>
          </a:p>
        </p:txBody>
      </p:sp>
    </p:spTree>
    <p:extLst>
      <p:ext uri="{BB962C8B-B14F-4D97-AF65-F5344CB8AC3E}">
        <p14:creationId xmlns:p14="http://schemas.microsoft.com/office/powerpoint/2010/main" val="278355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5E7CD-8373-4924-9775-06C0B265BA78}" type="datetime1">
              <a:rPr lang="en-US" smtClean="0"/>
              <a:t>9/8/2013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B29A0A-F2E5-418C-99CA-2DAE16A8AF57}" type="slidenum">
              <a:rPr lang="en-US" smtClean="0"/>
              <a:t>‹#›</a:t>
            </a:fld>
            <a:endParaRPr lang="en-US" dirty="0"/>
          </a:p>
        </p:txBody>
      </p:sp>
    </p:spTree>
    <p:extLst>
      <p:ext uri="{BB962C8B-B14F-4D97-AF65-F5344CB8AC3E}">
        <p14:creationId xmlns:p14="http://schemas.microsoft.com/office/powerpoint/2010/main" val="338938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A1988-8670-408D-9AD5-940E9B17D55F}" type="datetime1">
              <a:rPr lang="en-US" smtClean="0"/>
              <a:t>9/8/2013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a:t>
            </a:fld>
            <a:endParaRPr lang="en-US" dirty="0"/>
          </a:p>
        </p:txBody>
      </p:sp>
    </p:spTree>
    <p:extLst>
      <p:ext uri="{BB962C8B-B14F-4D97-AF65-F5344CB8AC3E}">
        <p14:creationId xmlns:p14="http://schemas.microsoft.com/office/powerpoint/2010/main" val="152330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39445-BC8D-41A8-9787-BD8E0071142F}" type="datetime1">
              <a:rPr lang="en-US" smtClean="0"/>
              <a:t>9/8/2013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B29A0A-F2E5-418C-99CA-2DAE16A8AF57}" type="slidenum">
              <a:rPr lang="en-US" smtClean="0"/>
              <a:t>‹#›</a:t>
            </a:fld>
            <a:endParaRPr lang="en-US" dirty="0"/>
          </a:p>
        </p:txBody>
      </p:sp>
    </p:spTree>
    <p:extLst>
      <p:ext uri="{BB962C8B-B14F-4D97-AF65-F5344CB8AC3E}">
        <p14:creationId xmlns:p14="http://schemas.microsoft.com/office/powerpoint/2010/main" val="19025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E81AF-56B0-4DFE-81B8-A44BFA4DC9EA}" type="datetime1">
              <a:rPr lang="en-US" smtClean="0"/>
              <a:t>9/8/2013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B29A0A-F2E5-418C-99CA-2DAE16A8AF57}" type="slidenum">
              <a:rPr lang="en-US" smtClean="0"/>
              <a:t>‹#›</a:t>
            </a:fld>
            <a:endParaRPr lang="en-US" dirty="0"/>
          </a:p>
        </p:txBody>
      </p:sp>
    </p:spTree>
    <p:extLst>
      <p:ext uri="{BB962C8B-B14F-4D97-AF65-F5344CB8AC3E}">
        <p14:creationId xmlns:p14="http://schemas.microsoft.com/office/powerpoint/2010/main" val="41058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E4B68-7A3A-4479-B748-10691EF27202}" type="datetime1">
              <a:rPr lang="en-US" smtClean="0"/>
              <a:t>9/8/2013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29A0A-F2E5-418C-99CA-2DAE16A8AF57}" type="slidenum">
              <a:rPr lang="en-US" smtClean="0"/>
              <a:t>‹#›</a:t>
            </a:fld>
            <a:endParaRPr lang="en-US" dirty="0"/>
          </a:p>
        </p:txBody>
      </p:sp>
    </p:spTree>
    <p:extLst>
      <p:ext uri="{BB962C8B-B14F-4D97-AF65-F5344CB8AC3E}">
        <p14:creationId xmlns:p14="http://schemas.microsoft.com/office/powerpoint/2010/main" val="2663944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rcweb@ropercenter.uconn.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ebapps.ropercenter.uconn.edu/CFIDE/cf/video/ipoll_basic_search_tutorial.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ebapps.ropercenter.uconn.edu/CFIDE/cf/video/roperexplorer_tutorial.html" TargetMode="External"/><Relationship Id="rId2" Type="http://schemas.openxmlformats.org/officeDocument/2006/relationships/hyperlink" Target="http://webapps.ropercenter.uconn.edu/CFIDE/cf/video/dataset_search_tutorial.html" TargetMode="Externa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sric.or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Roper Center for Public Opinion Research</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701" y="4305300"/>
            <a:ext cx="4760596" cy="647700"/>
          </a:xfrm>
          <a:prstGeom prst="rect">
            <a:avLst/>
          </a:prstGeom>
        </p:spPr>
      </p:pic>
    </p:spTree>
    <p:extLst>
      <p:ext uri="{BB962C8B-B14F-4D97-AF65-F5344CB8AC3E}">
        <p14:creationId xmlns:p14="http://schemas.microsoft.com/office/powerpoint/2010/main" val="553803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 Bar</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1676400"/>
            <a:ext cx="5111750" cy="304586"/>
          </a:xfrm>
        </p:spPr>
      </p:pic>
      <p:sp>
        <p:nvSpPr>
          <p:cNvPr id="4" name="Text Placeholder 3"/>
          <p:cNvSpPr>
            <a:spLocks noGrp="1"/>
          </p:cNvSpPr>
          <p:nvPr>
            <p:ph type="body" sz="half" idx="2"/>
          </p:nvPr>
        </p:nvSpPr>
        <p:spPr/>
        <p:txBody>
          <a:bodyPr/>
          <a:lstStyle/>
          <a:p>
            <a:r>
              <a:rPr lang="en-US" dirty="0" smtClean="0"/>
              <a:t>Data Access</a:t>
            </a:r>
          </a:p>
          <a:p>
            <a:pPr marL="285750" indent="-285750">
              <a:buFont typeface="Arial" pitchFamily="34" charset="0"/>
              <a:buChar char="•"/>
            </a:pPr>
            <a:r>
              <a:rPr lang="en-US" dirty="0" smtClean="0"/>
              <a:t>“iPOLL Databank” takes you to more information about  iPOLL – an archive of survey questions .</a:t>
            </a:r>
          </a:p>
          <a:p>
            <a:pPr marL="285750" indent="-285750">
              <a:buFont typeface="Arial" pitchFamily="34" charset="0"/>
              <a:buChar char="•"/>
            </a:pPr>
            <a:r>
              <a:rPr lang="en-US" dirty="0" smtClean="0"/>
              <a:t>“Dataset Collection”  takes you to more information about the surveys in the Roper archive.</a:t>
            </a:r>
          </a:p>
          <a:p>
            <a:pPr marL="285750" indent="-285750">
              <a:buFont typeface="Arial" pitchFamily="34" charset="0"/>
              <a:buChar char="•"/>
            </a:pPr>
            <a:r>
              <a:rPr lang="en-US" dirty="0" smtClean="0"/>
              <a:t>“Topics at a Glance” appears in both “Quick Links” and “Data Access” and is a list </a:t>
            </a:r>
            <a:r>
              <a:rPr lang="en-US" dirty="0"/>
              <a:t>of survey topics in the Roper </a:t>
            </a:r>
            <a:r>
              <a:rPr lang="en-US" dirty="0" smtClean="0"/>
              <a:t>archive.</a:t>
            </a:r>
          </a:p>
          <a:p>
            <a:pPr marL="285750" indent="-285750">
              <a:buFont typeface="Arial" pitchFamily="34" charset="0"/>
              <a:buChar char="•"/>
            </a:pPr>
            <a:r>
              <a:rPr lang="en-US" dirty="0" smtClean="0"/>
              <a:t>“Presidential Approval” takes you to the latest poll results for the president's approval ratings and to a historical look at approval ratings of prior presidents. </a:t>
            </a:r>
          </a:p>
          <a:p>
            <a:pPr marL="285750" indent="-285750">
              <a:buFont typeface="Arial" pitchFamily="34" charset="0"/>
              <a:buChar char="•"/>
            </a:pPr>
            <a:r>
              <a:rPr lang="en-US" dirty="0" smtClean="0"/>
              <a:t>“US Elections” shows you historical data on elections since 1976 and takes you to exit polls.</a:t>
            </a:r>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938" y="2895600"/>
            <a:ext cx="3155574" cy="2593622"/>
          </a:xfrm>
          <a:prstGeom prst="rect">
            <a:avLst/>
          </a:prstGeom>
        </p:spPr>
      </p:pic>
      <p:cxnSp>
        <p:nvCxnSpPr>
          <p:cNvPr id="8" name="Straight Arrow Connector 7"/>
          <p:cNvCxnSpPr>
            <a:endCxn id="7" idx="0"/>
          </p:cNvCxnSpPr>
          <p:nvPr/>
        </p:nvCxnSpPr>
        <p:spPr>
          <a:xfrm>
            <a:off x="4876800" y="1981200"/>
            <a:ext cx="923925"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 name="Slide Number Placeholder 2"/>
          <p:cNvSpPr>
            <a:spLocks noGrp="1"/>
          </p:cNvSpPr>
          <p:nvPr>
            <p:ph type="sldNum" sz="quarter" idx="12"/>
          </p:nvPr>
        </p:nvSpPr>
        <p:spPr/>
        <p:txBody>
          <a:bodyPr/>
          <a:lstStyle/>
          <a:p>
            <a:fld id="{ACB29A0A-F2E5-418C-99CA-2DAE16A8AF57}" type="slidenum">
              <a:rPr lang="en-US" smtClean="0"/>
              <a:t>10</a:t>
            </a:fld>
            <a:endParaRPr lang="en-US" dirty="0"/>
          </a:p>
        </p:txBody>
      </p:sp>
    </p:spTree>
    <p:extLst>
      <p:ext uri="{BB962C8B-B14F-4D97-AF65-F5344CB8AC3E}">
        <p14:creationId xmlns:p14="http://schemas.microsoft.com/office/powerpoint/2010/main" val="1500302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 Bar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5200" y="1295400"/>
            <a:ext cx="5111750" cy="304586"/>
          </a:xfrm>
        </p:spPr>
      </p:pic>
      <p:sp>
        <p:nvSpPr>
          <p:cNvPr id="4" name="Text Placeholder 3"/>
          <p:cNvSpPr>
            <a:spLocks noGrp="1"/>
          </p:cNvSpPr>
          <p:nvPr>
            <p:ph type="body" sz="half" idx="2"/>
          </p:nvPr>
        </p:nvSpPr>
        <p:spPr/>
        <p:txBody>
          <a:bodyPr/>
          <a:lstStyle/>
          <a:p>
            <a:r>
              <a:rPr lang="en-US" dirty="0"/>
              <a:t>Education</a:t>
            </a:r>
          </a:p>
          <a:p>
            <a:pPr marL="285750" indent="-285750">
              <a:buFont typeface="Arial" pitchFamily="34" charset="0"/>
              <a:buChar char="•"/>
            </a:pPr>
            <a:r>
              <a:rPr lang="en-US" dirty="0"/>
              <a:t>“Fundamentals of Polling” and “Analyzing Polls” provide you with materials on survey design that you can in use in your classes.</a:t>
            </a:r>
          </a:p>
          <a:p>
            <a:pPr marL="285750" indent="-285750">
              <a:buFont typeface="Arial" pitchFamily="34" charset="0"/>
              <a:buChar char="•"/>
            </a:pPr>
            <a:r>
              <a:rPr lang="en-US" dirty="0"/>
              <a:t>“Teaching Tools” shows you assignments that can be used in your classes.</a:t>
            </a:r>
          </a:p>
          <a:p>
            <a:pPr marL="285750" indent="-285750">
              <a:buFont typeface="Arial" pitchFamily="34" charset="0"/>
              <a:buChar char="•"/>
            </a:pPr>
            <a:r>
              <a:rPr lang="en-US" dirty="0"/>
              <a:t>“Tour Roper Services” take you to an overview of the services that the Roper Center can offer you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584" y="2695576"/>
            <a:ext cx="2265918" cy="2105024"/>
          </a:xfrm>
          <a:prstGeom prst="rect">
            <a:avLst/>
          </a:prstGeom>
        </p:spPr>
      </p:pic>
      <p:cxnSp>
        <p:nvCxnSpPr>
          <p:cNvPr id="8" name="Straight Arrow Connector 7"/>
          <p:cNvCxnSpPr/>
          <p:nvPr/>
        </p:nvCxnSpPr>
        <p:spPr>
          <a:xfrm flipH="1">
            <a:off x="5638800" y="1600200"/>
            <a:ext cx="838200" cy="10953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 name="Slide Number Placeholder 2"/>
          <p:cNvSpPr>
            <a:spLocks noGrp="1"/>
          </p:cNvSpPr>
          <p:nvPr>
            <p:ph type="sldNum" sz="quarter" idx="12"/>
          </p:nvPr>
        </p:nvSpPr>
        <p:spPr/>
        <p:txBody>
          <a:bodyPr/>
          <a:lstStyle/>
          <a:p>
            <a:fld id="{ACB29A0A-F2E5-418C-99CA-2DAE16A8AF57}" type="slidenum">
              <a:rPr lang="en-US" smtClean="0"/>
              <a:t>11</a:t>
            </a:fld>
            <a:endParaRPr lang="en-US" dirty="0"/>
          </a:p>
        </p:txBody>
      </p:sp>
    </p:spTree>
    <p:extLst>
      <p:ext uri="{BB962C8B-B14F-4D97-AF65-F5344CB8AC3E}">
        <p14:creationId xmlns:p14="http://schemas.microsoft.com/office/powerpoint/2010/main" val="56738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 Bar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1447800"/>
            <a:ext cx="5111750" cy="304586"/>
          </a:xfrm>
        </p:spPr>
      </p:pic>
      <p:sp>
        <p:nvSpPr>
          <p:cNvPr id="4" name="Text Placeholder 3"/>
          <p:cNvSpPr>
            <a:spLocks noGrp="1"/>
          </p:cNvSpPr>
          <p:nvPr>
            <p:ph type="body" sz="half" idx="2"/>
          </p:nvPr>
        </p:nvSpPr>
        <p:spPr/>
        <p:txBody>
          <a:bodyPr/>
          <a:lstStyle/>
          <a:p>
            <a:pPr marL="285750" indent="-285750">
              <a:buFont typeface="Arial" pitchFamily="34" charset="0"/>
              <a:buChar char="•"/>
            </a:pPr>
            <a:r>
              <a:rPr lang="en-US" dirty="0" smtClean="0"/>
              <a:t>“Membership,” “Research” and “About the Center” provide you with more information about the Roper Center and the services it provides you.</a:t>
            </a:r>
          </a:p>
          <a:p>
            <a:pPr marL="285750" indent="-285750">
              <a:buFont typeface="Arial" pitchFamily="34" charset="0"/>
              <a:buChar char="•"/>
            </a:pPr>
            <a:r>
              <a:rPr lang="en-US" dirty="0" smtClean="0"/>
              <a:t>Under “Research” you will find information about other data archives such as the ICPSR and  webinars that will give you information about the Roper Center that might answer questions you have about Roper.</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12</a:t>
            </a:fld>
            <a:endParaRPr lang="en-US" dirty="0"/>
          </a:p>
        </p:txBody>
      </p:sp>
    </p:spTree>
    <p:extLst>
      <p:ext uri="{BB962C8B-B14F-4D97-AF65-F5344CB8AC3E}">
        <p14:creationId xmlns:p14="http://schemas.microsoft.com/office/powerpoint/2010/main" val="2146397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iPOLL</a:t>
            </a:r>
            <a:endParaRPr lang="en-US" dirty="0"/>
          </a:p>
        </p:txBody>
      </p:sp>
      <p:sp>
        <p:nvSpPr>
          <p:cNvPr id="3" name="Content Placeholder 2"/>
          <p:cNvSpPr>
            <a:spLocks noGrp="1"/>
          </p:cNvSpPr>
          <p:nvPr>
            <p:ph idx="1"/>
          </p:nvPr>
        </p:nvSpPr>
        <p:spPr/>
        <p:txBody>
          <a:bodyPr/>
          <a:lstStyle/>
          <a:p>
            <a:r>
              <a:rPr lang="en-US" dirty="0" smtClean="0"/>
              <a:t>iPOLL is a searchable database of over 600,000 survey questions.</a:t>
            </a:r>
          </a:p>
          <a:p>
            <a:r>
              <a:rPr lang="en-US" dirty="0" smtClean="0"/>
              <a:t>To get into iPOLL:</a:t>
            </a:r>
          </a:p>
          <a:p>
            <a:pPr lvl="1"/>
            <a:r>
              <a:rPr lang="en-US" dirty="0" smtClean="0"/>
              <a:t>Point your mouse to “Quick Links” and click on “iPOLL Login” or</a:t>
            </a:r>
          </a:p>
          <a:p>
            <a:pPr lvl="1"/>
            <a:r>
              <a:rPr lang="en-US" dirty="0" smtClean="0"/>
              <a:t>Click on the iPOLL logo on the home page.</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13</a:t>
            </a:fld>
            <a:endParaRPr lang="en-US" dirty="0"/>
          </a:p>
        </p:txBody>
      </p:sp>
    </p:spTree>
    <p:extLst>
      <p:ext uri="{BB962C8B-B14F-4D97-AF65-F5344CB8AC3E}">
        <p14:creationId xmlns:p14="http://schemas.microsoft.com/office/powerpoint/2010/main" val="3706851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iPOLL Search</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14</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23866"/>
            <a:ext cx="8229600" cy="3878630"/>
          </a:xfrm>
        </p:spPr>
      </p:pic>
    </p:spTree>
    <p:extLst>
      <p:ext uri="{BB962C8B-B14F-4D97-AF65-F5344CB8AC3E}">
        <p14:creationId xmlns:p14="http://schemas.microsoft.com/office/powerpoint/2010/main" val="736630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an iPOLL Search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Enter your search words in the “Keyword(s)” box.  We’re going to start by searching for “religion”.</a:t>
            </a:r>
          </a:p>
          <a:p>
            <a:r>
              <a:rPr lang="en-US" dirty="0" smtClean="0"/>
              <a:t>You can exclude questions that contain specific words in the “Exclude” box.  We’re going to leave this blank.</a:t>
            </a:r>
          </a:p>
          <a:p>
            <a:r>
              <a:rPr lang="en-US" dirty="0" smtClean="0"/>
              <a:t>You can select certain topics and survey organizations.  Click on the drop down arrow to see what these are.</a:t>
            </a:r>
          </a:p>
          <a:p>
            <a:r>
              <a:rPr lang="en-US" dirty="0" smtClean="0"/>
              <a:t>You can specify a date range.  We’re going to search for 2000 to 2012.</a:t>
            </a:r>
          </a:p>
          <a:p>
            <a:r>
              <a:rPr lang="en-US" dirty="0" smtClean="0"/>
              <a:t>Click on “SEARCH.”</a:t>
            </a:r>
          </a:p>
          <a:p>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15</a:t>
            </a:fld>
            <a:endParaRPr lang="en-US" dirty="0"/>
          </a:p>
        </p:txBody>
      </p:sp>
    </p:spTree>
    <p:extLst>
      <p:ext uri="{BB962C8B-B14F-4D97-AF65-F5344CB8AC3E}">
        <p14:creationId xmlns:p14="http://schemas.microsoft.com/office/powerpoint/2010/main" val="3023955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an iPOLL Search</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16</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20456"/>
            <a:ext cx="8229600" cy="3885450"/>
          </a:xfrm>
        </p:spPr>
      </p:pic>
    </p:spTree>
    <p:extLst>
      <p:ext uri="{BB962C8B-B14F-4D97-AF65-F5344CB8AC3E}">
        <p14:creationId xmlns:p14="http://schemas.microsoft.com/office/powerpoint/2010/main" val="1387496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iPOLL Search Results</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17</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524000"/>
            <a:ext cx="6229416" cy="4525963"/>
          </a:xfrm>
        </p:spPr>
      </p:pic>
      <p:sp>
        <p:nvSpPr>
          <p:cNvPr id="4" name="TextBox 3"/>
          <p:cNvSpPr txBox="1"/>
          <p:nvPr/>
        </p:nvSpPr>
        <p:spPr>
          <a:xfrm>
            <a:off x="4191000" y="1752600"/>
            <a:ext cx="2590800" cy="338554"/>
          </a:xfrm>
          <a:prstGeom prst="rect">
            <a:avLst/>
          </a:prstGeom>
          <a:noFill/>
        </p:spPr>
        <p:txBody>
          <a:bodyPr wrap="square" rtlCol="0">
            <a:spAutoFit/>
          </a:bodyPr>
          <a:lstStyle/>
          <a:p>
            <a:r>
              <a:rPr lang="en-US" sz="1600" dirty="0" smtClean="0">
                <a:solidFill>
                  <a:srgbClr val="FF0000"/>
                </a:solidFill>
              </a:rPr>
              <a:t>View question details icon.</a:t>
            </a:r>
            <a:endParaRPr lang="en-US" sz="1600" dirty="0">
              <a:solidFill>
                <a:srgbClr val="FF0000"/>
              </a:solidFill>
            </a:endParaRPr>
          </a:p>
        </p:txBody>
      </p:sp>
      <p:cxnSp>
        <p:nvCxnSpPr>
          <p:cNvPr id="7" name="Straight Arrow Connector 6"/>
          <p:cNvCxnSpPr/>
          <p:nvPr/>
        </p:nvCxnSpPr>
        <p:spPr>
          <a:xfrm flipH="1">
            <a:off x="3048000" y="1981200"/>
            <a:ext cx="1524000" cy="1219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82205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in the Search Results?</a:t>
            </a:r>
            <a:endParaRPr lang="en-US" dirty="0"/>
          </a:p>
        </p:txBody>
      </p:sp>
      <p:sp>
        <p:nvSpPr>
          <p:cNvPr id="3" name="Content Placeholder 2"/>
          <p:cNvSpPr>
            <a:spLocks noGrp="1"/>
          </p:cNvSpPr>
          <p:nvPr>
            <p:ph idx="1"/>
          </p:nvPr>
        </p:nvSpPr>
        <p:spPr/>
        <p:txBody>
          <a:bodyPr>
            <a:normAutofit/>
          </a:bodyPr>
          <a:lstStyle/>
          <a:p>
            <a:r>
              <a:rPr lang="en-US" dirty="0" smtClean="0"/>
              <a:t>The search results show you the survey question, source and interview dates.</a:t>
            </a:r>
          </a:p>
          <a:p>
            <a:r>
              <a:rPr lang="en-US" dirty="0" smtClean="0"/>
              <a:t>The results are sorted by the newest search first.  You can click on “Newest Search First” to change this to sorting by oldest search first.</a:t>
            </a:r>
          </a:p>
          <a:p>
            <a:r>
              <a:rPr lang="en-US" dirty="0" smtClean="0"/>
              <a:t>Our search result tells us that it found 1, 585 questions for the date range we specified.</a:t>
            </a:r>
            <a:endParaRPr lang="en-US" dirty="0"/>
          </a:p>
        </p:txBody>
      </p:sp>
      <p:sp>
        <p:nvSpPr>
          <p:cNvPr id="5" name="Slide Number Placeholder 4"/>
          <p:cNvSpPr>
            <a:spLocks noGrp="1"/>
          </p:cNvSpPr>
          <p:nvPr>
            <p:ph type="sldNum" sz="quarter" idx="12"/>
          </p:nvPr>
        </p:nvSpPr>
        <p:spPr/>
        <p:txBody>
          <a:bodyPr/>
          <a:lstStyle/>
          <a:p>
            <a:fld id="{ACB29A0A-F2E5-418C-99CA-2DAE16A8AF57}" type="slidenum">
              <a:rPr lang="en-US" smtClean="0"/>
              <a:t>18</a:t>
            </a:fld>
            <a:endParaRPr lang="en-US" dirty="0"/>
          </a:p>
        </p:txBody>
      </p:sp>
    </p:spTree>
    <p:extLst>
      <p:ext uri="{BB962C8B-B14F-4D97-AF65-F5344CB8AC3E}">
        <p14:creationId xmlns:p14="http://schemas.microsoft.com/office/powerpoint/2010/main" val="1814013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Question Details</a:t>
            </a:r>
            <a:endParaRPr lang="en-US" dirty="0"/>
          </a:p>
        </p:txBody>
      </p:sp>
      <p:sp>
        <p:nvSpPr>
          <p:cNvPr id="3" name="Content Placeholder 2"/>
          <p:cNvSpPr>
            <a:spLocks noGrp="1"/>
          </p:cNvSpPr>
          <p:nvPr>
            <p:ph idx="1"/>
          </p:nvPr>
        </p:nvSpPr>
        <p:spPr/>
        <p:txBody>
          <a:bodyPr/>
          <a:lstStyle/>
          <a:p>
            <a:r>
              <a:rPr lang="en-US" dirty="0" smtClean="0"/>
              <a:t>In the lower-left of each question you will see the view questions details icon.  It’ll look like this:  </a:t>
            </a:r>
          </a:p>
          <a:p>
            <a:r>
              <a:rPr lang="en-US" dirty="0" smtClean="0"/>
              <a:t>Click on this icon for the first question listed.  You ought to see something similar to the next slide.</a:t>
            </a:r>
          </a:p>
          <a:p>
            <a:r>
              <a:rPr lang="en-US" dirty="0" smtClean="0"/>
              <a:t>The question details will show you how respondents answered this question.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592" y="2676525"/>
            <a:ext cx="356616" cy="371476"/>
          </a:xfrm>
          <a:prstGeom prst="rect">
            <a:avLst/>
          </a:prstGeom>
        </p:spPr>
      </p:pic>
      <p:sp>
        <p:nvSpPr>
          <p:cNvPr id="5" name="Slide Number Placeholder 4"/>
          <p:cNvSpPr>
            <a:spLocks noGrp="1"/>
          </p:cNvSpPr>
          <p:nvPr>
            <p:ph type="sldNum" sz="quarter" idx="12"/>
          </p:nvPr>
        </p:nvSpPr>
        <p:spPr/>
        <p:txBody>
          <a:bodyPr/>
          <a:lstStyle/>
          <a:p>
            <a:fld id="{ACB29A0A-F2E5-418C-99CA-2DAE16A8AF57}" type="slidenum">
              <a:rPr lang="en-US" smtClean="0"/>
              <a:t>19</a:t>
            </a:fld>
            <a:endParaRPr lang="en-US" dirty="0"/>
          </a:p>
        </p:txBody>
      </p:sp>
    </p:spTree>
    <p:extLst>
      <p:ext uri="{BB962C8B-B14F-4D97-AF65-F5344CB8AC3E}">
        <p14:creationId xmlns:p14="http://schemas.microsoft.com/office/powerpoint/2010/main" val="2897392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Roper Center?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Archive of public opinion data produced by commercial and media centers.</a:t>
            </a:r>
          </a:p>
          <a:p>
            <a:r>
              <a:rPr lang="en-US" dirty="0" smtClean="0"/>
              <a:t>Contains over 18,000 data sets from over 50 countries which can be downloaded with RoperExpress.</a:t>
            </a:r>
          </a:p>
          <a:p>
            <a:r>
              <a:rPr lang="en-US" dirty="0" smtClean="0"/>
              <a:t>iPOLL is a collection of over 600,000 survey questions which can be searched.</a:t>
            </a:r>
          </a:p>
          <a:p>
            <a:r>
              <a:rPr lang="en-US" dirty="0" smtClean="0"/>
              <a:t>RoperExplorer is a data analysis tool that produces frequency distributions and crosstabulations.</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2</a:t>
            </a:fld>
            <a:endParaRPr lang="en-US" dirty="0"/>
          </a:p>
        </p:txBody>
      </p:sp>
    </p:spTree>
    <p:extLst>
      <p:ext uri="{BB962C8B-B14F-4D97-AF65-F5344CB8AC3E}">
        <p14:creationId xmlns:p14="http://schemas.microsoft.com/office/powerpoint/2010/main" val="2785171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Details</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20</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727" y="1600200"/>
            <a:ext cx="6968546" cy="4525963"/>
          </a:xfrm>
        </p:spPr>
      </p:pic>
    </p:spTree>
    <p:extLst>
      <p:ext uri="{BB962C8B-B14F-4D97-AF65-F5344CB8AC3E}">
        <p14:creationId xmlns:p14="http://schemas.microsoft.com/office/powerpoint/2010/main" val="385525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RoperExpress and RoperExplorer</a:t>
            </a:r>
            <a:endParaRPr lang="en-US" dirty="0"/>
          </a:p>
        </p:txBody>
      </p:sp>
      <p:sp>
        <p:nvSpPr>
          <p:cNvPr id="3" name="Content Placeholder 2"/>
          <p:cNvSpPr>
            <a:spLocks noGrp="1"/>
          </p:cNvSpPr>
          <p:nvPr>
            <p:ph idx="1"/>
          </p:nvPr>
        </p:nvSpPr>
        <p:spPr/>
        <p:txBody>
          <a:bodyPr>
            <a:normAutofit/>
          </a:bodyPr>
          <a:lstStyle/>
          <a:p>
            <a:r>
              <a:rPr lang="en-US" dirty="0" smtClean="0"/>
              <a:t>Below some of the questions, you will see the following icon just to the right of the view search details icon:  </a:t>
            </a:r>
          </a:p>
          <a:p>
            <a:r>
              <a:rPr lang="en-US" dirty="0" smtClean="0"/>
              <a:t>Depending on your search results you may have to look through several pages of results.</a:t>
            </a:r>
          </a:p>
          <a:p>
            <a:r>
              <a:rPr lang="en-US" dirty="0" smtClean="0"/>
              <a:t>You should see something similar to the example on the next slide.</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591355"/>
            <a:ext cx="698500" cy="476250"/>
          </a:xfrm>
          <a:prstGeom prst="rect">
            <a:avLst/>
          </a:prstGeom>
        </p:spPr>
      </p:pic>
      <p:sp>
        <p:nvSpPr>
          <p:cNvPr id="5" name="Slide Number Placeholder 4"/>
          <p:cNvSpPr>
            <a:spLocks noGrp="1"/>
          </p:cNvSpPr>
          <p:nvPr>
            <p:ph type="sldNum" sz="quarter" idx="12"/>
          </p:nvPr>
        </p:nvSpPr>
        <p:spPr/>
        <p:txBody>
          <a:bodyPr/>
          <a:lstStyle/>
          <a:p>
            <a:fld id="{ACB29A0A-F2E5-418C-99CA-2DAE16A8AF57}" type="slidenum">
              <a:rPr lang="en-US" smtClean="0"/>
              <a:t>21</a:t>
            </a:fld>
            <a:endParaRPr lang="en-US" dirty="0"/>
          </a:p>
        </p:txBody>
      </p:sp>
    </p:spTree>
    <p:extLst>
      <p:ext uri="{BB962C8B-B14F-4D97-AF65-F5344CB8AC3E}">
        <p14:creationId xmlns:p14="http://schemas.microsoft.com/office/powerpoint/2010/main" val="1364561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 Question that has both RoperExpress and RoperExplorer</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22</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590800"/>
            <a:ext cx="6324473" cy="1410494"/>
          </a:xfrm>
        </p:spPr>
      </p:pic>
    </p:spTree>
    <p:extLst>
      <p:ext uri="{BB962C8B-B14F-4D97-AF65-F5344CB8AC3E}">
        <p14:creationId xmlns:p14="http://schemas.microsoft.com/office/powerpoint/2010/main" val="2292659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RoperExpress and RoperExplorer</a:t>
            </a:r>
          </a:p>
        </p:txBody>
      </p:sp>
      <p:sp>
        <p:nvSpPr>
          <p:cNvPr id="3" name="Content Placeholder 2"/>
          <p:cNvSpPr>
            <a:spLocks noGrp="1"/>
          </p:cNvSpPr>
          <p:nvPr>
            <p:ph idx="1"/>
          </p:nvPr>
        </p:nvSpPr>
        <p:spPr/>
        <p:txBody>
          <a:bodyPr>
            <a:normAutofit lnSpcReduction="10000"/>
          </a:bodyPr>
          <a:lstStyle/>
          <a:p>
            <a:r>
              <a:rPr lang="en-US" dirty="0"/>
              <a:t>RoperExpress is used to download data and RoperExplorer is used to get frequency </a:t>
            </a:r>
            <a:r>
              <a:rPr lang="en-US" dirty="0" smtClean="0"/>
              <a:t>distributions </a:t>
            </a:r>
            <a:r>
              <a:rPr lang="en-US" dirty="0"/>
              <a:t>and crosstabulations. </a:t>
            </a:r>
            <a:endParaRPr lang="en-US" dirty="0" smtClean="0"/>
          </a:p>
          <a:p>
            <a:r>
              <a:rPr lang="en-US" dirty="0" smtClean="0"/>
              <a:t>Click on the RoperExpress and RoperExplorer icon.</a:t>
            </a:r>
          </a:p>
          <a:p>
            <a:r>
              <a:rPr lang="en-US" dirty="0" smtClean="0"/>
              <a:t>You should see a page similar to the example on the next slide.</a:t>
            </a:r>
          </a:p>
          <a:p>
            <a:r>
              <a:rPr lang="en-US" dirty="0"/>
              <a:t>We’ll look at </a:t>
            </a:r>
            <a:r>
              <a:rPr lang="en-US" dirty="0" smtClean="0"/>
              <a:t>RoperExpress </a:t>
            </a:r>
            <a:r>
              <a:rPr lang="en-US" dirty="0"/>
              <a:t>and RoperExplorer later in this PowerPoint.</a:t>
            </a:r>
          </a:p>
          <a:p>
            <a:pPr marL="0" indent="0">
              <a:buNone/>
            </a:pP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23</a:t>
            </a:fld>
            <a:endParaRPr lang="en-US" dirty="0"/>
          </a:p>
        </p:txBody>
      </p:sp>
    </p:spTree>
    <p:extLst>
      <p:ext uri="{BB962C8B-B14F-4D97-AF65-F5344CB8AC3E}">
        <p14:creationId xmlns:p14="http://schemas.microsoft.com/office/powerpoint/2010/main" val="3984669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RoperExpress and </a:t>
            </a:r>
            <a:r>
              <a:rPr lang="en-US" sz="3600" dirty="0" smtClean="0"/>
              <a:t>RoperExplorer Results</a:t>
            </a:r>
            <a:endParaRPr lang="en-US" sz="3600" dirty="0"/>
          </a:p>
        </p:txBody>
      </p:sp>
      <p:sp>
        <p:nvSpPr>
          <p:cNvPr id="3" name="Slide Number Placeholder 2"/>
          <p:cNvSpPr>
            <a:spLocks noGrp="1"/>
          </p:cNvSpPr>
          <p:nvPr>
            <p:ph type="sldNum" sz="quarter" idx="12"/>
          </p:nvPr>
        </p:nvSpPr>
        <p:spPr/>
        <p:txBody>
          <a:bodyPr/>
          <a:lstStyle/>
          <a:p>
            <a:fld id="{ACB29A0A-F2E5-418C-99CA-2DAE16A8AF57}" type="slidenum">
              <a:rPr lang="en-US" smtClean="0"/>
              <a:t>24</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00200"/>
            <a:ext cx="7237900" cy="4525963"/>
          </a:xfrm>
        </p:spPr>
      </p:pic>
    </p:spTree>
    <p:extLst>
      <p:ext uri="{BB962C8B-B14F-4D97-AF65-F5344CB8AC3E}">
        <p14:creationId xmlns:p14="http://schemas.microsoft.com/office/powerpoint/2010/main" val="3527953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Within a Search</a:t>
            </a:r>
            <a:endParaRPr lang="en-US" dirty="0"/>
          </a:p>
        </p:txBody>
      </p:sp>
      <p:sp>
        <p:nvSpPr>
          <p:cNvPr id="3" name="Content Placeholder 2"/>
          <p:cNvSpPr>
            <a:spLocks noGrp="1"/>
          </p:cNvSpPr>
          <p:nvPr>
            <p:ph idx="1"/>
          </p:nvPr>
        </p:nvSpPr>
        <p:spPr/>
        <p:txBody>
          <a:bodyPr>
            <a:normAutofit/>
          </a:bodyPr>
          <a:lstStyle/>
          <a:p>
            <a:r>
              <a:rPr lang="en-US" dirty="0" smtClean="0"/>
              <a:t>You recall that our original search for “religion” gave us 1,585 questions.  That’s a lot of questions.  Let’s narrow it down.  </a:t>
            </a:r>
          </a:p>
          <a:p>
            <a:r>
              <a:rPr lang="en-US" dirty="0" smtClean="0"/>
              <a:t>At the left of the search results you will see “Narrow Results.”  Under “Narrow Results: you’ll see a Search Box that says “Search Within.”</a:t>
            </a:r>
            <a:endParaRPr lang="en-US" dirty="0"/>
          </a:p>
        </p:txBody>
      </p:sp>
      <p:sp>
        <p:nvSpPr>
          <p:cNvPr id="5" name="Slide Number Placeholder 4"/>
          <p:cNvSpPr>
            <a:spLocks noGrp="1"/>
          </p:cNvSpPr>
          <p:nvPr>
            <p:ph type="sldNum" sz="quarter" idx="12"/>
          </p:nvPr>
        </p:nvSpPr>
        <p:spPr/>
        <p:txBody>
          <a:bodyPr/>
          <a:lstStyle/>
          <a:p>
            <a:fld id="{ACB29A0A-F2E5-418C-99CA-2DAE16A8AF57}" type="slidenum">
              <a:rPr lang="en-US" smtClean="0"/>
              <a:t>25</a:t>
            </a:fld>
            <a:endParaRPr lang="en-US" dirty="0"/>
          </a:p>
        </p:txBody>
      </p:sp>
    </p:spTree>
    <p:extLst>
      <p:ext uri="{BB962C8B-B14F-4D97-AF65-F5344CB8AC3E}">
        <p14:creationId xmlns:p14="http://schemas.microsoft.com/office/powerpoint/2010/main" val="2676504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Within a Search</a:t>
            </a:r>
            <a:endParaRPr lang="en-US" dirty="0"/>
          </a:p>
        </p:txBody>
      </p:sp>
      <p:sp>
        <p:nvSpPr>
          <p:cNvPr id="3" name="Content Placeholder 2"/>
          <p:cNvSpPr>
            <a:spLocks noGrp="1"/>
          </p:cNvSpPr>
          <p:nvPr>
            <p:ph idx="1"/>
          </p:nvPr>
        </p:nvSpPr>
        <p:spPr/>
        <p:txBody>
          <a:bodyPr/>
          <a:lstStyle/>
          <a:p>
            <a:r>
              <a:rPr lang="en-US" dirty="0" smtClean="0"/>
              <a:t>In the “Search Within” box, enter “attend”.</a:t>
            </a:r>
          </a:p>
          <a:p>
            <a:r>
              <a:rPr lang="en-US" dirty="0" smtClean="0"/>
              <a:t>This will search all 1,585 questions for the word “attend”.</a:t>
            </a:r>
          </a:p>
          <a:p>
            <a:r>
              <a:rPr lang="en-US" dirty="0" smtClean="0"/>
              <a:t>Click on “Go”.</a:t>
            </a:r>
          </a:p>
          <a:p>
            <a:r>
              <a:rPr lang="en-US" dirty="0" smtClean="0"/>
              <a:t>You should get something like the next slide.</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26</a:t>
            </a:fld>
            <a:endParaRPr lang="en-US" dirty="0"/>
          </a:p>
        </p:txBody>
      </p:sp>
    </p:spTree>
    <p:extLst>
      <p:ext uri="{BB962C8B-B14F-4D97-AF65-F5344CB8AC3E}">
        <p14:creationId xmlns:p14="http://schemas.microsoft.com/office/powerpoint/2010/main" val="2754250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Within a Search Results</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27</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695" y="1600200"/>
            <a:ext cx="6902610" cy="4525963"/>
          </a:xfrm>
        </p:spPr>
      </p:pic>
    </p:spTree>
    <p:extLst>
      <p:ext uri="{BB962C8B-B14F-4D97-AF65-F5344CB8AC3E}">
        <p14:creationId xmlns:p14="http://schemas.microsoft.com/office/powerpoint/2010/main" val="3483175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Within a Search Results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Now we have limited our search to 12 questions that contain the word “attend” in the question.</a:t>
            </a:r>
          </a:p>
          <a:p>
            <a:r>
              <a:rPr lang="en-US" dirty="0" smtClean="0"/>
              <a:t>We can also narrow the search by decade and limit the search to questions that have downloadable data sets through RoperExpress and questions where the data can be analyzed with RoperExplorer.</a:t>
            </a:r>
          </a:p>
          <a:p>
            <a:r>
              <a:rPr lang="en-US" dirty="0" smtClean="0"/>
              <a:t>We can also go back to our original search and try limiting it in other ways.  Try entering the word “important” and then “pray” in the search box and see what you get.  Remember to go back to the original search where you searched for “religion.”</a:t>
            </a:r>
          </a:p>
        </p:txBody>
      </p:sp>
      <p:sp>
        <p:nvSpPr>
          <p:cNvPr id="4" name="Slide Number Placeholder 3"/>
          <p:cNvSpPr>
            <a:spLocks noGrp="1"/>
          </p:cNvSpPr>
          <p:nvPr>
            <p:ph type="sldNum" sz="quarter" idx="12"/>
          </p:nvPr>
        </p:nvSpPr>
        <p:spPr/>
        <p:txBody>
          <a:bodyPr/>
          <a:lstStyle/>
          <a:p>
            <a:fld id="{ACB29A0A-F2E5-418C-99CA-2DAE16A8AF57}" type="slidenum">
              <a:rPr lang="en-US" smtClean="0"/>
              <a:t>28</a:t>
            </a:fld>
            <a:endParaRPr lang="en-US" dirty="0"/>
          </a:p>
        </p:txBody>
      </p:sp>
    </p:spTree>
    <p:extLst>
      <p:ext uri="{BB962C8B-B14F-4D97-AF65-F5344CB8AC3E}">
        <p14:creationId xmlns:p14="http://schemas.microsoft.com/office/powerpoint/2010/main" val="1314827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Downloading Data Using RoperExpress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Now let’s talk about downloading Roper Center data.</a:t>
            </a:r>
          </a:p>
          <a:p>
            <a:r>
              <a:rPr lang="en-US" dirty="0" smtClean="0"/>
              <a:t>About 60% of the data sets in the Roper Archive can be downloaded by using RoperExpress.</a:t>
            </a:r>
          </a:p>
          <a:p>
            <a:r>
              <a:rPr lang="en-US" dirty="0" smtClean="0"/>
              <a:t>Let’s download a data set.</a:t>
            </a:r>
          </a:p>
          <a:p>
            <a:r>
              <a:rPr lang="en-US" dirty="0" smtClean="0"/>
              <a:t>Go back to the Roper home page and point your mouse at “Quick Links’ and click on “Search for Datasets.”  You should see the page on the next slide.</a:t>
            </a:r>
          </a:p>
          <a:p>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29</a:t>
            </a:fld>
            <a:endParaRPr lang="en-US" dirty="0"/>
          </a:p>
        </p:txBody>
      </p:sp>
    </p:spTree>
    <p:extLst>
      <p:ext uri="{BB962C8B-B14F-4D97-AF65-F5344CB8AC3E}">
        <p14:creationId xmlns:p14="http://schemas.microsoft.com/office/powerpoint/2010/main" val="716636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get access to the Roper Center for Public Opinion Research?</a:t>
            </a:r>
            <a:endParaRPr lang="en-US" dirty="0"/>
          </a:p>
        </p:txBody>
      </p:sp>
      <p:sp>
        <p:nvSpPr>
          <p:cNvPr id="3" name="Content Placeholder 2"/>
          <p:cNvSpPr>
            <a:spLocks noGrp="1"/>
          </p:cNvSpPr>
          <p:nvPr>
            <p:ph idx="1"/>
          </p:nvPr>
        </p:nvSpPr>
        <p:spPr/>
        <p:txBody>
          <a:bodyPr>
            <a:normAutofit lnSpcReduction="10000"/>
          </a:bodyPr>
          <a:lstStyle/>
          <a:p>
            <a:r>
              <a:rPr lang="en-US" dirty="0" smtClean="0"/>
              <a:t>CSU campuses subscribe yearly to the social science databases which include:</a:t>
            </a:r>
          </a:p>
          <a:p>
            <a:pPr lvl="1"/>
            <a:r>
              <a:rPr lang="en-US" dirty="0" smtClean="0"/>
              <a:t>The Roper Center for Public Opinion Research</a:t>
            </a:r>
          </a:p>
          <a:p>
            <a:pPr lvl="1"/>
            <a:r>
              <a:rPr lang="en-US" dirty="0"/>
              <a:t>The Field </a:t>
            </a:r>
            <a:r>
              <a:rPr lang="en-US" dirty="0" smtClean="0"/>
              <a:t>Poll</a:t>
            </a:r>
          </a:p>
          <a:p>
            <a:pPr lvl="1"/>
            <a:r>
              <a:rPr lang="en-US" dirty="0" smtClean="0"/>
              <a:t>The Inter-university Consortium for Political and Social Research</a:t>
            </a:r>
          </a:p>
          <a:p>
            <a:r>
              <a:rPr lang="en-US" dirty="0" smtClean="0"/>
              <a:t>Campuses that subscribe have free access to all these databases for their students, faculty and staff.</a:t>
            </a:r>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3</a:t>
            </a:fld>
            <a:endParaRPr lang="en-US" dirty="0"/>
          </a:p>
        </p:txBody>
      </p:sp>
    </p:spTree>
    <p:extLst>
      <p:ext uri="{BB962C8B-B14F-4D97-AF65-F5344CB8AC3E}">
        <p14:creationId xmlns:p14="http://schemas.microsoft.com/office/powerpoint/2010/main" val="3366082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Datasets</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30</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82991"/>
            <a:ext cx="8229600" cy="3960381"/>
          </a:xfrm>
        </p:spPr>
      </p:pic>
    </p:spTree>
    <p:extLst>
      <p:ext uri="{BB962C8B-B14F-4D97-AF65-F5344CB8AC3E}">
        <p14:creationId xmlns:p14="http://schemas.microsoft.com/office/powerpoint/2010/main" val="962580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Datasets</a:t>
            </a:r>
            <a:endParaRPr lang="en-US" dirty="0"/>
          </a:p>
        </p:txBody>
      </p:sp>
      <p:sp>
        <p:nvSpPr>
          <p:cNvPr id="3" name="Content Placeholder 2"/>
          <p:cNvSpPr>
            <a:spLocks noGrp="1"/>
          </p:cNvSpPr>
          <p:nvPr>
            <p:ph idx="1"/>
          </p:nvPr>
        </p:nvSpPr>
        <p:spPr/>
        <p:txBody>
          <a:bodyPr>
            <a:normAutofit lnSpcReduction="10000"/>
          </a:bodyPr>
          <a:lstStyle/>
          <a:p>
            <a:r>
              <a:rPr lang="en-US" dirty="0" smtClean="0"/>
              <a:t>The “Search for Datasets” dialog box looks very similar to the iPOLL box.</a:t>
            </a:r>
          </a:p>
          <a:p>
            <a:r>
              <a:rPr lang="en-US" dirty="0" smtClean="0"/>
              <a:t>Enter “religion” in the “Keyword(s)” box and use 2000 to 2013 for the date range.</a:t>
            </a:r>
          </a:p>
          <a:p>
            <a:r>
              <a:rPr lang="en-US" dirty="0" smtClean="0"/>
              <a:t>The countries box allows you to search for surveys from a particular country.  We’ll use the default which is “All Countries.”</a:t>
            </a:r>
          </a:p>
          <a:p>
            <a:r>
              <a:rPr lang="en-US" dirty="0" smtClean="0"/>
              <a:t>Leave the other boxes blank</a:t>
            </a:r>
            <a:r>
              <a:rPr lang="en-US" dirty="0"/>
              <a:t> </a:t>
            </a:r>
            <a:r>
              <a:rPr lang="en-US" dirty="0" smtClean="0"/>
              <a:t>and click on the “Search” button.</a:t>
            </a:r>
          </a:p>
        </p:txBody>
      </p:sp>
      <p:sp>
        <p:nvSpPr>
          <p:cNvPr id="4" name="Slide Number Placeholder 3"/>
          <p:cNvSpPr>
            <a:spLocks noGrp="1"/>
          </p:cNvSpPr>
          <p:nvPr>
            <p:ph type="sldNum" sz="quarter" idx="12"/>
          </p:nvPr>
        </p:nvSpPr>
        <p:spPr/>
        <p:txBody>
          <a:bodyPr/>
          <a:lstStyle/>
          <a:p>
            <a:fld id="{ACB29A0A-F2E5-418C-99CA-2DAE16A8AF57}" type="slidenum">
              <a:rPr lang="en-US" smtClean="0"/>
              <a:t>31</a:t>
            </a:fld>
            <a:endParaRPr lang="en-US" dirty="0"/>
          </a:p>
        </p:txBody>
      </p:sp>
    </p:spTree>
    <p:extLst>
      <p:ext uri="{BB962C8B-B14F-4D97-AF65-F5344CB8AC3E}">
        <p14:creationId xmlns:p14="http://schemas.microsoft.com/office/powerpoint/2010/main" val="3249943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Searching for Datasets</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32</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63060"/>
            <a:ext cx="8229600" cy="4200243"/>
          </a:xfrm>
        </p:spPr>
      </p:pic>
    </p:spTree>
    <p:extLst>
      <p:ext uri="{BB962C8B-B14F-4D97-AF65-F5344CB8AC3E}">
        <p14:creationId xmlns:p14="http://schemas.microsoft.com/office/powerpoint/2010/main" val="806637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Search for Datasets Results</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33</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948" y="1600200"/>
            <a:ext cx="7824103" cy="4525963"/>
          </a:xfrm>
        </p:spPr>
      </p:pic>
    </p:spTree>
    <p:extLst>
      <p:ext uri="{BB962C8B-B14F-4D97-AF65-F5344CB8AC3E}">
        <p14:creationId xmlns:p14="http://schemas.microsoft.com/office/powerpoint/2010/main" val="449507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a:t>
            </a:r>
            <a:endParaRPr lang="en-US" dirty="0"/>
          </a:p>
        </p:txBody>
      </p:sp>
      <p:sp>
        <p:nvSpPr>
          <p:cNvPr id="3" name="Content Placeholder 2"/>
          <p:cNvSpPr>
            <a:spLocks noGrp="1"/>
          </p:cNvSpPr>
          <p:nvPr>
            <p:ph idx="1"/>
          </p:nvPr>
        </p:nvSpPr>
        <p:spPr/>
        <p:txBody>
          <a:bodyPr>
            <a:normAutofit/>
          </a:bodyPr>
          <a:lstStyle/>
          <a:p>
            <a:r>
              <a:rPr lang="en-US" dirty="0" smtClean="0"/>
              <a:t>There are 261 surveys which contained the word “religion” somewhere in the survey.</a:t>
            </a:r>
          </a:p>
          <a:p>
            <a:r>
              <a:rPr lang="en-US" dirty="0" smtClean="0"/>
              <a:t>The first survey listed is the USA Today/Gallup Poll conducted in 2012.  Your first result may differ.</a:t>
            </a:r>
          </a:p>
          <a:p>
            <a:r>
              <a:rPr lang="en-US" dirty="0" smtClean="0"/>
              <a:t>The RoperExpress icon (     )indicates that this dataset can be downloaded directly to your computer with RoperExpress.</a:t>
            </a:r>
          </a:p>
          <a:p>
            <a:pPr marL="0" indent="0">
              <a:buNone/>
            </a:pPr>
            <a:endParaRPr lang="en-US" dirty="0" smtClean="0"/>
          </a:p>
          <a:p>
            <a:endParaRPr lang="en-US" dirty="0" smtClean="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4419600"/>
            <a:ext cx="466725" cy="276225"/>
          </a:xfrm>
          <a:prstGeom prst="rect">
            <a:avLst/>
          </a:prstGeom>
        </p:spPr>
      </p:pic>
      <p:sp>
        <p:nvSpPr>
          <p:cNvPr id="4" name="Slide Number Placeholder 3"/>
          <p:cNvSpPr>
            <a:spLocks noGrp="1"/>
          </p:cNvSpPr>
          <p:nvPr>
            <p:ph type="sldNum" sz="quarter" idx="12"/>
          </p:nvPr>
        </p:nvSpPr>
        <p:spPr/>
        <p:txBody>
          <a:bodyPr/>
          <a:lstStyle/>
          <a:p>
            <a:fld id="{ACB29A0A-F2E5-418C-99CA-2DAE16A8AF57}" type="slidenum">
              <a:rPr lang="en-US" smtClean="0"/>
              <a:t>34</a:t>
            </a:fld>
            <a:endParaRPr lang="en-US" dirty="0"/>
          </a:p>
        </p:txBody>
      </p:sp>
    </p:spTree>
    <p:extLst>
      <p:ext uri="{BB962C8B-B14F-4D97-AF65-F5344CB8AC3E}">
        <p14:creationId xmlns:p14="http://schemas.microsoft.com/office/powerpoint/2010/main" val="2287425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a:t>
            </a:r>
            <a:endParaRPr lang="en-US" dirty="0"/>
          </a:p>
        </p:txBody>
      </p:sp>
      <p:sp>
        <p:nvSpPr>
          <p:cNvPr id="3" name="Content Placeholder 2"/>
          <p:cNvSpPr>
            <a:spLocks noGrp="1"/>
          </p:cNvSpPr>
          <p:nvPr>
            <p:ph idx="1"/>
          </p:nvPr>
        </p:nvSpPr>
        <p:spPr/>
        <p:txBody>
          <a:bodyPr>
            <a:normAutofit fontScale="92500"/>
          </a:bodyPr>
          <a:lstStyle/>
          <a:p>
            <a:r>
              <a:rPr lang="en-US" dirty="0" smtClean="0"/>
              <a:t>The iPOLL icon (      ) indicates that you can view the question in iPOLL.</a:t>
            </a:r>
          </a:p>
          <a:p>
            <a:r>
              <a:rPr lang="en-US" dirty="0" smtClean="0"/>
              <a:t>The RoperExplorer icon (     ) indicates that you can analyze the survey results with RoperExpress.</a:t>
            </a:r>
          </a:p>
          <a:p>
            <a:r>
              <a:rPr lang="en-US" dirty="0"/>
              <a:t>Note that you can narrow your results by date, country and by limiting your search to studies that can be downloaded by RoperExpress and analyzed by RoperExplorer</a:t>
            </a:r>
            <a:r>
              <a:rPr lang="en-US" dirty="0" smtClean="0"/>
              <a:t>.</a:t>
            </a:r>
          </a:p>
          <a:p>
            <a:r>
              <a:rPr lang="en-US" dirty="0" smtClean="0"/>
              <a:t>Let’s download the dataset.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832" y="1752600"/>
            <a:ext cx="295275" cy="2952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225" y="2757487"/>
            <a:ext cx="257175" cy="276225"/>
          </a:xfrm>
          <a:prstGeom prst="rect">
            <a:avLst/>
          </a:prstGeom>
        </p:spPr>
      </p:pic>
      <p:sp>
        <p:nvSpPr>
          <p:cNvPr id="4" name="Slide Number Placeholder 3"/>
          <p:cNvSpPr>
            <a:spLocks noGrp="1"/>
          </p:cNvSpPr>
          <p:nvPr>
            <p:ph type="sldNum" sz="quarter" idx="12"/>
          </p:nvPr>
        </p:nvSpPr>
        <p:spPr/>
        <p:txBody>
          <a:bodyPr/>
          <a:lstStyle/>
          <a:p>
            <a:fld id="{ACB29A0A-F2E5-418C-99CA-2DAE16A8AF57}" type="slidenum">
              <a:rPr lang="en-US" smtClean="0"/>
              <a:t>35</a:t>
            </a:fld>
            <a:endParaRPr lang="en-US" dirty="0"/>
          </a:p>
        </p:txBody>
      </p:sp>
    </p:spTree>
    <p:extLst>
      <p:ext uri="{BB962C8B-B14F-4D97-AF65-F5344CB8AC3E}">
        <p14:creationId xmlns:p14="http://schemas.microsoft.com/office/powerpoint/2010/main" val="1800008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Downloading the Dataset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on the RoperExpress icon (       ) for the 2012 USA Today/Gallup Poll survey.</a:t>
            </a:r>
          </a:p>
          <a:p>
            <a:r>
              <a:rPr lang="en-US" dirty="0" smtClean="0"/>
              <a:t>You should see a page similar to the next slide.</a:t>
            </a:r>
          </a:p>
          <a:p>
            <a:r>
              <a:rPr lang="en-US" dirty="0"/>
              <a:t>If there isn’t a RoperExpress icon, that means that the dataset isn’t available through RoperExpress.  Copy and paste the information about the dataset </a:t>
            </a:r>
            <a:r>
              <a:rPr lang="en-US" dirty="0" smtClean="0"/>
              <a:t>into an email to </a:t>
            </a:r>
            <a:r>
              <a:rPr lang="en-US" dirty="0"/>
              <a:t>the Roper Center at </a:t>
            </a:r>
            <a:r>
              <a:rPr lang="en-US" dirty="0">
                <a:hlinkClick r:id="rId2"/>
              </a:rPr>
              <a:t>rcweb@ropercenter.uconn.edu</a:t>
            </a:r>
            <a:r>
              <a:rPr lang="en-US" dirty="0"/>
              <a:t>.  </a:t>
            </a:r>
            <a:r>
              <a:rPr lang="en-US" dirty="0" smtClean="0"/>
              <a:t>You can also call them at 860-486-4440.  They </a:t>
            </a:r>
            <a:r>
              <a:rPr lang="en-US" dirty="0"/>
              <a:t>will process the data and let you know when it is available through RoperExpress.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734612"/>
            <a:ext cx="466725" cy="276225"/>
          </a:xfrm>
          <a:prstGeom prst="rect">
            <a:avLst/>
          </a:prstGeom>
        </p:spPr>
      </p:pic>
      <p:sp>
        <p:nvSpPr>
          <p:cNvPr id="5" name="Slide Number Placeholder 4"/>
          <p:cNvSpPr>
            <a:spLocks noGrp="1"/>
          </p:cNvSpPr>
          <p:nvPr>
            <p:ph type="sldNum" sz="quarter" idx="12"/>
          </p:nvPr>
        </p:nvSpPr>
        <p:spPr/>
        <p:txBody>
          <a:bodyPr/>
          <a:lstStyle/>
          <a:p>
            <a:fld id="{ACB29A0A-F2E5-418C-99CA-2DAE16A8AF57}" type="slidenum">
              <a:rPr lang="en-US" smtClean="0"/>
              <a:t>36</a:t>
            </a:fld>
            <a:endParaRPr lang="en-US" dirty="0"/>
          </a:p>
        </p:txBody>
      </p:sp>
    </p:spTree>
    <p:extLst>
      <p:ext uri="{BB962C8B-B14F-4D97-AF65-F5344CB8AC3E}">
        <p14:creationId xmlns:p14="http://schemas.microsoft.com/office/powerpoint/2010/main" val="598553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Abstract</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37</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011" y="1600200"/>
            <a:ext cx="7249978" cy="4525963"/>
          </a:xfrm>
        </p:spPr>
      </p:pic>
    </p:spTree>
    <p:extLst>
      <p:ext uri="{BB962C8B-B14F-4D97-AF65-F5344CB8AC3E}">
        <p14:creationId xmlns:p14="http://schemas.microsoft.com/office/powerpoint/2010/main" val="2206942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Downloading the Dataset</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dataset abstract you will see information about this dataset.</a:t>
            </a:r>
          </a:p>
          <a:p>
            <a:r>
              <a:rPr lang="en-US" dirty="0" smtClean="0"/>
              <a:t>On the left you will see information about the documentation for this data set including the questionnaire.  For this dataset you can download the documentation as a Word or PDF file.</a:t>
            </a:r>
          </a:p>
          <a:p>
            <a:r>
              <a:rPr lang="en-US" dirty="0" smtClean="0"/>
              <a:t>You will also see information about downloading the dataset itself.</a:t>
            </a:r>
          </a:p>
          <a:p>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38</a:t>
            </a:fld>
            <a:endParaRPr lang="en-US" dirty="0"/>
          </a:p>
        </p:txBody>
      </p:sp>
    </p:spTree>
    <p:extLst>
      <p:ext uri="{BB962C8B-B14F-4D97-AF65-F5344CB8AC3E}">
        <p14:creationId xmlns:p14="http://schemas.microsoft.com/office/powerpoint/2010/main" val="1030549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Downloading the Dataset</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this is the first time you have downloaded a Roper dataset, you will need to register and choose a username and password and then sign into your account. See the beginning of this PowerPoint for a description of how to get your own account. </a:t>
            </a:r>
          </a:p>
          <a:p>
            <a:r>
              <a:rPr lang="en-US" dirty="0" smtClean="0"/>
              <a:t>You will also need an account to use RoperExplorer which we will take about in a few slides. </a:t>
            </a:r>
            <a:endParaRPr lang="en-US" dirty="0"/>
          </a:p>
          <a:p>
            <a:r>
              <a:rPr lang="en-US" dirty="0" smtClean="0"/>
              <a:t>This dataset can be downloaded as either an ASCII file or a SPSS portable file.</a:t>
            </a:r>
          </a:p>
          <a:p>
            <a:r>
              <a:rPr lang="en-US" dirty="0" smtClean="0"/>
              <a:t>Note that there are links to the following information:</a:t>
            </a:r>
          </a:p>
          <a:p>
            <a:pPr lvl="1"/>
            <a:r>
              <a:rPr lang="en-US" dirty="0" smtClean="0"/>
              <a:t>Bringing an ASCII file into SPSS</a:t>
            </a:r>
          </a:p>
          <a:p>
            <a:pPr lvl="1"/>
            <a:r>
              <a:rPr lang="en-US" dirty="0" smtClean="0"/>
              <a:t>Bringing an ASCII file into Stata</a:t>
            </a:r>
          </a:p>
          <a:p>
            <a:pPr lvl="1"/>
            <a:r>
              <a:rPr lang="en-US" dirty="0" smtClean="0"/>
              <a:t>Definition of data file extensions</a:t>
            </a:r>
            <a:r>
              <a:rPr lang="en-US" dirty="0"/>
              <a:t>	</a:t>
            </a:r>
            <a:endParaRPr lang="en-US" dirty="0" smtClean="0"/>
          </a:p>
          <a:p>
            <a:r>
              <a:rPr lang="en-US" dirty="0" smtClean="0"/>
              <a:t>Let’s download the SPSS file by pointing to “SPSS/PASW portable file” and clicking on it.  You should see the box on the next screen.</a:t>
            </a:r>
          </a:p>
          <a:p>
            <a:pPr marL="0" indent="0">
              <a:buNone/>
            </a:pPr>
            <a:endParaRPr lang="en-US" dirty="0" smtClean="0"/>
          </a:p>
        </p:txBody>
      </p:sp>
      <p:sp>
        <p:nvSpPr>
          <p:cNvPr id="4" name="Slide Number Placeholder 3"/>
          <p:cNvSpPr>
            <a:spLocks noGrp="1"/>
          </p:cNvSpPr>
          <p:nvPr>
            <p:ph type="sldNum" sz="quarter" idx="12"/>
          </p:nvPr>
        </p:nvSpPr>
        <p:spPr/>
        <p:txBody>
          <a:bodyPr/>
          <a:lstStyle/>
          <a:p>
            <a:fld id="{ACB29A0A-F2E5-418C-99CA-2DAE16A8AF57}" type="slidenum">
              <a:rPr lang="en-US" smtClean="0"/>
              <a:t>39</a:t>
            </a:fld>
            <a:endParaRPr lang="en-US" dirty="0"/>
          </a:p>
        </p:txBody>
      </p:sp>
    </p:spTree>
    <p:extLst>
      <p:ext uri="{BB962C8B-B14F-4D97-AF65-F5344CB8AC3E}">
        <p14:creationId xmlns:p14="http://schemas.microsoft.com/office/powerpoint/2010/main" val="246348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Creating your Own Account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first thing you need to do is to create your own personal account at the Roper Center.</a:t>
            </a:r>
          </a:p>
          <a:p>
            <a:r>
              <a:rPr lang="en-US" dirty="0" smtClean="0"/>
              <a:t>You’ll need this account to download data sets and to analyze data online.</a:t>
            </a:r>
          </a:p>
          <a:p>
            <a:r>
              <a:rPr lang="en-US" dirty="0" smtClean="0"/>
              <a:t>These accounts are free.</a:t>
            </a:r>
          </a:p>
          <a:p>
            <a:r>
              <a:rPr lang="en-US" dirty="0" smtClean="0"/>
              <a:t>To create your own account, you’ll need be on a computer on a CSU campus that has subscribed to the social science data bases.  </a:t>
            </a:r>
          </a:p>
          <a:p>
            <a:r>
              <a:rPr lang="en-US" dirty="0"/>
              <a:t>P</a:t>
            </a:r>
            <a:r>
              <a:rPr lang="en-US" dirty="0" smtClean="0"/>
              <a:t>oint </a:t>
            </a:r>
            <a:r>
              <a:rPr lang="en-US" dirty="0"/>
              <a:t>your mouse at “Quick Links” in the upper left of the Roper  home page.  Click on </a:t>
            </a:r>
            <a:r>
              <a:rPr lang="en-US" dirty="0" smtClean="0"/>
              <a:t>“iPOLL Login” as shown on the next slide.</a:t>
            </a:r>
            <a:endParaRPr lang="en-US" b="1" dirty="0"/>
          </a:p>
          <a:p>
            <a:r>
              <a:rPr lang="en-US" dirty="0" smtClean="0"/>
              <a:t>Click on “Sign In” at the top of the page as indicated in the next slide.</a:t>
            </a:r>
          </a:p>
        </p:txBody>
      </p:sp>
      <p:sp>
        <p:nvSpPr>
          <p:cNvPr id="4" name="Slide Number Placeholder 3"/>
          <p:cNvSpPr>
            <a:spLocks noGrp="1"/>
          </p:cNvSpPr>
          <p:nvPr>
            <p:ph type="sldNum" sz="quarter" idx="12"/>
          </p:nvPr>
        </p:nvSpPr>
        <p:spPr/>
        <p:txBody>
          <a:bodyPr/>
          <a:lstStyle/>
          <a:p>
            <a:fld id="{ACB29A0A-F2E5-418C-99CA-2DAE16A8AF57}" type="slidenum">
              <a:rPr lang="en-US" smtClean="0"/>
              <a:t>4</a:t>
            </a:fld>
            <a:endParaRPr lang="en-US" dirty="0"/>
          </a:p>
        </p:txBody>
      </p:sp>
    </p:spTree>
    <p:extLst>
      <p:ext uri="{BB962C8B-B14F-4D97-AF65-F5344CB8AC3E}">
        <p14:creationId xmlns:p14="http://schemas.microsoft.com/office/powerpoint/2010/main" val="3639207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the Dataset</a:t>
            </a:r>
          </a:p>
        </p:txBody>
      </p:sp>
      <p:sp>
        <p:nvSpPr>
          <p:cNvPr id="3" name="Slide Number Placeholder 2"/>
          <p:cNvSpPr>
            <a:spLocks noGrp="1"/>
          </p:cNvSpPr>
          <p:nvPr>
            <p:ph type="sldNum" sz="quarter" idx="12"/>
          </p:nvPr>
        </p:nvSpPr>
        <p:spPr/>
        <p:txBody>
          <a:bodyPr/>
          <a:lstStyle/>
          <a:p>
            <a:fld id="{ACB29A0A-F2E5-418C-99CA-2DAE16A8AF57}" type="slidenum">
              <a:rPr lang="en-US" smtClean="0"/>
              <a:t>40</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2687" y="2262981"/>
            <a:ext cx="4238625" cy="3200400"/>
          </a:xfrm>
        </p:spPr>
      </p:pic>
    </p:spTree>
    <p:extLst>
      <p:ext uri="{BB962C8B-B14F-4D97-AF65-F5344CB8AC3E}">
        <p14:creationId xmlns:p14="http://schemas.microsoft.com/office/powerpoint/2010/main" val="333834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the Dataset</a:t>
            </a:r>
          </a:p>
        </p:txBody>
      </p:sp>
      <p:sp>
        <p:nvSpPr>
          <p:cNvPr id="3" name="Content Placeholder 2"/>
          <p:cNvSpPr>
            <a:spLocks noGrp="1"/>
          </p:cNvSpPr>
          <p:nvPr>
            <p:ph idx="1"/>
          </p:nvPr>
        </p:nvSpPr>
        <p:spPr/>
        <p:txBody>
          <a:bodyPr>
            <a:normAutofit fontScale="92500" lnSpcReduction="10000"/>
          </a:bodyPr>
          <a:lstStyle/>
          <a:p>
            <a:r>
              <a:rPr lang="en-US" dirty="0" smtClean="0"/>
              <a:t>We want to save the file so select “Save File” and click “OK”.</a:t>
            </a:r>
          </a:p>
          <a:p>
            <a:r>
              <a:rPr lang="en-US" dirty="0" smtClean="0"/>
              <a:t>The file will now be downloaded to wherever downloaded files are stored on your computer.</a:t>
            </a:r>
          </a:p>
          <a:p>
            <a:r>
              <a:rPr lang="en-US" dirty="0" smtClean="0"/>
              <a:t>Go to your download folder and you should see a file with a .por extension.  For this dataset it’s called “usa201222.por”.</a:t>
            </a:r>
          </a:p>
          <a:p>
            <a:r>
              <a:rPr lang="en-US" dirty="0" smtClean="0"/>
              <a:t>You will need to have SPSS on your computer to open the file.  Remember that it is a portable (.por) file.  </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41</a:t>
            </a:fld>
            <a:endParaRPr lang="en-US" dirty="0"/>
          </a:p>
        </p:txBody>
      </p:sp>
    </p:spTree>
    <p:extLst>
      <p:ext uri="{BB962C8B-B14F-4D97-AF65-F5344CB8AC3E}">
        <p14:creationId xmlns:p14="http://schemas.microsoft.com/office/powerpoint/2010/main" val="1988483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RoperExplorer</a:t>
            </a:r>
            <a:endParaRPr lang="en-US" dirty="0"/>
          </a:p>
        </p:txBody>
      </p:sp>
      <p:sp>
        <p:nvSpPr>
          <p:cNvPr id="3" name="Content Placeholder 2"/>
          <p:cNvSpPr>
            <a:spLocks noGrp="1"/>
          </p:cNvSpPr>
          <p:nvPr>
            <p:ph idx="1"/>
          </p:nvPr>
        </p:nvSpPr>
        <p:spPr/>
        <p:txBody>
          <a:bodyPr>
            <a:normAutofit fontScale="92500"/>
          </a:bodyPr>
          <a:lstStyle/>
          <a:p>
            <a:r>
              <a:rPr lang="en-US" dirty="0" smtClean="0"/>
              <a:t>Now let’s use RoperExplorer to analyze some of the data contained in the dataset.</a:t>
            </a:r>
          </a:p>
          <a:p>
            <a:r>
              <a:rPr lang="en-US" dirty="0" smtClean="0"/>
              <a:t>You will need your own account to use RoperExplorer.  See the beginning of this PowerPoint for a description of how to get your account.</a:t>
            </a:r>
          </a:p>
          <a:p>
            <a:r>
              <a:rPr lang="en-US" dirty="0" smtClean="0"/>
              <a:t>Let’s take a look at the Dataset Abstract page that we got when we clicked on the RoperExpress icon (      ).    This page appears on the next slide.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562600"/>
            <a:ext cx="466725" cy="276225"/>
          </a:xfrm>
          <a:prstGeom prst="rect">
            <a:avLst/>
          </a:prstGeom>
        </p:spPr>
      </p:pic>
      <p:sp>
        <p:nvSpPr>
          <p:cNvPr id="5" name="Slide Number Placeholder 4"/>
          <p:cNvSpPr>
            <a:spLocks noGrp="1"/>
          </p:cNvSpPr>
          <p:nvPr>
            <p:ph type="sldNum" sz="quarter" idx="12"/>
          </p:nvPr>
        </p:nvSpPr>
        <p:spPr/>
        <p:txBody>
          <a:bodyPr/>
          <a:lstStyle/>
          <a:p>
            <a:fld id="{ACB29A0A-F2E5-418C-99CA-2DAE16A8AF57}" type="slidenum">
              <a:rPr lang="en-US" smtClean="0"/>
              <a:t>42</a:t>
            </a:fld>
            <a:endParaRPr lang="en-US" dirty="0"/>
          </a:p>
        </p:txBody>
      </p:sp>
    </p:spTree>
    <p:extLst>
      <p:ext uri="{BB962C8B-B14F-4D97-AF65-F5344CB8AC3E}">
        <p14:creationId xmlns:p14="http://schemas.microsoft.com/office/powerpoint/2010/main" val="1200044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Abstract</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43</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00200"/>
            <a:ext cx="7251209" cy="4525963"/>
          </a:xfrm>
        </p:spPr>
      </p:pic>
      <p:sp>
        <p:nvSpPr>
          <p:cNvPr id="4" name="TextBox 3"/>
          <p:cNvSpPr txBox="1"/>
          <p:nvPr/>
        </p:nvSpPr>
        <p:spPr>
          <a:xfrm>
            <a:off x="152400" y="3124200"/>
            <a:ext cx="1371600" cy="584775"/>
          </a:xfrm>
          <a:prstGeom prst="rect">
            <a:avLst/>
          </a:prstGeom>
          <a:noFill/>
        </p:spPr>
        <p:txBody>
          <a:bodyPr wrap="square" rtlCol="0">
            <a:spAutoFit/>
          </a:bodyPr>
          <a:lstStyle/>
          <a:p>
            <a:r>
              <a:rPr lang="en-US" sz="1600" dirty="0" smtClean="0">
                <a:solidFill>
                  <a:srgbClr val="FF0000"/>
                </a:solidFill>
              </a:rPr>
              <a:t>Use RoperExplorer</a:t>
            </a:r>
            <a:endParaRPr lang="en-US" sz="1600" dirty="0">
              <a:solidFill>
                <a:srgbClr val="FF0000"/>
              </a:solidFill>
            </a:endParaRPr>
          </a:p>
        </p:txBody>
      </p:sp>
      <p:cxnSp>
        <p:nvCxnSpPr>
          <p:cNvPr id="7" name="Straight Arrow Connector 6"/>
          <p:cNvCxnSpPr/>
          <p:nvPr/>
        </p:nvCxnSpPr>
        <p:spPr>
          <a:xfrm flipV="1">
            <a:off x="685800" y="2667000"/>
            <a:ext cx="1066800" cy="685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03487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RoperExplorer</a:t>
            </a:r>
            <a:endParaRPr lang="en-US" dirty="0"/>
          </a:p>
        </p:txBody>
      </p:sp>
      <p:sp>
        <p:nvSpPr>
          <p:cNvPr id="3" name="Content Placeholder 2"/>
          <p:cNvSpPr>
            <a:spLocks noGrp="1"/>
          </p:cNvSpPr>
          <p:nvPr>
            <p:ph idx="1"/>
          </p:nvPr>
        </p:nvSpPr>
        <p:spPr/>
        <p:txBody>
          <a:bodyPr/>
          <a:lstStyle/>
          <a:p>
            <a:r>
              <a:rPr lang="en-US" dirty="0" smtClean="0"/>
              <a:t>In the upper left there is a link that you can click to open RoperExplorer.  Click on it now.</a:t>
            </a:r>
          </a:p>
          <a:p>
            <a:r>
              <a:rPr lang="en-US" dirty="0" smtClean="0"/>
              <a:t>Remember that you could also get to RoperExplorer by clicking on the RoperExplorer icon (      ) on the search results page.</a:t>
            </a:r>
          </a:p>
          <a:p>
            <a:r>
              <a:rPr lang="en-US" dirty="0" smtClean="0"/>
              <a:t>You should see the page on the next slide.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411" y="3810000"/>
            <a:ext cx="257175" cy="276225"/>
          </a:xfrm>
          <a:prstGeom prst="rect">
            <a:avLst/>
          </a:prstGeom>
        </p:spPr>
      </p:pic>
      <p:sp>
        <p:nvSpPr>
          <p:cNvPr id="5" name="Slide Number Placeholder 4"/>
          <p:cNvSpPr>
            <a:spLocks noGrp="1"/>
          </p:cNvSpPr>
          <p:nvPr>
            <p:ph type="sldNum" sz="quarter" idx="12"/>
          </p:nvPr>
        </p:nvSpPr>
        <p:spPr/>
        <p:txBody>
          <a:bodyPr/>
          <a:lstStyle/>
          <a:p>
            <a:fld id="{ACB29A0A-F2E5-418C-99CA-2DAE16A8AF57}" type="slidenum">
              <a:rPr lang="en-US" smtClean="0"/>
              <a:t>44</a:t>
            </a:fld>
            <a:endParaRPr lang="en-US" dirty="0"/>
          </a:p>
        </p:txBody>
      </p:sp>
    </p:spTree>
    <p:extLst>
      <p:ext uri="{BB962C8B-B14F-4D97-AF65-F5344CB8AC3E}">
        <p14:creationId xmlns:p14="http://schemas.microsoft.com/office/powerpoint/2010/main" val="4124629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RoperExplorer</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45</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86165"/>
            <a:ext cx="8229600" cy="4354032"/>
          </a:xfrm>
        </p:spPr>
      </p:pic>
    </p:spTree>
    <p:extLst>
      <p:ext uri="{BB962C8B-B14F-4D97-AF65-F5344CB8AC3E}">
        <p14:creationId xmlns:p14="http://schemas.microsoft.com/office/powerpoint/2010/main" val="2580007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Row Variable</a:t>
            </a:r>
            <a:endParaRPr lang="en-US" dirty="0"/>
          </a:p>
        </p:txBody>
      </p:sp>
      <p:sp>
        <p:nvSpPr>
          <p:cNvPr id="3" name="Content Placeholder 2"/>
          <p:cNvSpPr>
            <a:spLocks noGrp="1"/>
          </p:cNvSpPr>
          <p:nvPr>
            <p:ph idx="1"/>
          </p:nvPr>
        </p:nvSpPr>
        <p:spPr/>
        <p:txBody>
          <a:bodyPr>
            <a:normAutofit/>
          </a:bodyPr>
          <a:lstStyle/>
          <a:p>
            <a:r>
              <a:rPr lang="en-US" dirty="0" smtClean="0"/>
              <a:t>The first step is to choose your row variable.  This will be your dependent variable.</a:t>
            </a:r>
          </a:p>
          <a:p>
            <a:r>
              <a:rPr lang="en-US" dirty="0" smtClean="0"/>
              <a:t>Let’s look at the questions about their political ideology.  There are 6 questions in the ideology category.  Click on that category.</a:t>
            </a:r>
          </a:p>
          <a:p>
            <a:r>
              <a:rPr lang="en-US" dirty="0" smtClean="0"/>
              <a:t>You should see the slide on the next page.</a:t>
            </a:r>
          </a:p>
          <a:p>
            <a:r>
              <a:rPr lang="en-US" dirty="0" smtClean="0"/>
              <a:t>Let’s use “Ideology” which is called “D10” in the data set.  Click on that variable.</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46</a:t>
            </a:fld>
            <a:endParaRPr lang="en-US" dirty="0"/>
          </a:p>
        </p:txBody>
      </p:sp>
    </p:spTree>
    <p:extLst>
      <p:ext uri="{BB962C8B-B14F-4D97-AF65-F5344CB8AC3E}">
        <p14:creationId xmlns:p14="http://schemas.microsoft.com/office/powerpoint/2010/main" val="3469206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 Variable – Political Ideology</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47</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6575" y="3120231"/>
            <a:ext cx="2990850" cy="1485900"/>
          </a:xfrm>
        </p:spPr>
      </p:pic>
    </p:spTree>
    <p:extLst>
      <p:ext uri="{BB962C8B-B14F-4D97-AF65-F5344CB8AC3E}">
        <p14:creationId xmlns:p14="http://schemas.microsoft.com/office/powerpoint/2010/main" val="303125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Column Variable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Now we need to choose the column variable which will be your independent variable.</a:t>
            </a:r>
          </a:p>
          <a:p>
            <a:r>
              <a:rPr lang="en-US" dirty="0" smtClean="0"/>
              <a:t>Let’s select religion which has 14 questions.</a:t>
            </a:r>
          </a:p>
          <a:p>
            <a:r>
              <a:rPr lang="en-US" dirty="0" smtClean="0"/>
              <a:t>Click on “religion.”</a:t>
            </a:r>
          </a:p>
          <a:p>
            <a:r>
              <a:rPr lang="en-US" dirty="0" smtClean="0"/>
              <a:t>The next slide shows the first ten questions in this category.</a:t>
            </a:r>
          </a:p>
          <a:p>
            <a:r>
              <a:rPr lang="en-US" dirty="0" smtClean="0"/>
              <a:t>We’re going to use how often the respondent attends church which is called “D24”.  Click on that variable.</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48</a:t>
            </a:fld>
            <a:endParaRPr lang="en-US" dirty="0"/>
          </a:p>
        </p:txBody>
      </p:sp>
    </p:spTree>
    <p:extLst>
      <p:ext uri="{BB962C8B-B14F-4D97-AF65-F5344CB8AC3E}">
        <p14:creationId xmlns:p14="http://schemas.microsoft.com/office/powerpoint/2010/main" val="383679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Column Variable – Often </a:t>
            </a:r>
            <a:br>
              <a:rPr lang="en-US" dirty="0" smtClean="0"/>
            </a:br>
            <a:r>
              <a:rPr lang="en-US" dirty="0" smtClean="0"/>
              <a:t>Attend Church</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49</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212" y="2601119"/>
            <a:ext cx="3457575" cy="2524125"/>
          </a:xfrm>
        </p:spPr>
      </p:pic>
    </p:spTree>
    <p:extLst>
      <p:ext uri="{BB962C8B-B14F-4D97-AF65-F5344CB8AC3E}">
        <p14:creationId xmlns:p14="http://schemas.microsoft.com/office/powerpoint/2010/main" val="354727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http://ropercenter.uconn.edu/</a:t>
            </a:r>
          </a:p>
        </p:txBody>
      </p:sp>
      <p:sp>
        <p:nvSpPr>
          <p:cNvPr id="3" name="Slide Number Placeholder 2"/>
          <p:cNvSpPr>
            <a:spLocks noGrp="1"/>
          </p:cNvSpPr>
          <p:nvPr>
            <p:ph type="sldNum" sz="quarter" idx="12"/>
          </p:nvPr>
        </p:nvSpPr>
        <p:spPr/>
        <p:txBody>
          <a:bodyPr/>
          <a:lstStyle/>
          <a:p>
            <a:fld id="{ACB29A0A-F2E5-418C-99CA-2DAE16A8AF57}" type="slidenum">
              <a:rPr lang="en-US" smtClean="0"/>
              <a:t>5</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2530" y="2209801"/>
            <a:ext cx="6795220" cy="2971800"/>
          </a:xfrm>
        </p:spPr>
      </p:pic>
      <p:sp>
        <p:nvSpPr>
          <p:cNvPr id="4" name="TextBox 3"/>
          <p:cNvSpPr txBox="1"/>
          <p:nvPr/>
        </p:nvSpPr>
        <p:spPr>
          <a:xfrm>
            <a:off x="304800" y="1403866"/>
            <a:ext cx="1752600" cy="338554"/>
          </a:xfrm>
          <a:prstGeom prst="rect">
            <a:avLst/>
          </a:prstGeom>
          <a:noFill/>
        </p:spPr>
        <p:txBody>
          <a:bodyPr wrap="square" rtlCol="0">
            <a:spAutoFit/>
          </a:bodyPr>
          <a:lstStyle/>
          <a:p>
            <a:r>
              <a:rPr lang="en-US" sz="1600" dirty="0" smtClean="0">
                <a:solidFill>
                  <a:srgbClr val="FF0000"/>
                </a:solidFill>
              </a:rPr>
              <a:t>Go to this URL.</a:t>
            </a:r>
            <a:endParaRPr lang="en-US" sz="1600" dirty="0">
              <a:solidFill>
                <a:srgbClr val="FF0000"/>
              </a:solidFill>
            </a:endParaRPr>
          </a:p>
        </p:txBody>
      </p:sp>
      <p:cxnSp>
        <p:nvCxnSpPr>
          <p:cNvPr id="8" name="Straight Arrow Connector 7"/>
          <p:cNvCxnSpPr/>
          <p:nvPr/>
        </p:nvCxnSpPr>
        <p:spPr>
          <a:xfrm flipV="1">
            <a:off x="636181" y="1095522"/>
            <a:ext cx="838200" cy="33706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304800" y="3048000"/>
            <a:ext cx="1295400" cy="338554"/>
          </a:xfrm>
          <a:prstGeom prst="rect">
            <a:avLst/>
          </a:prstGeom>
          <a:noFill/>
        </p:spPr>
        <p:txBody>
          <a:bodyPr wrap="square" rtlCol="0">
            <a:spAutoFit/>
          </a:bodyPr>
          <a:lstStyle/>
          <a:p>
            <a:r>
              <a:rPr lang="en-US" sz="1600" dirty="0" smtClean="0">
                <a:solidFill>
                  <a:srgbClr val="FF0000"/>
                </a:solidFill>
              </a:rPr>
              <a:t>Click here.</a:t>
            </a:r>
            <a:endParaRPr lang="en-US" sz="1600" dirty="0">
              <a:solidFill>
                <a:srgbClr val="FF0000"/>
              </a:solidFill>
            </a:endParaRPr>
          </a:p>
        </p:txBody>
      </p:sp>
      <p:cxnSp>
        <p:nvCxnSpPr>
          <p:cNvPr id="12" name="Straight Arrow Connector 11"/>
          <p:cNvCxnSpPr/>
          <p:nvPr/>
        </p:nvCxnSpPr>
        <p:spPr>
          <a:xfrm flipV="1">
            <a:off x="1219200" y="2743200"/>
            <a:ext cx="609600" cy="381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23359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Table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After you select both your row and column variables, you should see the crosstabulation which is on the next slide.</a:t>
            </a:r>
          </a:p>
          <a:p>
            <a:r>
              <a:rPr lang="en-US" dirty="0" smtClean="0"/>
              <a:t>Note that the percentages sum down to 100% which is what you want if the column variable is your independent variable.  So be sure to put the  independent variable in the column.  </a:t>
            </a:r>
          </a:p>
          <a:p>
            <a:r>
              <a:rPr lang="en-US" dirty="0" smtClean="0"/>
              <a:t>You have the option of printing the table, downloading it as an Excel file, or downloading it as a PDF file.</a:t>
            </a:r>
          </a:p>
          <a:p>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50</a:t>
            </a:fld>
            <a:endParaRPr lang="en-US" dirty="0"/>
          </a:p>
        </p:txBody>
      </p:sp>
    </p:spTree>
    <p:extLst>
      <p:ext uri="{BB962C8B-B14F-4D97-AF65-F5344CB8AC3E}">
        <p14:creationId xmlns:p14="http://schemas.microsoft.com/office/powerpoint/2010/main" val="2679859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51</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3134" y="1600200"/>
            <a:ext cx="5037732" cy="4525963"/>
          </a:xfrm>
        </p:spPr>
      </p:pic>
    </p:spTree>
    <p:extLst>
      <p:ext uri="{BB962C8B-B14F-4D97-AF65-F5344CB8AC3E}">
        <p14:creationId xmlns:p14="http://schemas.microsoft.com/office/powerpoint/2010/main" val="3963207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Statistical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RoperExplorer gives you a quick look at frequency distributions and crosstabulations.</a:t>
            </a:r>
          </a:p>
          <a:p>
            <a:r>
              <a:rPr lang="en-US" dirty="0" smtClean="0"/>
              <a:t>If you want a frequency distribution, chose the variable as the row variable in step 1, skip step 2 and click on step 3.  Your frequency distribution will appear.</a:t>
            </a:r>
          </a:p>
          <a:p>
            <a:r>
              <a:rPr lang="en-US" dirty="0" smtClean="0"/>
              <a:t>If you want to do further analysis, download the dataset as either a SPSS or a Stata file and do further analysis in SPSS or Stata.</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52</a:t>
            </a:fld>
            <a:endParaRPr lang="en-US" dirty="0"/>
          </a:p>
        </p:txBody>
      </p:sp>
    </p:spTree>
    <p:extLst>
      <p:ext uri="{BB962C8B-B14F-4D97-AF65-F5344CB8AC3E}">
        <p14:creationId xmlns:p14="http://schemas.microsoft.com/office/powerpoint/2010/main" val="1128871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Roper has a number of teaching resources.</a:t>
            </a:r>
          </a:p>
          <a:p>
            <a:r>
              <a:rPr lang="en-US" dirty="0" smtClean="0"/>
              <a:t>Roper has two excellent discussions of polling.  You can point to “Education” on the Roper home page and then click on “Fundamentals of Polling” and on “Analyzing Polls.”  These are referred to as “Polling 101” and “Polling 201” in the “Quick Links” in the menu bar.</a:t>
            </a:r>
          </a:p>
          <a:p>
            <a:r>
              <a:rPr lang="en-US" dirty="0" smtClean="0"/>
              <a:t>You can also point to “Education” and then click on “Teaching Tools” to see several assignments you might use in your class.  These are on the next slide.</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53</a:t>
            </a:fld>
            <a:endParaRPr lang="en-US" dirty="0"/>
          </a:p>
        </p:txBody>
      </p:sp>
    </p:spTree>
    <p:extLst>
      <p:ext uri="{BB962C8B-B14F-4D97-AF65-F5344CB8AC3E}">
        <p14:creationId xmlns:p14="http://schemas.microsoft.com/office/powerpoint/2010/main" val="4185723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Tools</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54</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193" y="1600200"/>
            <a:ext cx="5633613" cy="4525963"/>
          </a:xfrm>
        </p:spPr>
      </p:pic>
    </p:spTree>
    <p:extLst>
      <p:ext uri="{BB962C8B-B14F-4D97-AF65-F5344CB8AC3E}">
        <p14:creationId xmlns:p14="http://schemas.microsoft.com/office/powerpoint/2010/main" val="28890314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More about Roper</a:t>
            </a:r>
            <a:endParaRPr lang="en-US" dirty="0"/>
          </a:p>
        </p:txBody>
      </p:sp>
      <p:sp>
        <p:nvSpPr>
          <p:cNvPr id="3" name="Content Placeholder 2"/>
          <p:cNvSpPr>
            <a:spLocks noGrp="1"/>
          </p:cNvSpPr>
          <p:nvPr>
            <p:ph idx="1"/>
          </p:nvPr>
        </p:nvSpPr>
        <p:spPr/>
        <p:txBody>
          <a:bodyPr/>
          <a:lstStyle/>
          <a:p>
            <a:r>
              <a:rPr lang="en-US" dirty="0" smtClean="0"/>
              <a:t>Here are some sources for learning more about Roper.</a:t>
            </a:r>
          </a:p>
          <a:p>
            <a:pPr lvl="1"/>
            <a:r>
              <a:rPr lang="en-US" dirty="0" smtClean="0"/>
              <a:t>Point to “Research” in the menu bar and click on “Webinars” where you can register for the webinars that interest you.</a:t>
            </a:r>
          </a:p>
          <a:p>
            <a:pPr lvl="1"/>
            <a:r>
              <a:rPr lang="en-US" dirty="0" smtClean="0"/>
              <a:t>Watch the following tutorials:</a:t>
            </a:r>
          </a:p>
          <a:p>
            <a:pPr lvl="2"/>
            <a:r>
              <a:rPr lang="en-US" dirty="0"/>
              <a:t>iPOLL Basic Search Tutorial -- </a:t>
            </a:r>
            <a:r>
              <a:rPr lang="en-US" dirty="0">
                <a:hlinkClick r:id="rId2"/>
              </a:rPr>
              <a:t>http://</a:t>
            </a:r>
            <a:r>
              <a:rPr lang="en-US" dirty="0" smtClean="0">
                <a:hlinkClick r:id="rId2"/>
              </a:rPr>
              <a:t>webapps.ropercenter.uconn.edu/CFIDE/cf/video/ipoll_basic_search_tutorial.html</a:t>
            </a:r>
            <a:r>
              <a:rPr lang="en-US" dirty="0" smtClean="0"/>
              <a:t> </a:t>
            </a:r>
          </a:p>
          <a:p>
            <a:pPr lvl="1"/>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55</a:t>
            </a:fld>
            <a:endParaRPr lang="en-US" dirty="0"/>
          </a:p>
        </p:txBody>
      </p:sp>
    </p:spTree>
    <p:extLst>
      <p:ext uri="{BB962C8B-B14F-4D97-AF65-F5344CB8AC3E}">
        <p14:creationId xmlns:p14="http://schemas.microsoft.com/office/powerpoint/2010/main" val="3985657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More about Roper</a:t>
            </a:r>
            <a:endParaRPr lang="en-US" dirty="0"/>
          </a:p>
        </p:txBody>
      </p:sp>
      <p:sp>
        <p:nvSpPr>
          <p:cNvPr id="3" name="Content Placeholder 2"/>
          <p:cNvSpPr>
            <a:spLocks noGrp="1"/>
          </p:cNvSpPr>
          <p:nvPr>
            <p:ph idx="1"/>
          </p:nvPr>
        </p:nvSpPr>
        <p:spPr/>
        <p:txBody>
          <a:bodyPr>
            <a:normAutofit lnSpcReduction="10000"/>
          </a:bodyPr>
          <a:lstStyle/>
          <a:p>
            <a:pPr lvl="2"/>
            <a:r>
              <a:rPr lang="en-US" dirty="0" smtClean="0"/>
              <a:t>Dataset </a:t>
            </a:r>
            <a:r>
              <a:rPr lang="en-US" dirty="0"/>
              <a:t>Search Tutorial -- </a:t>
            </a:r>
            <a:r>
              <a:rPr lang="en-US" dirty="0">
                <a:hlinkClick r:id="rId2"/>
              </a:rPr>
              <a:t>http://</a:t>
            </a:r>
            <a:r>
              <a:rPr lang="en-US" dirty="0" smtClean="0">
                <a:hlinkClick r:id="rId2"/>
              </a:rPr>
              <a:t>webapps.ropercenter.uconn.edu/CFIDE/cf/video/dataset_search_tutorial.html</a:t>
            </a:r>
            <a:endParaRPr lang="en-US" dirty="0" smtClean="0"/>
          </a:p>
          <a:p>
            <a:pPr lvl="2"/>
            <a:r>
              <a:rPr lang="en-US" dirty="0" smtClean="0"/>
              <a:t>RoperExplorer Online </a:t>
            </a:r>
            <a:r>
              <a:rPr lang="en-US" dirty="0"/>
              <a:t>Analysis Tutorial -- </a:t>
            </a:r>
            <a:r>
              <a:rPr lang="en-US" dirty="0">
                <a:hlinkClick r:id="rId3"/>
              </a:rPr>
              <a:t>http://</a:t>
            </a:r>
            <a:r>
              <a:rPr lang="en-US" dirty="0" smtClean="0">
                <a:hlinkClick r:id="rId3"/>
              </a:rPr>
              <a:t>webapps.ropercenter.uconn.edu/CFIDE/cf/video/roperexplorer_tutorial.html</a:t>
            </a:r>
            <a:endParaRPr lang="en-US" dirty="0" smtClean="0"/>
          </a:p>
          <a:p>
            <a:pPr lvl="1"/>
            <a:r>
              <a:rPr lang="en-US" dirty="0" smtClean="0"/>
              <a:t>Point your mouse at “Quick Links” on the home page and then click on “User Support.”</a:t>
            </a:r>
          </a:p>
          <a:p>
            <a:pPr lvl="1"/>
            <a:r>
              <a:rPr lang="en-US" dirty="0" smtClean="0"/>
              <a:t>Sign up to receive the Roper Center newsletter by entering your email address in the box on the left of the home page – </a:t>
            </a:r>
          </a:p>
          <a:p>
            <a:pPr lvl="1"/>
            <a:endParaRPr lang="en-US" dirty="0" smtClean="0"/>
          </a:p>
          <a:p>
            <a:pPr lvl="2"/>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5410200"/>
            <a:ext cx="1438275" cy="438150"/>
          </a:xfrm>
          <a:prstGeom prst="rect">
            <a:avLst/>
          </a:prstGeom>
        </p:spPr>
      </p:pic>
      <p:sp>
        <p:nvSpPr>
          <p:cNvPr id="5" name="Slide Number Placeholder 4"/>
          <p:cNvSpPr>
            <a:spLocks noGrp="1"/>
          </p:cNvSpPr>
          <p:nvPr>
            <p:ph type="sldNum" sz="quarter" idx="12"/>
          </p:nvPr>
        </p:nvSpPr>
        <p:spPr/>
        <p:txBody>
          <a:bodyPr/>
          <a:lstStyle/>
          <a:p>
            <a:fld id="{ACB29A0A-F2E5-418C-99CA-2DAE16A8AF57}" type="slidenum">
              <a:rPr lang="en-US" smtClean="0"/>
              <a:t>56</a:t>
            </a:fld>
            <a:endParaRPr lang="en-US" dirty="0"/>
          </a:p>
        </p:txBody>
      </p:sp>
    </p:spTree>
    <p:extLst>
      <p:ext uri="{BB962C8B-B14F-4D97-AF65-F5344CB8AC3E}">
        <p14:creationId xmlns:p14="http://schemas.microsoft.com/office/powerpoint/2010/main" val="216844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Science Research and Instructional Council (SSRIC)</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way to learn more about the Roper Center is by going to the SSRIC’s web site.</a:t>
            </a:r>
          </a:p>
          <a:p>
            <a:r>
              <a:rPr lang="en-US" dirty="0" smtClean="0"/>
              <a:t>The home page is on the next slide.</a:t>
            </a:r>
          </a:p>
          <a:p>
            <a:r>
              <a:rPr lang="en-US" dirty="0" smtClean="0"/>
              <a:t>Click on “Roper” under “Data” in the upper left.</a:t>
            </a:r>
          </a:p>
          <a:p>
            <a:r>
              <a:rPr lang="en-US" dirty="0" smtClean="0"/>
              <a:t>Explore the SSRIC web site while you are there.  There is lots of information about other data archives (e.g., Field and ICPSR) and teaching resources.</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57</a:t>
            </a:fld>
            <a:endParaRPr lang="en-US" dirty="0"/>
          </a:p>
        </p:txBody>
      </p:sp>
    </p:spTree>
    <p:extLst>
      <p:ext uri="{BB962C8B-B14F-4D97-AF65-F5344CB8AC3E}">
        <p14:creationId xmlns:p14="http://schemas.microsoft.com/office/powerpoint/2010/main" val="30343663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http://ssric.org</a:t>
            </a:r>
            <a:r>
              <a:rPr lang="en-US" dirty="0" smtClean="0"/>
              <a:t> </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58</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9750" y="1600200"/>
            <a:ext cx="5584500" cy="4525963"/>
          </a:xfrm>
        </p:spPr>
      </p:pic>
    </p:spTree>
    <p:extLst>
      <p:ext uri="{BB962C8B-B14F-4D97-AF65-F5344CB8AC3E}">
        <p14:creationId xmlns:p14="http://schemas.microsoft.com/office/powerpoint/2010/main" val="38464373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a:t>
            </a:r>
            <a:endParaRPr lang="en-US" dirty="0"/>
          </a:p>
        </p:txBody>
      </p:sp>
      <p:sp>
        <p:nvSpPr>
          <p:cNvPr id="3" name="Content Placeholder 2"/>
          <p:cNvSpPr>
            <a:spLocks noGrp="1"/>
          </p:cNvSpPr>
          <p:nvPr>
            <p:ph idx="1"/>
          </p:nvPr>
        </p:nvSpPr>
        <p:spPr/>
        <p:txBody>
          <a:bodyPr>
            <a:normAutofit fontScale="92500"/>
          </a:bodyPr>
          <a:lstStyle/>
          <a:p>
            <a:r>
              <a:rPr lang="en-US" dirty="0"/>
              <a:t>Here are some of the resources you will find on the SSRIC web site.  Some of these resources are available only to faculty and students in the CSU.</a:t>
            </a:r>
          </a:p>
          <a:p>
            <a:pPr lvl="1"/>
            <a:r>
              <a:rPr lang="en-US" dirty="0" smtClean="0"/>
              <a:t>Under “Data” on the left you can get information about ICPSR, Field, Roper and instructional data sets.</a:t>
            </a:r>
          </a:p>
          <a:p>
            <a:pPr lvl="1"/>
            <a:r>
              <a:rPr lang="en-US" dirty="0" smtClean="0"/>
              <a:t>Under “Participate” there is information about the Field Faculty Fellow, the ICPSR Summer Program, the SSRIC’s Student Research Conference, and workshops that the SSRIC will come to your CSU campus and offer.</a:t>
            </a:r>
          </a:p>
          <a:p>
            <a:endParaRPr lang="en-US" dirty="0" smtClean="0"/>
          </a:p>
        </p:txBody>
      </p:sp>
      <p:sp>
        <p:nvSpPr>
          <p:cNvPr id="4" name="Slide Number Placeholder 3"/>
          <p:cNvSpPr>
            <a:spLocks noGrp="1"/>
          </p:cNvSpPr>
          <p:nvPr>
            <p:ph type="sldNum" sz="quarter" idx="12"/>
          </p:nvPr>
        </p:nvSpPr>
        <p:spPr/>
        <p:txBody>
          <a:bodyPr/>
          <a:lstStyle/>
          <a:p>
            <a:fld id="{ACB29A0A-F2E5-418C-99CA-2DAE16A8AF57}" type="slidenum">
              <a:rPr lang="en-US" smtClean="0"/>
              <a:t>59</a:t>
            </a:fld>
            <a:endParaRPr lang="en-US" dirty="0"/>
          </a:p>
        </p:txBody>
      </p:sp>
    </p:spTree>
    <p:extLst>
      <p:ext uri="{BB962C8B-B14F-4D97-AF65-F5344CB8AC3E}">
        <p14:creationId xmlns:p14="http://schemas.microsoft.com/office/powerpoint/2010/main" val="383865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a:t>Creating your Own Account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6034617" cy="4525963"/>
          </a:xfrm>
        </p:spPr>
      </p:pic>
      <p:sp>
        <p:nvSpPr>
          <p:cNvPr id="4" name="Slide Number Placeholder 3"/>
          <p:cNvSpPr>
            <a:spLocks noGrp="1"/>
          </p:cNvSpPr>
          <p:nvPr>
            <p:ph type="sldNum" sz="quarter" idx="12"/>
          </p:nvPr>
        </p:nvSpPr>
        <p:spPr/>
        <p:txBody>
          <a:bodyPr/>
          <a:lstStyle/>
          <a:p>
            <a:fld id="{ACB29A0A-F2E5-418C-99CA-2DAE16A8AF57}" type="slidenum">
              <a:rPr lang="en-US" smtClean="0"/>
              <a:t>6</a:t>
            </a:fld>
            <a:endParaRPr lang="en-US" dirty="0"/>
          </a:p>
        </p:txBody>
      </p:sp>
      <p:sp>
        <p:nvSpPr>
          <p:cNvPr id="3" name="TextBox 2"/>
          <p:cNvSpPr txBox="1"/>
          <p:nvPr/>
        </p:nvSpPr>
        <p:spPr>
          <a:xfrm>
            <a:off x="7371907" y="2796731"/>
            <a:ext cx="1371600" cy="338554"/>
          </a:xfrm>
          <a:prstGeom prst="rect">
            <a:avLst/>
          </a:prstGeom>
          <a:noFill/>
        </p:spPr>
        <p:txBody>
          <a:bodyPr wrap="square" rtlCol="0">
            <a:spAutoFit/>
          </a:bodyPr>
          <a:lstStyle/>
          <a:p>
            <a:r>
              <a:rPr lang="en-US" sz="1600" dirty="0" smtClean="0">
                <a:solidFill>
                  <a:srgbClr val="FF0000"/>
                </a:solidFill>
              </a:rPr>
              <a:t>Click here.</a:t>
            </a:r>
            <a:endParaRPr lang="en-US" sz="1600" dirty="0">
              <a:solidFill>
                <a:srgbClr val="FF0000"/>
              </a:solidFill>
            </a:endParaRPr>
          </a:p>
        </p:txBody>
      </p:sp>
      <p:cxnSp>
        <p:nvCxnSpPr>
          <p:cNvPr id="8" name="Straight Arrow Connector 7"/>
          <p:cNvCxnSpPr/>
          <p:nvPr/>
        </p:nvCxnSpPr>
        <p:spPr>
          <a:xfrm flipH="1" flipV="1">
            <a:off x="6934200" y="2514600"/>
            <a:ext cx="533400" cy="381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0250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Under “Teaching Resources” there are exercises and data sets that you could use in your classes.  There is also an extensive set of links to other sites  of methodological and statistical relevance.  These resources are typically available to everyone regardless of whether you are part of the CSU or not.</a:t>
            </a:r>
          </a:p>
          <a:p>
            <a:r>
              <a:rPr lang="en-US" dirty="0" smtClean="0"/>
              <a:t>Under “Council” you can look up the SSRIC campus representative on your campus and learn more about the SSRIC Council.</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60</a:t>
            </a:fld>
            <a:endParaRPr lang="en-US" dirty="0"/>
          </a:p>
        </p:txBody>
      </p:sp>
    </p:spTree>
    <p:extLst>
      <p:ext uri="{BB962C8B-B14F-4D97-AF65-F5344CB8AC3E}">
        <p14:creationId xmlns:p14="http://schemas.microsoft.com/office/powerpoint/2010/main" val="411775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your Own Account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00200"/>
            <a:ext cx="6034617" cy="4525963"/>
          </a:xfrm>
        </p:spPr>
      </p:pic>
      <p:sp>
        <p:nvSpPr>
          <p:cNvPr id="4" name="Slide Number Placeholder 3"/>
          <p:cNvSpPr>
            <a:spLocks noGrp="1"/>
          </p:cNvSpPr>
          <p:nvPr>
            <p:ph type="sldNum" sz="quarter" idx="12"/>
          </p:nvPr>
        </p:nvSpPr>
        <p:spPr/>
        <p:txBody>
          <a:bodyPr/>
          <a:lstStyle/>
          <a:p>
            <a:fld id="{ACB29A0A-F2E5-418C-99CA-2DAE16A8AF57}" type="slidenum">
              <a:rPr lang="en-US" smtClean="0"/>
              <a:t>7</a:t>
            </a:fld>
            <a:endParaRPr lang="en-US" dirty="0"/>
          </a:p>
        </p:txBody>
      </p:sp>
      <p:sp>
        <p:nvSpPr>
          <p:cNvPr id="3" name="TextBox 2"/>
          <p:cNvSpPr txBox="1"/>
          <p:nvPr/>
        </p:nvSpPr>
        <p:spPr>
          <a:xfrm>
            <a:off x="1752600" y="2938130"/>
            <a:ext cx="1676400" cy="584775"/>
          </a:xfrm>
          <a:prstGeom prst="rect">
            <a:avLst/>
          </a:prstGeom>
          <a:noFill/>
        </p:spPr>
        <p:txBody>
          <a:bodyPr wrap="square" rtlCol="0">
            <a:spAutoFit/>
          </a:bodyPr>
          <a:lstStyle/>
          <a:p>
            <a:r>
              <a:rPr lang="en-US" sz="1600" dirty="0" smtClean="0">
                <a:solidFill>
                  <a:srgbClr val="FF0000"/>
                </a:solidFill>
              </a:rPr>
              <a:t>Enter your information here.</a:t>
            </a:r>
            <a:endParaRPr lang="en-US" sz="1600" dirty="0">
              <a:solidFill>
                <a:srgbClr val="FF0000"/>
              </a:solidFill>
            </a:endParaRPr>
          </a:p>
        </p:txBody>
      </p:sp>
      <p:cxnSp>
        <p:nvCxnSpPr>
          <p:cNvPr id="9" name="Straight Arrow Connector 8"/>
          <p:cNvCxnSpPr/>
          <p:nvPr/>
        </p:nvCxnSpPr>
        <p:spPr>
          <a:xfrm flipV="1">
            <a:off x="3352800" y="2667000"/>
            <a:ext cx="990600" cy="685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1832344" y="4953000"/>
            <a:ext cx="2133600" cy="338554"/>
          </a:xfrm>
          <a:prstGeom prst="rect">
            <a:avLst/>
          </a:prstGeom>
          <a:noFill/>
        </p:spPr>
        <p:txBody>
          <a:bodyPr wrap="square" rtlCol="0">
            <a:spAutoFit/>
          </a:bodyPr>
          <a:lstStyle/>
          <a:p>
            <a:r>
              <a:rPr lang="en-US" sz="1600" dirty="0" smtClean="0">
                <a:solidFill>
                  <a:srgbClr val="FF0000"/>
                </a:solidFill>
              </a:rPr>
              <a:t>Create your password.</a:t>
            </a:r>
            <a:endParaRPr lang="en-US" sz="1600" dirty="0">
              <a:solidFill>
                <a:srgbClr val="FF0000"/>
              </a:solidFill>
            </a:endParaRPr>
          </a:p>
        </p:txBody>
      </p:sp>
      <p:cxnSp>
        <p:nvCxnSpPr>
          <p:cNvPr id="12" name="Straight Arrow Connector 11"/>
          <p:cNvCxnSpPr/>
          <p:nvPr/>
        </p:nvCxnSpPr>
        <p:spPr>
          <a:xfrm flipV="1">
            <a:off x="3657600" y="4800600"/>
            <a:ext cx="6858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7758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onto your Account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you want to use the Roper Center and it asks you to sign into your account, use your email address as your user name and the password you just created as your password.</a:t>
            </a:r>
          </a:p>
          <a:p>
            <a:r>
              <a:rPr lang="en-US" dirty="0" smtClean="0"/>
              <a:t>Now that you have your account, you can access the Roper Center from off campus.</a:t>
            </a:r>
          </a:p>
          <a:p>
            <a:r>
              <a:rPr lang="en-US" dirty="0" smtClean="0"/>
              <a:t>When you need to sign into your account, it will ask you to do so.</a:t>
            </a:r>
          </a:p>
          <a:p>
            <a:r>
              <a:rPr lang="en-US" dirty="0" smtClean="0"/>
              <a:t>Now let’s look at the menu bar at the top of the Roper Center home page. </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8</a:t>
            </a:fld>
            <a:endParaRPr lang="en-US" dirty="0"/>
          </a:p>
        </p:txBody>
      </p:sp>
    </p:spTree>
    <p:extLst>
      <p:ext uri="{BB962C8B-B14F-4D97-AF65-F5344CB8AC3E}">
        <p14:creationId xmlns:p14="http://schemas.microsoft.com/office/powerpoint/2010/main" val="87980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 Bar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1676400"/>
            <a:ext cx="5111750" cy="304586"/>
          </a:xfrm>
        </p:spPr>
      </p:pic>
      <p:sp>
        <p:nvSpPr>
          <p:cNvPr id="4" name="Text Placeholder 3"/>
          <p:cNvSpPr>
            <a:spLocks noGrp="1"/>
          </p:cNvSpPr>
          <p:nvPr>
            <p:ph type="body" sz="half" idx="2"/>
          </p:nvPr>
        </p:nvSpPr>
        <p:spPr/>
        <p:txBody>
          <a:bodyPr/>
          <a:lstStyle/>
          <a:p>
            <a:r>
              <a:rPr lang="en-US" dirty="0" smtClean="0"/>
              <a:t>Quick Links</a:t>
            </a:r>
          </a:p>
          <a:p>
            <a:pPr marL="285750" indent="-285750">
              <a:buFont typeface="Arial" pitchFamily="34" charset="0"/>
              <a:buChar char="•"/>
            </a:pPr>
            <a:r>
              <a:rPr lang="en-US" dirty="0" smtClean="0"/>
              <a:t>“iPOLL Login” takes you to iPOLL which is a searchable database of over 600,000 survey questions.</a:t>
            </a:r>
          </a:p>
          <a:p>
            <a:pPr marL="285750" indent="-285750">
              <a:buFont typeface="Arial" pitchFamily="34" charset="0"/>
              <a:buChar char="•"/>
            </a:pPr>
            <a:r>
              <a:rPr lang="en-US" dirty="0" smtClean="0"/>
              <a:t>“Search for Datasets” takes you to a searchable database of over 18,000 surveys.</a:t>
            </a:r>
          </a:p>
          <a:p>
            <a:pPr marL="285750" indent="-285750">
              <a:buFont typeface="Arial" pitchFamily="34" charset="0"/>
              <a:buChar char="•"/>
            </a:pPr>
            <a:r>
              <a:rPr lang="en-US" dirty="0" smtClean="0"/>
              <a:t>“Topics at a Glance” takes you to a list of survey topics in the Roper archive.</a:t>
            </a:r>
          </a:p>
          <a:p>
            <a:pPr marL="285750" indent="-285750">
              <a:buFont typeface="Arial" pitchFamily="34" charset="0"/>
              <a:buChar char="•"/>
            </a:pPr>
            <a:r>
              <a:rPr lang="en-US" dirty="0" smtClean="0"/>
              <a:t>“Polling 101” and “Polling 201” are introductions to survey research that you can use in your classes.</a:t>
            </a:r>
          </a:p>
          <a:p>
            <a:pPr marL="285750" indent="-285750">
              <a:buFont typeface="Arial" pitchFamily="34" charset="0"/>
              <a:buChar char="•"/>
            </a:pPr>
            <a:r>
              <a:rPr lang="en-US" dirty="0" smtClean="0"/>
              <a:t>“User Support” takes you to a page with information about online tutorials, webinars, online how-to-guides, help sheets, FAQs, user services support, technical support and other resources.</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133" y="2819400"/>
            <a:ext cx="2165412" cy="3095626"/>
          </a:xfrm>
          <a:prstGeom prst="rect">
            <a:avLst/>
          </a:prstGeom>
        </p:spPr>
      </p:pic>
      <p:cxnSp>
        <p:nvCxnSpPr>
          <p:cNvPr id="7" name="Straight Arrow Connector 6"/>
          <p:cNvCxnSpPr>
            <a:endCxn id="6" idx="0"/>
          </p:cNvCxnSpPr>
          <p:nvPr/>
        </p:nvCxnSpPr>
        <p:spPr>
          <a:xfrm>
            <a:off x="4038600" y="1981200"/>
            <a:ext cx="1643239" cy="838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 name="Slide Number Placeholder 2"/>
          <p:cNvSpPr>
            <a:spLocks noGrp="1"/>
          </p:cNvSpPr>
          <p:nvPr>
            <p:ph type="sldNum" sz="quarter" idx="12"/>
          </p:nvPr>
        </p:nvSpPr>
        <p:spPr/>
        <p:txBody>
          <a:bodyPr/>
          <a:lstStyle/>
          <a:p>
            <a:fld id="{ACB29A0A-F2E5-418C-99CA-2DAE16A8AF57}" type="slidenum">
              <a:rPr lang="en-US" smtClean="0"/>
              <a:t>9</a:t>
            </a:fld>
            <a:endParaRPr lang="en-US" dirty="0"/>
          </a:p>
        </p:txBody>
      </p:sp>
    </p:spTree>
    <p:extLst>
      <p:ext uri="{BB962C8B-B14F-4D97-AF65-F5344CB8AC3E}">
        <p14:creationId xmlns:p14="http://schemas.microsoft.com/office/powerpoint/2010/main" val="1311985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TotalTime>
  <Words>2944</Words>
  <Application>Microsoft Office PowerPoint</Application>
  <PresentationFormat>On-screen Show (4:3)</PresentationFormat>
  <Paragraphs>272</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Roper Center for Public Opinion Research</vt:lpstr>
      <vt:lpstr>What is the Roper Center?</vt:lpstr>
      <vt:lpstr>How do we get access to the Roper Center for Public Opinion Research?</vt:lpstr>
      <vt:lpstr> Creating your Own Account </vt:lpstr>
      <vt:lpstr>http://ropercenter.uconn.edu/</vt:lpstr>
      <vt:lpstr>Creating your Own Account</vt:lpstr>
      <vt:lpstr>Creating your Own Account</vt:lpstr>
      <vt:lpstr>Logging onto your Account</vt:lpstr>
      <vt:lpstr>Menu Bar</vt:lpstr>
      <vt:lpstr>Menu Bar</vt:lpstr>
      <vt:lpstr>Menu Bar</vt:lpstr>
      <vt:lpstr>Menu Bar</vt:lpstr>
      <vt:lpstr>iPOLL</vt:lpstr>
      <vt:lpstr>iPOLL Search</vt:lpstr>
      <vt:lpstr>Doing an iPOLL Search</vt:lpstr>
      <vt:lpstr>Example of an iPOLL Search</vt:lpstr>
      <vt:lpstr>Example of iPOLL Search Results</vt:lpstr>
      <vt:lpstr>What’s in the Search Results?</vt:lpstr>
      <vt:lpstr>Viewing the Question Details</vt:lpstr>
      <vt:lpstr>Question Details</vt:lpstr>
      <vt:lpstr>RoperExpress and RoperExplorer</vt:lpstr>
      <vt:lpstr>Example of a Question that has both RoperExpress and RoperExplorer</vt:lpstr>
      <vt:lpstr>RoperExpress and RoperExplorer</vt:lpstr>
      <vt:lpstr>RoperExpress and RoperExplorer Results</vt:lpstr>
      <vt:lpstr>Searching Within a Search</vt:lpstr>
      <vt:lpstr>Searching Within a Search</vt:lpstr>
      <vt:lpstr>Searching Within a Search Results</vt:lpstr>
      <vt:lpstr>Searching Within a Search Results</vt:lpstr>
      <vt:lpstr> Downloading Data Using RoperExpress </vt:lpstr>
      <vt:lpstr>Search for Datasets</vt:lpstr>
      <vt:lpstr>Search for Datasets</vt:lpstr>
      <vt:lpstr>Example of Searching for Datasets</vt:lpstr>
      <vt:lpstr>Search for Datasets Results</vt:lpstr>
      <vt:lpstr>Search Results</vt:lpstr>
      <vt:lpstr>Search Results</vt:lpstr>
      <vt:lpstr> Downloading the Dataset </vt:lpstr>
      <vt:lpstr>Dataset Abstract</vt:lpstr>
      <vt:lpstr>Downloading the Dataset</vt:lpstr>
      <vt:lpstr> Downloading the Dataset </vt:lpstr>
      <vt:lpstr>Downloading the Dataset</vt:lpstr>
      <vt:lpstr>Downloading the Dataset</vt:lpstr>
      <vt:lpstr>RoperExplorer</vt:lpstr>
      <vt:lpstr>Dataset Abstract</vt:lpstr>
      <vt:lpstr>RoperExplorer</vt:lpstr>
      <vt:lpstr>Using RoperExplorer</vt:lpstr>
      <vt:lpstr>Choosing the Row Variable</vt:lpstr>
      <vt:lpstr>Row Variable – Political Ideology</vt:lpstr>
      <vt:lpstr>Choosing the Column Variable</vt:lpstr>
      <vt:lpstr>Column Variable – Often  Attend Church</vt:lpstr>
      <vt:lpstr>Viewing the Table</vt:lpstr>
      <vt:lpstr>Table</vt:lpstr>
      <vt:lpstr>Additional Statistical Analysis</vt:lpstr>
      <vt:lpstr>Teaching Resources</vt:lpstr>
      <vt:lpstr>Teaching Tools</vt:lpstr>
      <vt:lpstr>Learning More about Roper</vt:lpstr>
      <vt:lpstr>Learning More about Roper</vt:lpstr>
      <vt:lpstr>Social Science Research and Instructional Council (SSRIC)</vt:lpstr>
      <vt:lpstr>http://ssric.org </vt:lpstr>
      <vt:lpstr>SSRIC</vt:lpstr>
      <vt:lpstr>SSRIC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Roper Center for Public Opinion Research</dc:title>
  <dc:creator>ssdefault</dc:creator>
  <cp:lastModifiedBy>ednelson</cp:lastModifiedBy>
  <cp:revision>68</cp:revision>
  <cp:lastPrinted>2013-08-31T18:14:53Z</cp:lastPrinted>
  <dcterms:created xsi:type="dcterms:W3CDTF">2012-10-10T20:32:24Z</dcterms:created>
  <dcterms:modified xsi:type="dcterms:W3CDTF">2013-09-08T20:34:31Z</dcterms:modified>
</cp:coreProperties>
</file>