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88" r:id="rId12"/>
    <p:sldId id="278" r:id="rId13"/>
    <p:sldId id="257" r:id="rId14"/>
    <p:sldId id="264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90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67B4-5D3D-44F4-BC95-A66F9B88C52F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DC665-909A-4CAD-B26D-6691B4420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0BEA76-9203-4D03-8532-79782915142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C0B1DC7-CAF1-4A3D-A97E-D6FA7B9590A3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98DC279-94F0-44D8-B640-55015B463E61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9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EAF5-B752-428C-8117-CF92C91ADC4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4211-D001-4AAE-B432-2B0F2ABF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nces.ed.gov/naal/literacytypes.a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dnelson@csufresno.edu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teachingwithdata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merlot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icpsr.umich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sdan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ssdan.net/datacount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censusscop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ropercenter.uconn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field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ssric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eisel@humboldt.edu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jjdp.gov/ojstatbb/da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da.berkeley.edu/archiv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ulb.edu/library/eref/datasets.html" TargetMode="External"/><Relationship Id="rId5" Type="http://schemas.openxmlformats.org/officeDocument/2006/relationships/hyperlink" Target="http://ucdata.berkeley.edu/data_record.php?recid=3" TargetMode="External"/><Relationship Id="rId4" Type="http://schemas.openxmlformats.org/officeDocument/2006/relationships/hyperlink" Target="http://www.icpsr.umich.edu/icpsrweb/content/membership/partners/archive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CMGP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psr.umich.edu/SAMHDA/" TargetMode="External"/><Relationship Id="rId5" Type="http://schemas.openxmlformats.org/officeDocument/2006/relationships/hyperlink" Target="http://www.icpsr.umich.edu/NACJD/" TargetMode="External"/><Relationship Id="rId4" Type="http://schemas.openxmlformats.org/officeDocument/2006/relationships/hyperlink" Target="http://www.icpsr.umich.edu/NACD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dugan2@csub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5177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0"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Integrating Quantitative Literacy Resources into the </a:t>
            </a:r>
            <a:r>
              <a:rPr lang="en-US" dirty="0" smtClean="0"/>
              <a:t>Classroom</a:t>
            </a:r>
            <a:br>
              <a:rPr lang="en-US" dirty="0" smtClean="0"/>
            </a:br>
            <a:r>
              <a:rPr lang="en-US" sz="2200" dirty="0" smtClean="0"/>
              <a:t>(originally presented at the Pacific Sociological Meeting </a:t>
            </a:r>
            <a:br>
              <a:rPr lang="en-US" sz="2200" dirty="0" smtClean="0"/>
            </a:br>
            <a:r>
              <a:rPr lang="en-US" sz="2200" dirty="0" smtClean="0"/>
              <a:t>in Portland, Oregon, 2014)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13600" cy="1219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25000" lnSpcReduction="20000"/>
          </a:bodyPr>
          <a:lstStyle/>
          <a:p>
            <a:pPr marL="342900" indent="-342900" eaLnBrk="1" hangingPunct="1">
              <a:defRPr/>
            </a:pPr>
            <a:endParaRPr lang="en-US" dirty="0" smtClean="0">
              <a:cs typeface="+mn-cs"/>
            </a:endParaRPr>
          </a:p>
          <a:p>
            <a:pPr marL="342900" indent="-342900" eaLnBrk="1" hangingPunct="1">
              <a:defRPr/>
            </a:pPr>
            <a:r>
              <a:rPr lang="en-US" sz="9000" dirty="0" smtClean="0"/>
              <a:t>Social Science Research and </a:t>
            </a:r>
          </a:p>
          <a:p>
            <a:pPr marL="342900" indent="-342900" eaLnBrk="1" hangingPunct="1">
              <a:defRPr/>
            </a:pPr>
            <a:r>
              <a:rPr lang="en-US" sz="9000" dirty="0" smtClean="0"/>
              <a:t>Instructional Council</a:t>
            </a:r>
          </a:p>
          <a:p>
            <a:pPr marL="342900" indent="-342900" eaLnBrk="1" hangingPunct="1">
              <a:defRPr/>
            </a:pPr>
            <a:r>
              <a:rPr lang="en-US" sz="9000" dirty="0" smtClean="0"/>
              <a:t>August, 2014</a:t>
            </a:r>
          </a:p>
        </p:txBody>
      </p:sp>
    </p:spTree>
    <p:extLst>
      <p:ext uri="{BB962C8B-B14F-4D97-AF65-F5344CB8AC3E}">
        <p14:creationId xmlns:p14="http://schemas.microsoft.com/office/powerpoint/2010/main" val="54554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Howery, Carla B. and Havidan Rodriguez. 2006. “Integrating Data Analysis (IDA): Working with Sociology Department to Address the Quantitative Literacy Gap.” </a:t>
            </a:r>
            <a:r>
              <a:rPr lang="en-US" sz="2400" i="1" dirty="0" smtClean="0"/>
              <a:t>Teaching Sociology</a:t>
            </a:r>
            <a:r>
              <a:rPr lang="en-US" sz="2400" dirty="0" smtClean="0"/>
              <a:t>, 34: 23-38</a:t>
            </a:r>
          </a:p>
          <a:p>
            <a:r>
              <a:rPr lang="en-US" sz="2400" dirty="0" smtClean="0"/>
              <a:t>National Center for Educational  Statistics.  “</a:t>
            </a:r>
            <a:r>
              <a:rPr lang="en-US" sz="2400" dirty="0" smtClean="0">
                <a:hlinkClick r:id="rId2"/>
              </a:rPr>
              <a:t>National Assessment of Adult Literacy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Steen, Lynn. 1997.  </a:t>
            </a:r>
            <a:r>
              <a:rPr lang="en-US" sz="2400" i="1" dirty="0" smtClean="0"/>
              <a:t>Why Numbers Count: Quantitative Literacy for Tomorrow’s America</a:t>
            </a:r>
            <a:r>
              <a:rPr lang="en-US" sz="2400" dirty="0" smtClean="0"/>
              <a:t>. New York: College Board.</a:t>
            </a:r>
          </a:p>
          <a:p>
            <a:r>
              <a:rPr lang="en-US" sz="2400" dirty="0" smtClean="0"/>
              <a:t>Sweet, Stephen and Kerry Strand. 2006. “Cultivating Quantitative Literacy: The Role of Sociology.” </a:t>
            </a:r>
            <a:r>
              <a:rPr lang="en-US" sz="2400" i="1" dirty="0" smtClean="0"/>
              <a:t>Teaching Sociology</a:t>
            </a:r>
            <a:r>
              <a:rPr lang="en-US" sz="2400" dirty="0" smtClean="0"/>
              <a:t>, 34(1): 1-4 </a:t>
            </a:r>
          </a:p>
          <a:p>
            <a:r>
              <a:rPr lang="en-US" sz="2400" dirty="0" smtClean="0"/>
              <a:t>Wilder, Esther Isabelle. 2010. “A Qualitative Assessment of Efforts to Integrate Data Analysis throughout the Sociology Curriculum: Feedback from Students, Faculty, and Alumni.” </a:t>
            </a:r>
            <a:r>
              <a:rPr lang="en-US" sz="2400" i="1" dirty="0" smtClean="0"/>
              <a:t>Teaching Sociology</a:t>
            </a:r>
            <a:r>
              <a:rPr lang="en-US" sz="2400" dirty="0" smtClean="0"/>
              <a:t>, 38(3): 226-246.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5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 Nelson</a:t>
            </a:r>
          </a:p>
          <a:p>
            <a:r>
              <a:rPr lang="en-US" dirty="0" smtClean="0"/>
              <a:t>Sociology </a:t>
            </a:r>
          </a:p>
          <a:p>
            <a:r>
              <a:rPr lang="en-US" dirty="0" smtClean="0"/>
              <a:t>CSU Fresno</a:t>
            </a:r>
          </a:p>
          <a:p>
            <a:r>
              <a:rPr lang="en-US" dirty="0">
                <a:hlinkClick r:id="rId2"/>
              </a:rPr>
              <a:t>ednelson@csufresno.edu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Teaching with Data</a:t>
            </a:r>
          </a:p>
          <a:p>
            <a:r>
              <a:rPr lang="en-US" dirty="0" smtClean="0"/>
              <a:t>Merlot</a:t>
            </a:r>
          </a:p>
          <a:p>
            <a:r>
              <a:rPr lang="en-US" dirty="0" smtClean="0"/>
              <a:t>Inter-University Consortium for Political and Social Research (ICPSR)</a:t>
            </a:r>
          </a:p>
          <a:p>
            <a:r>
              <a:rPr lang="en-US" dirty="0" smtClean="0"/>
              <a:t>Social Science Data Analysis Network (SSDAN)</a:t>
            </a:r>
          </a:p>
          <a:p>
            <a:r>
              <a:rPr lang="en-US" dirty="0" smtClean="0"/>
              <a:t>Roper Center for Public Opinion Research</a:t>
            </a:r>
          </a:p>
          <a:p>
            <a:r>
              <a:rPr lang="en-US" dirty="0" smtClean="0"/>
              <a:t>Field Institute</a:t>
            </a:r>
          </a:p>
          <a:p>
            <a:r>
              <a:rPr lang="en-US" dirty="0" smtClean="0"/>
              <a:t>Social Science Research and Instructional Council (SSRIC)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Teaching with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This is the home page of Teaching with Data." title="Teaching with D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52" y="1600200"/>
            <a:ext cx="6753695" cy="4525963"/>
          </a:xfrm>
        </p:spPr>
      </p:pic>
    </p:spTree>
    <p:extLst>
      <p:ext uri="{BB962C8B-B14F-4D97-AF65-F5344CB8AC3E}">
        <p14:creationId xmlns:p14="http://schemas.microsoft.com/office/powerpoint/2010/main" val="14265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Merlot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his is the home page of Merlot." title="Merlo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3" y="1600200"/>
            <a:ext cx="5942553" cy="4525963"/>
          </a:xfrm>
        </p:spPr>
      </p:pic>
    </p:spTree>
    <p:extLst>
      <p:ext uri="{BB962C8B-B14F-4D97-AF65-F5344CB8AC3E}">
        <p14:creationId xmlns:p14="http://schemas.microsoft.com/office/powerpoint/2010/main" val="39363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ICPSR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his is the homepage fo ICPSR." title="ICPS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8" y="1600200"/>
            <a:ext cx="7174764" cy="4525963"/>
          </a:xfrm>
        </p:spPr>
      </p:pic>
    </p:spTree>
    <p:extLst>
      <p:ext uri="{BB962C8B-B14F-4D97-AF65-F5344CB8AC3E}">
        <p14:creationId xmlns:p14="http://schemas.microsoft.com/office/powerpoint/2010/main" val="4331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Social Science Data </a:t>
            </a:r>
            <a:r>
              <a:rPr lang="en-US" dirty="0">
                <a:hlinkClick r:id="rId2"/>
              </a:rPr>
              <a:t>Analysis Network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Teh is the home page of the Social Science Data Analysis Network." title="Social Science Data Analysis Network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6" y="1600200"/>
            <a:ext cx="7460887" cy="4525963"/>
          </a:xfrm>
        </p:spPr>
      </p:pic>
    </p:spTree>
    <p:extLst>
      <p:ext uri="{BB962C8B-B14F-4D97-AF65-F5344CB8AC3E}">
        <p14:creationId xmlns:p14="http://schemas.microsoft.com/office/powerpoint/2010/main" val="36334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SSDAN – </a:t>
            </a:r>
            <a:r>
              <a:rPr lang="en-US" dirty="0" err="1" smtClean="0">
                <a:hlinkClick r:id="rId2"/>
              </a:rPr>
              <a:t>DataCounts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This is the home page of DataCounts! at SSDAN." title="SSDAN -- DataCounts!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06" y="1600200"/>
            <a:ext cx="5260387" cy="4525963"/>
          </a:xfrm>
        </p:spPr>
      </p:pic>
    </p:spTree>
    <p:extLst>
      <p:ext uri="{BB962C8B-B14F-4D97-AF65-F5344CB8AC3E}">
        <p14:creationId xmlns:p14="http://schemas.microsoft.com/office/powerpoint/2010/main" val="40956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SSDAN – </a:t>
            </a:r>
            <a:r>
              <a:rPr lang="en-US" dirty="0" err="1" smtClean="0">
                <a:hlinkClick r:id="rId2"/>
              </a:rPr>
              <a:t>CensusScope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Thsi si the home page of CensusScope at SSDAN." title="SSDAN -- CensusScop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4" y="1600200"/>
            <a:ext cx="4174991" cy="4525963"/>
          </a:xfrm>
        </p:spPr>
      </p:pic>
    </p:spTree>
    <p:extLst>
      <p:ext uri="{BB962C8B-B14F-4D97-AF65-F5344CB8AC3E}">
        <p14:creationId xmlns:p14="http://schemas.microsoft.com/office/powerpoint/2010/main" val="21481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Roper Center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title="Roper Cent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10" y="1600200"/>
            <a:ext cx="4698380" cy="4525963"/>
          </a:xfrm>
        </p:spPr>
      </p:pic>
    </p:spTree>
    <p:extLst>
      <p:ext uri="{BB962C8B-B14F-4D97-AF65-F5344CB8AC3E}">
        <p14:creationId xmlns:p14="http://schemas.microsoft.com/office/powerpoint/2010/main" val="34096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Literacy</a:t>
            </a:r>
          </a:p>
          <a:p>
            <a:r>
              <a:rPr lang="en-US" dirty="0" smtClean="0"/>
              <a:t>Teaching Resources</a:t>
            </a:r>
          </a:p>
          <a:p>
            <a:r>
              <a:rPr lang="en-US" dirty="0" smtClean="0"/>
              <a:t>Survey Documentation and Analysis (SDA)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Field Poll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his is the home page fo teh Field Poll." title="Field Poll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05" y="1600200"/>
            <a:ext cx="6284989" cy="4525963"/>
          </a:xfrm>
        </p:spPr>
      </p:pic>
    </p:spTree>
    <p:extLst>
      <p:ext uri="{BB962C8B-B14F-4D97-AF65-F5344CB8AC3E}">
        <p14:creationId xmlns:p14="http://schemas.microsoft.com/office/powerpoint/2010/main" val="655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SSRIC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his is the home page of the Social Sceince Research and Instructional Council (SSRIC)." title="SSRIC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61" y="1600200"/>
            <a:ext cx="6175877" cy="4525963"/>
          </a:xfrm>
        </p:spPr>
      </p:pic>
    </p:spTree>
    <p:extLst>
      <p:ext uri="{BB962C8B-B14F-4D97-AF65-F5344CB8AC3E}">
        <p14:creationId xmlns:p14="http://schemas.microsoft.com/office/powerpoint/2010/main" val="3342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Documentation and Analysis (SDA)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Josh </a:t>
            </a:r>
            <a:r>
              <a:rPr lang="en-US" dirty="0" err="1" smtClean="0"/>
              <a:t>Meisel</a:t>
            </a:r>
            <a:endParaRPr lang="en-US" dirty="0" smtClean="0"/>
          </a:p>
          <a:p>
            <a:r>
              <a:rPr lang="en-US" dirty="0" smtClean="0"/>
              <a:t>Sociology </a:t>
            </a:r>
          </a:p>
          <a:p>
            <a:r>
              <a:rPr lang="en-US" dirty="0" smtClean="0"/>
              <a:t>Humboldt State University</a:t>
            </a:r>
          </a:p>
          <a:p>
            <a:r>
              <a:rPr lang="en-US" dirty="0">
                <a:hlinkClick r:id="rId2"/>
              </a:rPr>
              <a:t>meisel@humboldt.edu</a:t>
            </a:r>
            <a:r>
              <a:rPr lang="en-US" dirty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Access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background in statistics necessary</a:t>
            </a:r>
          </a:p>
          <a:p>
            <a:r>
              <a:rPr lang="en-US" dirty="0" smtClean="0"/>
              <a:t>Ability to quickly create tables drawing on government agency data sets</a:t>
            </a:r>
          </a:p>
          <a:p>
            <a:pPr>
              <a:buFont typeface="Wingdings" charset="0"/>
              <a:buChar char="Ø"/>
              <a:defRPr/>
            </a:pPr>
            <a:r>
              <a:rPr lang="en-US" dirty="0"/>
              <a:t>Criminology and Juvenile Delinquency:</a:t>
            </a:r>
          </a:p>
          <a:p>
            <a:pPr>
              <a:buFont typeface="Wingdings" charset="0"/>
              <a:buChar char="Ø"/>
              <a:defRPr/>
            </a:pPr>
            <a:r>
              <a:rPr lang="en-US" dirty="0">
                <a:hlinkClick r:id="rId2"/>
              </a:rPr>
              <a:t>OJJDP Statistical Briefing Book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5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This is the home page of the OJJDP Statistical Briefing Book." title="OJJDP Statistical Briefing Bo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OJJDP Statistical Briefing Book</a:t>
            </a:r>
          </a:p>
        </p:txBody>
      </p:sp>
    </p:spTree>
    <p:extLst>
      <p:ext uri="{BB962C8B-B14F-4D97-AF65-F5344CB8AC3E}">
        <p14:creationId xmlns:p14="http://schemas.microsoft.com/office/powerpoint/2010/main" val="33401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Ø"/>
              <a:defRPr/>
            </a:pPr>
            <a:r>
              <a:rPr lang="en-US" dirty="0" smtClean="0">
                <a:cs typeface="+mn-cs"/>
              </a:rPr>
              <a:t>What is it?</a:t>
            </a:r>
          </a:p>
          <a:p>
            <a:pPr eaLnBrk="1" hangingPunct="1">
              <a:buFont typeface="Wingdings" charset="0"/>
              <a:buChar char="Ø"/>
              <a:defRPr/>
            </a:pPr>
            <a:r>
              <a:rPr lang="en-US" dirty="0" smtClean="0">
                <a:cs typeface="+mn-cs"/>
              </a:rPr>
              <a:t>Advantages and disadvantages</a:t>
            </a:r>
          </a:p>
          <a:p>
            <a:pPr eaLnBrk="1" hangingPunct="1">
              <a:buFont typeface="Wingdings" charset="0"/>
              <a:buChar char="Ø"/>
              <a:defRPr/>
            </a:pPr>
            <a:r>
              <a:rPr lang="en-US" dirty="0" smtClean="0">
                <a:cs typeface="+mn-cs"/>
              </a:rPr>
              <a:t>Available SDA Data Sets </a:t>
            </a:r>
          </a:p>
          <a:p>
            <a:pPr eaLnBrk="1" hangingPunct="1">
              <a:buFont typeface="Wingdings" charset="0"/>
              <a:buChar char="Ø"/>
              <a:defRPr/>
            </a:pPr>
            <a:r>
              <a:rPr lang="en-US" dirty="0" smtClean="0">
                <a:cs typeface="+mn-cs"/>
              </a:rPr>
              <a:t>Available statistical Procedures</a:t>
            </a:r>
          </a:p>
          <a:p>
            <a:pPr eaLnBrk="1" hangingPunct="1">
              <a:buFont typeface="Wingdings" charset="0"/>
              <a:buChar char="Ø"/>
              <a:defRPr/>
            </a:pPr>
            <a:r>
              <a:rPr lang="en-US" dirty="0" smtClean="0">
                <a:cs typeface="+mn-cs"/>
              </a:rPr>
              <a:t>Using SDA</a:t>
            </a:r>
          </a:p>
          <a:p>
            <a:pPr eaLnBrk="1" hangingPunct="1">
              <a:buFont typeface="Wingdings" charset="0"/>
              <a:buChar char="Ø"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8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for SDA Data Sets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dirty="0" smtClean="0">
                <a:cs typeface="+mn-cs"/>
                <a:hlinkClick r:id="rId3"/>
              </a:rPr>
              <a:t>SDA Archive located at UC Berkeley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dirty="0" smtClean="0">
                <a:cs typeface="+mn-cs"/>
                <a:hlinkClick r:id="rId4"/>
              </a:rPr>
              <a:t>ICPSR Thematic Collections</a:t>
            </a:r>
            <a:r>
              <a:rPr lang="en-US" sz="2400" dirty="0" smtClean="0">
                <a:cs typeface="+mn-cs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dirty="0" smtClean="0">
                <a:cs typeface="+mn-cs"/>
                <a:hlinkClick r:id="rId5"/>
              </a:rPr>
              <a:t>Field data located at UC Berkeley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400" dirty="0" smtClean="0">
                <a:cs typeface="+mn-cs"/>
                <a:hlinkClick r:id="rId6"/>
              </a:rPr>
              <a:t>List of SDA data sets at CSU Long Beach</a:t>
            </a:r>
            <a:endParaRPr lang="en-US" sz="2400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ICPSR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hlinkClick r:id="rId3"/>
              </a:rPr>
              <a:t>China Multi-Generational Panel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hlinkClick r:id="rId4"/>
              </a:rPr>
              <a:t>National Archive of Computerized Data on Aging 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hlinkClick r:id="rId5"/>
              </a:rPr>
              <a:t>National Archive of Criminal Justice Data Substance 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hlinkClick r:id="rId6"/>
              </a:rPr>
              <a:t>Abuse and Mental Health Data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568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Quantitative Literacy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Rhonda Dugan</a:t>
            </a:r>
          </a:p>
          <a:p>
            <a:r>
              <a:rPr lang="en-US" dirty="0" smtClean="0"/>
              <a:t>Sociology </a:t>
            </a:r>
          </a:p>
          <a:p>
            <a:r>
              <a:rPr lang="en-US" dirty="0" smtClean="0"/>
              <a:t>CSU Bakersfield</a:t>
            </a:r>
          </a:p>
          <a:p>
            <a:r>
              <a:rPr lang="en-US" dirty="0">
                <a:hlinkClick r:id="rId2"/>
              </a:rPr>
              <a:t>rdugan2@csub.edu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Quantitative Literacy (QL)?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Emergence in 1990s</a:t>
            </a:r>
          </a:p>
          <a:p>
            <a:pPr lvl="1"/>
            <a:r>
              <a:rPr lang="en-US" dirty="0" smtClean="0"/>
              <a:t>General Education requirement</a:t>
            </a:r>
          </a:p>
          <a:p>
            <a:r>
              <a:rPr lang="en-US" dirty="0" smtClean="0"/>
              <a:t>QL is not a synonym for “statistics”  </a:t>
            </a:r>
          </a:p>
          <a:p>
            <a:r>
              <a:rPr lang="en-US" dirty="0" smtClean="0"/>
              <a:t>National Council on Educational Statistics (NCES): “Knowledge &amp; skills to perform quantitative tasks…such as balancing a checkbook [or] figuring out a tip…”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Quantitative </a:t>
            </a:r>
            <a:br>
              <a:rPr lang="en-US" dirty="0" smtClean="0"/>
            </a:br>
            <a:r>
              <a:rPr lang="en-US" dirty="0" smtClean="0"/>
              <a:t>Literacy (QL) Involve?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Ability to perform algebraic/logical operations </a:t>
            </a:r>
          </a:p>
          <a:p>
            <a:r>
              <a:rPr lang="en-US" dirty="0" smtClean="0"/>
              <a:t>Develop problem solving skills</a:t>
            </a:r>
          </a:p>
          <a:p>
            <a:r>
              <a:rPr lang="en-US" dirty="0" smtClean="0"/>
              <a:t>Foster analytical skills to apply across 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Dimensions of Quantitative </a:t>
            </a:r>
            <a:br>
              <a:rPr lang="en-US" dirty="0" smtClean="0"/>
            </a:br>
            <a:r>
              <a:rPr lang="en-US" dirty="0" smtClean="0"/>
              <a:t>Literacy </a:t>
            </a:r>
            <a:r>
              <a:rPr lang="en-US" dirty="0"/>
              <a:t>(QL)?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Five dimensions (Steen 1997):</a:t>
            </a:r>
          </a:p>
          <a:p>
            <a:pPr lvl="1"/>
            <a:r>
              <a:rPr lang="en-US" dirty="0" smtClean="0"/>
              <a:t>Practical</a:t>
            </a:r>
          </a:p>
          <a:p>
            <a:pPr lvl="1"/>
            <a:r>
              <a:rPr lang="en-US" dirty="0" smtClean="0"/>
              <a:t>Civic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Recreational</a:t>
            </a:r>
          </a:p>
          <a:p>
            <a:pPr lvl="1"/>
            <a:r>
              <a:rPr lang="en-US" dirty="0" smtClean="0"/>
              <a:t>Cultural</a:t>
            </a:r>
          </a:p>
        </p:txBody>
      </p:sp>
    </p:spTree>
    <p:extLst>
      <p:ext uri="{BB962C8B-B14F-4D97-AF65-F5344CB8AC3E}">
        <p14:creationId xmlns:p14="http://schemas.microsoft.com/office/powerpoint/2010/main" val="5324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QL in 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American  Sociological Association (ASA): focus on “scientific literacy” of sociology majors</a:t>
            </a:r>
          </a:p>
          <a:p>
            <a:r>
              <a:rPr lang="en-US" dirty="0" smtClean="0"/>
              <a:t>Address the scientific reasoning gap </a:t>
            </a:r>
          </a:p>
          <a:p>
            <a:r>
              <a:rPr lang="en-US" dirty="0" smtClean="0"/>
              <a:t>Increase integration of data analysis, computer literacy in undergraduate sociology courses</a:t>
            </a:r>
          </a:p>
          <a:p>
            <a:r>
              <a:rPr lang="en-US" dirty="0" smtClean="0"/>
              <a:t>Key: early classroom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Data Analysis Project (IDA),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Collaborators: ASA, Social Science Data Analysis Network (SSDAN) at Univ. of Michigan</a:t>
            </a:r>
          </a:p>
          <a:p>
            <a:r>
              <a:rPr lang="en-US" dirty="0" smtClean="0"/>
              <a:t>Funded by National Science Foundation (NSF)</a:t>
            </a:r>
          </a:p>
          <a:p>
            <a:r>
              <a:rPr lang="en-US" dirty="0" smtClean="0"/>
              <a:t>Consortium of 12 sociology departments</a:t>
            </a:r>
          </a:p>
          <a:p>
            <a:r>
              <a:rPr lang="en-US" dirty="0" smtClean="0"/>
              <a:t>Incorporate use of data modules (U.S. Census, GSS)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Literacy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Focus:  How sociology departments can incorporate QL in curricula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students empirical experience </a:t>
            </a:r>
          </a:p>
          <a:p>
            <a:pPr lvl="1"/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Comprehension of social problems, community concerns</a:t>
            </a:r>
          </a:p>
          <a:p>
            <a:r>
              <a:rPr lang="en-US" dirty="0" smtClean="0"/>
              <a:t>Potential challenges</a:t>
            </a:r>
          </a:p>
          <a:p>
            <a:pPr lvl="1"/>
            <a:r>
              <a:rPr lang="en-US" dirty="0" smtClean="0"/>
              <a:t>Availability of technology</a:t>
            </a:r>
          </a:p>
          <a:p>
            <a:pPr lvl="1"/>
            <a:r>
              <a:rPr lang="en-US" dirty="0" smtClean="0"/>
              <a:t>Large enrollment-based courses</a:t>
            </a:r>
          </a:p>
          <a:p>
            <a:pPr lvl="1"/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526</Words>
  <Application>Microsoft Office PowerPoint</Application>
  <PresentationFormat>On-screen Show (4:3)</PresentationFormat>
  <Paragraphs>109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Integrating Quantitative Literacy Resources into the Classroom (originally presented at the Pacific Sociological Meeting  in Portland, Oregon, 2014) </vt:lpstr>
      <vt:lpstr>Agenda</vt:lpstr>
      <vt:lpstr>Quantitative Literacy</vt:lpstr>
      <vt:lpstr>What is Quantitative Literacy (QL)?</vt:lpstr>
      <vt:lpstr>What does Quantitative  Literacy (QL) Involve?</vt:lpstr>
      <vt:lpstr>Dimensions of Quantitative  Literacy (QL)?</vt:lpstr>
      <vt:lpstr>QL in Sociology</vt:lpstr>
      <vt:lpstr>Integrating Data Analysis Project (IDA), 2002</vt:lpstr>
      <vt:lpstr>Quantitative Literacy </vt:lpstr>
      <vt:lpstr>Bibliography</vt:lpstr>
      <vt:lpstr>Teaching Resources</vt:lpstr>
      <vt:lpstr>Resources</vt:lpstr>
      <vt:lpstr> Teaching with Data </vt:lpstr>
      <vt:lpstr> Merlot </vt:lpstr>
      <vt:lpstr> ICPSR </vt:lpstr>
      <vt:lpstr> Social Science Data Analysis Network </vt:lpstr>
      <vt:lpstr> SSDAN – DataCounts! </vt:lpstr>
      <vt:lpstr> SSDAN – CensusScope </vt:lpstr>
      <vt:lpstr> Roper Center </vt:lpstr>
      <vt:lpstr> Field Poll </vt:lpstr>
      <vt:lpstr> SSRIC </vt:lpstr>
      <vt:lpstr>Survey Documentation and Analysis (SDA)</vt:lpstr>
      <vt:lpstr>Easy Access Data Sources</vt:lpstr>
      <vt:lpstr>OJJDP Statistical Briefing Book</vt:lpstr>
      <vt:lpstr>Online Data Analysis</vt:lpstr>
      <vt:lpstr>Sources for SDA Data Sets</vt:lpstr>
      <vt:lpstr>ICPSR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Resources</dc:title>
  <dc:creator>ssdefault</dc:creator>
  <cp:lastModifiedBy>ednelson</cp:lastModifiedBy>
  <cp:revision>26</cp:revision>
  <dcterms:created xsi:type="dcterms:W3CDTF">2013-02-26T20:41:06Z</dcterms:created>
  <dcterms:modified xsi:type="dcterms:W3CDTF">2014-08-21T18:25:20Z</dcterms:modified>
</cp:coreProperties>
</file>