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257" r:id="rId3"/>
    <p:sldId id="264" r:id="rId4"/>
    <p:sldId id="259" r:id="rId5"/>
    <p:sldId id="260" r:id="rId6"/>
    <p:sldId id="261" r:id="rId7"/>
    <p:sldId id="263" r:id="rId8"/>
    <p:sldId id="265" r:id="rId9"/>
    <p:sldId id="266" r:id="rId10"/>
    <p:sldId id="267" r:id="rId11"/>
    <p:sldId id="274" r:id="rId12"/>
    <p:sldId id="268" r:id="rId13"/>
    <p:sldId id="269" r:id="rId14"/>
    <p:sldId id="271" r:id="rId15"/>
    <p:sldId id="272"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98" r:id="rId29"/>
    <p:sldId id="286" r:id="rId30"/>
    <p:sldId id="288" r:id="rId31"/>
    <p:sldId id="289" r:id="rId32"/>
    <p:sldId id="290" r:id="rId33"/>
    <p:sldId id="291" r:id="rId34"/>
    <p:sldId id="296" r:id="rId35"/>
    <p:sldId id="297" r:id="rId36"/>
    <p:sldId id="292" r:id="rId37"/>
    <p:sldId id="293" r:id="rId38"/>
    <p:sldId id="294" r:id="rId39"/>
    <p:sldId id="295" r:id="rId40"/>
    <p:sldId id="299" r:id="rId41"/>
    <p:sldId id="300" r:id="rId42"/>
    <p:sldId id="301" r:id="rId43"/>
    <p:sldId id="302"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D5A71E2-4582-4D9C-BC83-D30307E09ADC}" type="datetimeFigureOut">
              <a:rPr lang="en-US" smtClean="0"/>
              <a:t>9/8/2013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9B017-5196-43D7-88B1-7C2AA4742C1C}" type="slidenum">
              <a:rPr lang="en-US" smtClean="0"/>
              <a:t>‹#›</a:t>
            </a:fld>
            <a:endParaRPr lang="en-US"/>
          </a:p>
        </p:txBody>
      </p:sp>
    </p:spTree>
    <p:extLst>
      <p:ext uri="{BB962C8B-B14F-4D97-AF65-F5344CB8AC3E}">
        <p14:creationId xmlns:p14="http://schemas.microsoft.com/office/powerpoint/2010/main" val="362550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6412B8-3FF6-4931-B51D-48DEFFE35E61}" type="datetimeFigureOut">
              <a:rPr lang="en-US" smtClean="0"/>
              <a:t>9/8/2013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57479F-27CD-4FD1-9BA4-E858BF63C999}" type="slidenum">
              <a:rPr lang="en-US" smtClean="0"/>
              <a:t>‹#›</a:t>
            </a:fld>
            <a:endParaRPr lang="en-US"/>
          </a:p>
        </p:txBody>
      </p:sp>
    </p:spTree>
    <p:extLst>
      <p:ext uri="{BB962C8B-B14F-4D97-AF65-F5344CB8AC3E}">
        <p14:creationId xmlns:p14="http://schemas.microsoft.com/office/powerpoint/2010/main" val="263274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7479F-27CD-4FD1-9BA4-E858BF63C999}" type="slidenum">
              <a:rPr lang="en-US" smtClean="0"/>
              <a:t>11</a:t>
            </a:fld>
            <a:endParaRPr lang="en-US"/>
          </a:p>
        </p:txBody>
      </p:sp>
    </p:spTree>
    <p:extLst>
      <p:ext uri="{BB962C8B-B14F-4D97-AF65-F5344CB8AC3E}">
        <p14:creationId xmlns:p14="http://schemas.microsoft.com/office/powerpoint/2010/main" val="97110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C5A9D5-DD6F-462F-AE77-1B817469D7AD}" type="datetime1">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23374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200E4-45C9-48D5-BFF1-AA000AE7A13E}" type="datetime1">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248329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8FB72-087C-44C1-9192-399808A98D05}" type="datetime1">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136270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45D77-83AC-4B3E-9542-DF49187D5205}" type="datetime1">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297474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633A2-DEAE-4361-BA7B-67CD2CF51F62}" type="datetime1">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234776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576E83-329D-48F0-827A-4B8EDC7F688B}" type="datetime1">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354195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E70EE-8342-47F7-A0AF-90EA1F8ECF99}" type="datetime1">
              <a:rPr lang="en-US" smtClean="0"/>
              <a:t>9/8/2013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421117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605E0E-2D69-40A3-B009-221D22135CAA}" type="datetime1">
              <a:rPr lang="en-US" smtClean="0"/>
              <a:t>9/8/2013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80858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7A83F-0B04-4421-906E-93ED0A217E6D}" type="datetime1">
              <a:rPr lang="en-US" smtClean="0"/>
              <a:t>9/8/2013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118269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46991-2C51-4F20-AE1F-AB63EE8C055A}" type="datetime1">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321976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9ACDF-CCA0-423B-ADB0-A2BB91BEAFB0}" type="datetime1">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403460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72BC3-273C-4693-AA9B-FB4ABBA558FA}" type="datetime1">
              <a:rPr lang="en-US" smtClean="0"/>
              <a:t>9/8/2013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475FA-C9C5-44E1-A564-4E2C5C1A4C1B}" type="slidenum">
              <a:rPr lang="en-US" smtClean="0"/>
              <a:t>‹#›</a:t>
            </a:fld>
            <a:endParaRPr lang="en-US"/>
          </a:p>
        </p:txBody>
      </p:sp>
    </p:spTree>
    <p:extLst>
      <p:ext uri="{BB962C8B-B14F-4D97-AF65-F5344CB8AC3E}">
        <p14:creationId xmlns:p14="http://schemas.microsoft.com/office/powerpoint/2010/main" val="132422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icpsr.umich.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sric.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Inter-University Consortium for Political and Social Research</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701" y="4305300"/>
            <a:ext cx="4760596" cy="647700"/>
          </a:xfrm>
          <a:prstGeom prst="rect">
            <a:avLst/>
          </a:prstGeom>
        </p:spPr>
      </p:pic>
    </p:spTree>
    <p:extLst>
      <p:ext uri="{BB962C8B-B14F-4D97-AF65-F5344CB8AC3E}">
        <p14:creationId xmlns:p14="http://schemas.microsoft.com/office/powerpoint/2010/main" val="4047093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a Key Variable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24189"/>
            <a:ext cx="8229600" cy="3677984"/>
          </a:xfrm>
        </p:spPr>
      </p:pic>
      <p:sp>
        <p:nvSpPr>
          <p:cNvPr id="3" name="Slide Number Placeholder 2"/>
          <p:cNvSpPr>
            <a:spLocks noGrp="1"/>
          </p:cNvSpPr>
          <p:nvPr>
            <p:ph type="sldNum" sz="quarter" idx="12"/>
          </p:nvPr>
        </p:nvSpPr>
        <p:spPr/>
        <p:txBody>
          <a:bodyPr/>
          <a:lstStyle/>
          <a:p>
            <a:fld id="{B3C475FA-C9C5-44E1-A564-4E2C5C1A4C1B}" type="slidenum">
              <a:rPr lang="en-US" smtClean="0"/>
              <a:t>10</a:t>
            </a:fld>
            <a:endParaRPr lang="en-US"/>
          </a:p>
        </p:txBody>
      </p:sp>
    </p:spTree>
    <p:extLst>
      <p:ext uri="{BB962C8B-B14F-4D97-AF65-F5344CB8AC3E}">
        <p14:creationId xmlns:p14="http://schemas.microsoft.com/office/powerpoint/2010/main" val="297532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the Data Set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6287" y="2967831"/>
            <a:ext cx="7591425" cy="1790700"/>
          </a:xfrm>
        </p:spPr>
      </p:pic>
      <p:sp>
        <p:nvSpPr>
          <p:cNvPr id="3" name="Slide Number Placeholder 2"/>
          <p:cNvSpPr>
            <a:spLocks noGrp="1"/>
          </p:cNvSpPr>
          <p:nvPr>
            <p:ph type="sldNum" sz="quarter" idx="12"/>
          </p:nvPr>
        </p:nvSpPr>
        <p:spPr/>
        <p:txBody>
          <a:bodyPr/>
          <a:lstStyle/>
          <a:p>
            <a:fld id="{B3C475FA-C9C5-44E1-A564-4E2C5C1A4C1B}" type="slidenum">
              <a:rPr lang="en-US" smtClean="0"/>
              <a:t>11</a:t>
            </a:fld>
            <a:endParaRPr lang="en-US"/>
          </a:p>
        </p:txBody>
      </p:sp>
      <p:sp>
        <p:nvSpPr>
          <p:cNvPr id="5" name="TextBox 4"/>
          <p:cNvSpPr txBox="1"/>
          <p:nvPr/>
        </p:nvSpPr>
        <p:spPr>
          <a:xfrm>
            <a:off x="1371600" y="5029200"/>
            <a:ext cx="2057400" cy="830997"/>
          </a:xfrm>
          <a:prstGeom prst="rect">
            <a:avLst/>
          </a:prstGeom>
          <a:noFill/>
        </p:spPr>
        <p:txBody>
          <a:bodyPr wrap="square" rtlCol="0">
            <a:spAutoFit/>
          </a:bodyPr>
          <a:lstStyle/>
          <a:p>
            <a:r>
              <a:rPr lang="en-US" sz="1600" dirty="0" smtClean="0">
                <a:solidFill>
                  <a:srgbClr val="FF0000"/>
                </a:solidFill>
              </a:rPr>
              <a:t>We’re going to download the SPSS file.  Click here.</a:t>
            </a:r>
            <a:endParaRPr lang="en-US" sz="1600" dirty="0">
              <a:solidFill>
                <a:srgbClr val="FF0000"/>
              </a:solidFill>
            </a:endParaRPr>
          </a:p>
        </p:txBody>
      </p:sp>
      <p:cxnSp>
        <p:nvCxnSpPr>
          <p:cNvPr id="7" name="Straight Arrow Connector 6"/>
          <p:cNvCxnSpPr/>
          <p:nvPr/>
        </p:nvCxnSpPr>
        <p:spPr>
          <a:xfrm flipV="1">
            <a:off x="2057400" y="4038600"/>
            <a:ext cx="1447800" cy="1066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9846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Creating an Account</a:t>
            </a:r>
          </a:p>
        </p:txBody>
      </p:sp>
      <p:sp>
        <p:nvSpPr>
          <p:cNvPr id="20484"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98F72F-3369-47D2-B56E-DBAA8212D222}" type="slidenum">
              <a:rPr lang="en-US" smtClean="0"/>
              <a:pPr eaLnBrk="1" hangingPunct="1"/>
              <a:t>12</a:t>
            </a:fld>
            <a:endParaRPr lang="en-US"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365411"/>
            <a:ext cx="8229600" cy="3235289"/>
          </a:xfrm>
        </p:spPr>
      </p:pic>
      <p:sp>
        <p:nvSpPr>
          <p:cNvPr id="4" name="TextBox 3"/>
          <p:cNvSpPr txBox="1"/>
          <p:nvPr/>
        </p:nvSpPr>
        <p:spPr>
          <a:xfrm>
            <a:off x="914400" y="1600200"/>
            <a:ext cx="3200400" cy="646331"/>
          </a:xfrm>
          <a:prstGeom prst="rect">
            <a:avLst/>
          </a:prstGeom>
          <a:noFill/>
        </p:spPr>
        <p:txBody>
          <a:bodyPr wrap="square" rtlCol="0">
            <a:spAutoFit/>
          </a:bodyPr>
          <a:lstStyle/>
          <a:p>
            <a:r>
              <a:rPr lang="en-US" dirty="0" smtClean="0"/>
              <a:t>Note: you will have to create an account to download a data set.</a:t>
            </a:r>
            <a:endParaRPr lang="en-US" dirty="0"/>
          </a:p>
        </p:txBody>
      </p:sp>
      <p:sp>
        <p:nvSpPr>
          <p:cNvPr id="5" name="TextBox 4"/>
          <p:cNvSpPr txBox="1"/>
          <p:nvPr/>
        </p:nvSpPr>
        <p:spPr>
          <a:xfrm>
            <a:off x="3124200" y="5791200"/>
            <a:ext cx="1524000" cy="338554"/>
          </a:xfrm>
          <a:prstGeom prst="rect">
            <a:avLst/>
          </a:prstGeom>
          <a:noFill/>
        </p:spPr>
        <p:txBody>
          <a:bodyPr wrap="square" rtlCol="0">
            <a:spAutoFit/>
          </a:bodyPr>
          <a:lstStyle/>
          <a:p>
            <a:r>
              <a:rPr lang="en-US" sz="1600" dirty="0" smtClean="0">
                <a:solidFill>
                  <a:srgbClr val="FF0000"/>
                </a:solidFill>
              </a:rPr>
              <a:t>Click here.</a:t>
            </a:r>
            <a:endParaRPr lang="en-US" sz="1600" dirty="0">
              <a:solidFill>
                <a:srgbClr val="FF0000"/>
              </a:solidFill>
            </a:endParaRPr>
          </a:p>
        </p:txBody>
      </p:sp>
      <p:cxnSp>
        <p:nvCxnSpPr>
          <p:cNvPr id="7" name="Straight Arrow Connector 6"/>
          <p:cNvCxnSpPr/>
          <p:nvPr/>
        </p:nvCxnSpPr>
        <p:spPr>
          <a:xfrm flipV="1">
            <a:off x="3505200" y="5410200"/>
            <a:ext cx="1066800" cy="381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3746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Creating an Account</a:t>
            </a:r>
          </a:p>
        </p:txBody>
      </p:sp>
      <p:sp>
        <p:nvSpPr>
          <p:cNvPr id="21508"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9AAB6E-015F-48AC-B8E7-AB77EB7FC2DD}" type="slidenum">
              <a:rPr lang="en-US" smtClean="0"/>
              <a:pPr eaLnBrk="1" hangingPunct="1"/>
              <a:t>13</a:t>
            </a:fld>
            <a:endParaRPr lang="en-US" smtClean="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0"/>
            <a:ext cx="8229600" cy="3818235"/>
          </a:xfrm>
        </p:spPr>
      </p:pic>
      <p:sp>
        <p:nvSpPr>
          <p:cNvPr id="6" name="TextBox 5"/>
          <p:cNvSpPr txBox="1"/>
          <p:nvPr/>
        </p:nvSpPr>
        <p:spPr>
          <a:xfrm>
            <a:off x="1143000" y="1371600"/>
            <a:ext cx="2667000" cy="646331"/>
          </a:xfrm>
          <a:prstGeom prst="rect">
            <a:avLst/>
          </a:prstGeom>
          <a:noFill/>
        </p:spPr>
        <p:txBody>
          <a:bodyPr wrap="square" rtlCol="0">
            <a:spAutoFit/>
          </a:bodyPr>
          <a:lstStyle/>
          <a:p>
            <a:r>
              <a:rPr lang="en-US" dirty="0" smtClean="0"/>
              <a:t>Note: Fill out and click </a:t>
            </a:r>
          </a:p>
          <a:p>
            <a:r>
              <a:rPr lang="en-US" dirty="0" smtClean="0"/>
              <a:t>on submit.</a:t>
            </a:r>
            <a:endParaRPr lang="en-US" dirty="0"/>
          </a:p>
        </p:txBody>
      </p:sp>
    </p:spTree>
    <p:extLst>
      <p:ext uri="{BB962C8B-B14F-4D97-AF65-F5344CB8AC3E}">
        <p14:creationId xmlns:p14="http://schemas.microsoft.com/office/powerpoint/2010/main" val="3307132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Downloading</a:t>
            </a:r>
          </a:p>
        </p:txBody>
      </p:sp>
      <p:pic>
        <p:nvPicPr>
          <p:cNvPr id="2355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2590800"/>
            <a:ext cx="4152900" cy="2990850"/>
          </a:xfrm>
        </p:spPr>
      </p:pic>
      <p:sp>
        <p:nvSpPr>
          <p:cNvPr id="23556"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230E29-D3E8-41EC-A57E-6FEE865440E2}" type="slidenum">
              <a:rPr lang="en-US" smtClean="0"/>
              <a:pPr eaLnBrk="1" hangingPunct="1"/>
              <a:t>14</a:t>
            </a:fld>
            <a:endParaRPr lang="en-US" smtClean="0"/>
          </a:p>
        </p:txBody>
      </p:sp>
      <p:sp>
        <p:nvSpPr>
          <p:cNvPr id="2" name="TextBox 1"/>
          <p:cNvSpPr txBox="1"/>
          <p:nvPr/>
        </p:nvSpPr>
        <p:spPr>
          <a:xfrm>
            <a:off x="1447800" y="1524000"/>
            <a:ext cx="2895600" cy="923330"/>
          </a:xfrm>
          <a:prstGeom prst="rect">
            <a:avLst/>
          </a:prstGeom>
          <a:noFill/>
        </p:spPr>
        <p:txBody>
          <a:bodyPr wrap="square" rtlCol="0">
            <a:spAutoFit/>
          </a:bodyPr>
          <a:lstStyle/>
          <a:p>
            <a:r>
              <a:rPr lang="en-US" dirty="0" smtClean="0"/>
              <a:t>Note: Once you have created an account, it will start the download process.</a:t>
            </a:r>
            <a:endParaRPr lang="en-US" dirty="0"/>
          </a:p>
        </p:txBody>
      </p:sp>
    </p:spTree>
    <p:extLst>
      <p:ext uri="{BB962C8B-B14F-4D97-AF65-F5344CB8AC3E}">
        <p14:creationId xmlns:p14="http://schemas.microsoft.com/office/powerpoint/2010/main" val="359311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Downloading</a:t>
            </a:r>
          </a:p>
        </p:txBody>
      </p:sp>
      <p:sp>
        <p:nvSpPr>
          <p:cNvPr id="24579" name="Content Placeholder 2"/>
          <p:cNvSpPr>
            <a:spLocks noGrp="1"/>
          </p:cNvSpPr>
          <p:nvPr>
            <p:ph idx="1"/>
          </p:nvPr>
        </p:nvSpPr>
        <p:spPr/>
        <p:txBody>
          <a:bodyPr/>
          <a:lstStyle/>
          <a:p>
            <a:r>
              <a:rPr lang="en-US" smtClean="0"/>
              <a:t>Select “Save File”.</a:t>
            </a:r>
          </a:p>
          <a:p>
            <a:r>
              <a:rPr lang="en-US" smtClean="0"/>
              <a:t>In Firefox file will be saved to your downloads folder.</a:t>
            </a:r>
          </a:p>
          <a:p>
            <a:r>
              <a:rPr lang="en-US" smtClean="0"/>
              <a:t>File will be saved as a zip file.</a:t>
            </a:r>
          </a:p>
          <a:p>
            <a:r>
              <a:rPr lang="en-US" smtClean="0"/>
              <a:t>Open the zip file.</a:t>
            </a:r>
          </a:p>
          <a:p>
            <a:r>
              <a:rPr lang="en-US" smtClean="0"/>
              <a:t>Keep opening folders until you see codebook.pdf, questionnaire.pdf and data.sav.  </a:t>
            </a:r>
          </a:p>
        </p:txBody>
      </p:sp>
      <p:sp>
        <p:nvSpPr>
          <p:cNvPr id="24580"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21C02E-61DE-4706-AABE-C80B156EBAA4}" type="slidenum">
              <a:rPr lang="en-US" smtClean="0"/>
              <a:pPr eaLnBrk="1" hangingPunct="1"/>
              <a:t>15</a:t>
            </a:fld>
            <a:endParaRPr lang="en-US" smtClean="0"/>
          </a:p>
        </p:txBody>
      </p:sp>
    </p:spTree>
    <p:extLst>
      <p:ext uri="{BB962C8B-B14F-4D97-AF65-F5344CB8AC3E}">
        <p14:creationId xmlns:p14="http://schemas.microsoft.com/office/powerpoint/2010/main" val="371438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Opening the .sav File</a:t>
            </a:r>
          </a:p>
        </p:txBody>
      </p:sp>
      <p:sp>
        <p:nvSpPr>
          <p:cNvPr id="25603" name="Content Placeholder 2"/>
          <p:cNvSpPr>
            <a:spLocks noGrp="1"/>
          </p:cNvSpPr>
          <p:nvPr>
            <p:ph idx="1"/>
          </p:nvPr>
        </p:nvSpPr>
        <p:spPr/>
        <p:txBody>
          <a:bodyPr/>
          <a:lstStyle/>
          <a:p>
            <a:r>
              <a:rPr lang="en-US" smtClean="0"/>
              <a:t>You can move the zip file from the downloads folder to wherever you want to keep it on your hard drive.</a:t>
            </a:r>
          </a:p>
          <a:p>
            <a:r>
              <a:rPr lang="en-US" smtClean="0"/>
              <a:t>Open SPSS and then open the .sav file.</a:t>
            </a:r>
          </a:p>
        </p:txBody>
      </p:sp>
      <p:sp>
        <p:nvSpPr>
          <p:cNvPr id="25604"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9C38A2-2F4C-4B95-809A-48E9722326AE}" type="slidenum">
              <a:rPr lang="en-US" smtClean="0"/>
              <a:pPr eaLnBrk="1" hangingPunct="1"/>
              <a:t>16</a:t>
            </a:fld>
            <a:endParaRPr lang="en-US" smtClean="0"/>
          </a:p>
        </p:txBody>
      </p:sp>
    </p:spTree>
    <p:extLst>
      <p:ext uri="{BB962C8B-B14F-4D97-AF65-F5344CB8AC3E}">
        <p14:creationId xmlns:p14="http://schemas.microsoft.com/office/powerpoint/2010/main" val="408080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 Codebook</a:t>
            </a:r>
            <a:br>
              <a:rPr lang="en-US" dirty="0" smtClean="0"/>
            </a:br>
            <a:r>
              <a:rPr lang="en-US" dirty="0" smtClean="0"/>
              <a:t>Utilities/Variables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7862" y="2210594"/>
            <a:ext cx="5248275" cy="3305175"/>
          </a:xfrm>
        </p:spPr>
      </p:pic>
      <p:sp>
        <p:nvSpPr>
          <p:cNvPr id="3" name="Slide Number Placeholder 2"/>
          <p:cNvSpPr>
            <a:spLocks noGrp="1"/>
          </p:cNvSpPr>
          <p:nvPr>
            <p:ph type="sldNum" sz="quarter" idx="12"/>
          </p:nvPr>
        </p:nvSpPr>
        <p:spPr/>
        <p:txBody>
          <a:bodyPr/>
          <a:lstStyle/>
          <a:p>
            <a:fld id="{B3C475FA-C9C5-44E1-A564-4E2C5C1A4C1B}" type="slidenum">
              <a:rPr lang="en-US" smtClean="0"/>
              <a:t>17</a:t>
            </a:fld>
            <a:endParaRPr lang="en-US"/>
          </a:p>
        </p:txBody>
      </p:sp>
    </p:spTree>
    <p:extLst>
      <p:ext uri="{BB962C8B-B14F-4D97-AF65-F5344CB8AC3E}">
        <p14:creationId xmlns:p14="http://schemas.microsoft.com/office/powerpoint/2010/main" val="2255580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 Codebook</a:t>
            </a:r>
            <a:br>
              <a:rPr lang="en-US" dirty="0" smtClean="0"/>
            </a:br>
            <a:r>
              <a:rPr lang="en-US" dirty="0" smtClean="0"/>
              <a:t>Utilities/Variables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625" y="2186781"/>
            <a:ext cx="5238750" cy="3352800"/>
          </a:xfrm>
        </p:spPr>
      </p:pic>
      <p:sp>
        <p:nvSpPr>
          <p:cNvPr id="3" name="Slide Number Placeholder 2"/>
          <p:cNvSpPr>
            <a:spLocks noGrp="1"/>
          </p:cNvSpPr>
          <p:nvPr>
            <p:ph type="sldNum" sz="quarter" idx="12"/>
          </p:nvPr>
        </p:nvSpPr>
        <p:spPr/>
        <p:txBody>
          <a:bodyPr/>
          <a:lstStyle/>
          <a:p>
            <a:fld id="{B3C475FA-C9C5-44E1-A564-4E2C5C1A4C1B}" type="slidenum">
              <a:rPr lang="en-US" smtClean="0"/>
              <a:t>18</a:t>
            </a:fld>
            <a:endParaRPr lang="en-US"/>
          </a:p>
        </p:txBody>
      </p:sp>
    </p:spTree>
    <p:extLst>
      <p:ext uri="{BB962C8B-B14F-4D97-AF65-F5344CB8AC3E}">
        <p14:creationId xmlns:p14="http://schemas.microsoft.com/office/powerpoint/2010/main" val="3407673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 Crosstab</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500" y="1858169"/>
            <a:ext cx="4953000" cy="4010025"/>
          </a:xfrm>
        </p:spPr>
      </p:pic>
      <p:sp>
        <p:nvSpPr>
          <p:cNvPr id="4" name="Slide Number Placeholder 3"/>
          <p:cNvSpPr>
            <a:spLocks noGrp="1"/>
          </p:cNvSpPr>
          <p:nvPr>
            <p:ph type="sldNum" sz="quarter" idx="12"/>
          </p:nvPr>
        </p:nvSpPr>
        <p:spPr/>
        <p:txBody>
          <a:bodyPr/>
          <a:lstStyle/>
          <a:p>
            <a:fld id="{B3C475FA-C9C5-44E1-A564-4E2C5C1A4C1B}" type="slidenum">
              <a:rPr lang="en-US" smtClean="0"/>
              <a:t>19</a:t>
            </a:fld>
            <a:endParaRPr lang="en-US"/>
          </a:p>
        </p:txBody>
      </p:sp>
    </p:spTree>
    <p:extLst>
      <p:ext uri="{BB962C8B-B14F-4D97-AF65-F5344CB8AC3E}">
        <p14:creationId xmlns:p14="http://schemas.microsoft.com/office/powerpoint/2010/main" val="2748036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http://www.icpsr.umich.edu</a:t>
            </a:r>
            <a:r>
              <a:rPr lang="en-US" dirty="0" smtClean="0"/>
              <a:t> </a:t>
            </a:r>
            <a:endParaRPr lang="en-US" dirty="0"/>
          </a:p>
        </p:txBody>
      </p:sp>
      <p:sp>
        <p:nvSpPr>
          <p:cNvPr id="3" name="Slide Number Placeholder 2"/>
          <p:cNvSpPr>
            <a:spLocks noGrp="1"/>
          </p:cNvSpPr>
          <p:nvPr>
            <p:ph type="sldNum" sz="quarter" idx="12"/>
          </p:nvPr>
        </p:nvSpPr>
        <p:spPr/>
        <p:txBody>
          <a:bodyPr/>
          <a:lstStyle/>
          <a:p>
            <a:fld id="{B3C475FA-C9C5-44E1-A564-4E2C5C1A4C1B}" type="slidenum">
              <a:rPr lang="en-US" smtClean="0"/>
              <a:t>2</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1676400"/>
            <a:ext cx="5987867" cy="4144963"/>
          </a:xfrm>
        </p:spPr>
      </p:pic>
      <p:sp>
        <p:nvSpPr>
          <p:cNvPr id="4" name="TextBox 3"/>
          <p:cNvSpPr txBox="1"/>
          <p:nvPr/>
        </p:nvSpPr>
        <p:spPr>
          <a:xfrm>
            <a:off x="304800" y="1828800"/>
            <a:ext cx="1447800" cy="830997"/>
          </a:xfrm>
          <a:prstGeom prst="rect">
            <a:avLst/>
          </a:prstGeom>
          <a:noFill/>
        </p:spPr>
        <p:txBody>
          <a:bodyPr wrap="square" rtlCol="0">
            <a:spAutoFit/>
          </a:bodyPr>
          <a:lstStyle/>
          <a:p>
            <a:r>
              <a:rPr lang="en-US" sz="1600" dirty="0" smtClean="0">
                <a:solidFill>
                  <a:srgbClr val="FF0000"/>
                </a:solidFill>
              </a:rPr>
              <a:t>Click here to find and analyze data</a:t>
            </a:r>
            <a:endParaRPr lang="en-US" sz="1600" dirty="0">
              <a:solidFill>
                <a:srgbClr val="FF0000"/>
              </a:solidFill>
            </a:endParaRPr>
          </a:p>
        </p:txBody>
      </p:sp>
      <p:cxnSp>
        <p:nvCxnSpPr>
          <p:cNvPr id="7" name="Straight Arrow Connector 6"/>
          <p:cNvCxnSpPr/>
          <p:nvPr/>
        </p:nvCxnSpPr>
        <p:spPr>
          <a:xfrm>
            <a:off x="1447800" y="2290465"/>
            <a:ext cx="838200" cy="68133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57997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Crosstabs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6087" y="2091531"/>
            <a:ext cx="3171825" cy="3543300"/>
          </a:xfrm>
        </p:spPr>
      </p:pic>
      <p:sp>
        <p:nvSpPr>
          <p:cNvPr id="4" name="Slide Number Placeholder 3"/>
          <p:cNvSpPr>
            <a:spLocks noGrp="1"/>
          </p:cNvSpPr>
          <p:nvPr>
            <p:ph type="sldNum" sz="quarter" idx="12"/>
          </p:nvPr>
        </p:nvSpPr>
        <p:spPr/>
        <p:txBody>
          <a:bodyPr/>
          <a:lstStyle/>
          <a:p>
            <a:fld id="{B3C475FA-C9C5-44E1-A564-4E2C5C1A4C1B}" type="slidenum">
              <a:rPr lang="en-US" smtClean="0"/>
              <a:t>20</a:t>
            </a:fld>
            <a:endParaRPr lang="en-US"/>
          </a:p>
        </p:txBody>
      </p:sp>
    </p:spTree>
    <p:extLst>
      <p:ext uri="{BB962C8B-B14F-4D97-AF65-F5344CB8AC3E}">
        <p14:creationId xmlns:p14="http://schemas.microsoft.com/office/powerpoint/2010/main" val="5444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Crosstabs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45036"/>
            <a:ext cx="8229600" cy="4036290"/>
          </a:xfrm>
        </p:spPr>
      </p:pic>
      <p:sp>
        <p:nvSpPr>
          <p:cNvPr id="4" name="Slide Number Placeholder 3"/>
          <p:cNvSpPr>
            <a:spLocks noGrp="1"/>
          </p:cNvSpPr>
          <p:nvPr>
            <p:ph type="sldNum" sz="quarter" idx="12"/>
          </p:nvPr>
        </p:nvSpPr>
        <p:spPr/>
        <p:txBody>
          <a:bodyPr/>
          <a:lstStyle/>
          <a:p>
            <a:fld id="{B3C475FA-C9C5-44E1-A564-4E2C5C1A4C1B}" type="slidenum">
              <a:rPr lang="en-US" smtClean="0"/>
              <a:t>21</a:t>
            </a:fld>
            <a:endParaRPr lang="en-US"/>
          </a:p>
        </p:txBody>
      </p:sp>
    </p:spTree>
    <p:extLst>
      <p:ext uri="{BB962C8B-B14F-4D97-AF65-F5344CB8AC3E}">
        <p14:creationId xmlns:p14="http://schemas.microsoft.com/office/powerpoint/2010/main" val="2456159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the Variables Database</a:t>
            </a:r>
            <a:endParaRPr lang="en-US" dirty="0"/>
          </a:p>
        </p:txBody>
      </p:sp>
      <p:sp>
        <p:nvSpPr>
          <p:cNvPr id="3" name="Content Placeholder 2"/>
          <p:cNvSpPr>
            <a:spLocks noGrp="1"/>
          </p:cNvSpPr>
          <p:nvPr>
            <p:ph idx="1"/>
          </p:nvPr>
        </p:nvSpPr>
        <p:spPr/>
        <p:txBody>
          <a:bodyPr/>
          <a:lstStyle/>
          <a:p>
            <a:r>
              <a:rPr lang="en-US" dirty="0" smtClean="0"/>
              <a:t>“Search/Compare </a:t>
            </a:r>
            <a:r>
              <a:rPr lang="en-US" dirty="0"/>
              <a:t>V</a:t>
            </a:r>
            <a:r>
              <a:rPr lang="en-US" dirty="0" smtClean="0"/>
              <a:t>ariables” is found on the menu bar under Find &amp; Analyze Data.</a:t>
            </a:r>
          </a:p>
          <a:p>
            <a:endParaRPr lang="en-US" dirty="0"/>
          </a:p>
          <a:p>
            <a:pPr marL="0" indent="0">
              <a:buNone/>
            </a:pPr>
            <a:endParaRPr lang="en-US" dirty="0" smtClean="0"/>
          </a:p>
          <a:p>
            <a:r>
              <a:rPr lang="en-US" dirty="0" smtClean="0"/>
              <a:t>The Social Science Variables Database contains over 4 million questions.</a:t>
            </a:r>
          </a:p>
          <a:p>
            <a:r>
              <a:rPr lang="en-US" dirty="0" smtClean="0"/>
              <a:t>Represents about 76% of the ICPSR collection.</a:t>
            </a:r>
          </a:p>
          <a:p>
            <a:r>
              <a:rPr lang="en-US" dirty="0" smtClean="0"/>
              <a:t>Let’s search for questions on immigration.</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22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667001"/>
            <a:ext cx="7161855" cy="1005982"/>
          </a:xfrm>
          <a:prstGeom prst="rect">
            <a:avLst/>
          </a:prstGeom>
        </p:spPr>
      </p:pic>
    </p:spTree>
    <p:extLst>
      <p:ext uri="{BB962C8B-B14F-4D97-AF65-F5344CB8AC3E}">
        <p14:creationId xmlns:p14="http://schemas.microsoft.com/office/powerpoint/2010/main" val="175368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Variables</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23</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38400"/>
            <a:ext cx="8229600" cy="2553508"/>
          </a:xfrm>
        </p:spPr>
      </p:pic>
      <p:sp>
        <p:nvSpPr>
          <p:cNvPr id="7" name="TextBox 6"/>
          <p:cNvSpPr txBox="1"/>
          <p:nvPr/>
        </p:nvSpPr>
        <p:spPr>
          <a:xfrm>
            <a:off x="4267200" y="5257800"/>
            <a:ext cx="1600200" cy="338554"/>
          </a:xfrm>
          <a:prstGeom prst="rect">
            <a:avLst/>
          </a:prstGeom>
          <a:noFill/>
        </p:spPr>
        <p:txBody>
          <a:bodyPr wrap="square" rtlCol="0">
            <a:spAutoFit/>
          </a:bodyPr>
          <a:lstStyle/>
          <a:p>
            <a:r>
              <a:rPr lang="en-US" sz="1600" dirty="0" smtClean="0">
                <a:solidFill>
                  <a:srgbClr val="FF0000"/>
                </a:solidFill>
              </a:rPr>
              <a:t>Click here.</a:t>
            </a:r>
            <a:endParaRPr lang="en-US" sz="1600" dirty="0">
              <a:solidFill>
                <a:srgbClr val="FF0000"/>
              </a:solidFill>
            </a:endParaRPr>
          </a:p>
        </p:txBody>
      </p:sp>
      <p:cxnSp>
        <p:nvCxnSpPr>
          <p:cNvPr id="9" name="Straight Arrow Connector 8"/>
          <p:cNvCxnSpPr/>
          <p:nvPr/>
        </p:nvCxnSpPr>
        <p:spPr>
          <a:xfrm flipH="1" flipV="1">
            <a:off x="4038600" y="4419600"/>
            <a:ext cx="381000" cy="838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9043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Variables</a:t>
            </a:r>
          </a:p>
        </p:txBody>
      </p:sp>
      <p:sp>
        <p:nvSpPr>
          <p:cNvPr id="4" name="Slide Number Placeholder 3"/>
          <p:cNvSpPr>
            <a:spLocks noGrp="1"/>
          </p:cNvSpPr>
          <p:nvPr>
            <p:ph type="sldNum" sz="quarter" idx="12"/>
          </p:nvPr>
        </p:nvSpPr>
        <p:spPr/>
        <p:txBody>
          <a:bodyPr/>
          <a:lstStyle/>
          <a:p>
            <a:fld id="{B3C475FA-C9C5-44E1-A564-4E2C5C1A4C1B}" type="slidenum">
              <a:rPr lang="en-US" smtClean="0"/>
              <a:t>24</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05000"/>
            <a:ext cx="8229600" cy="3688704"/>
          </a:xfrm>
        </p:spPr>
      </p:pic>
    </p:spTree>
    <p:extLst>
      <p:ext uri="{BB962C8B-B14F-4D97-AF65-F5344CB8AC3E}">
        <p14:creationId xmlns:p14="http://schemas.microsoft.com/office/powerpoint/2010/main" val="4219543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You can also search the publications archive which includes articles and books that have used ICPSR data</a:t>
            </a:r>
          </a:p>
          <a:p>
            <a:r>
              <a:rPr lang="en-US" dirty="0" smtClean="0"/>
              <a:t>“Find Publications” is </a:t>
            </a:r>
            <a:r>
              <a:rPr lang="en-US" dirty="0"/>
              <a:t>found on the menu bar under Find &amp; Analyze </a:t>
            </a:r>
            <a:r>
              <a:rPr lang="en-US" dirty="0" smtClean="0"/>
              <a:t>Data.</a:t>
            </a:r>
            <a:endParaRPr lang="en-US" dirty="0"/>
          </a:p>
          <a:p>
            <a:pPr marL="0" indent="0">
              <a:buNone/>
            </a:pPr>
            <a:endParaRPr lang="en-US" dirty="0" smtClean="0"/>
          </a:p>
          <a:p>
            <a:endParaRPr lang="en-US" dirty="0"/>
          </a:p>
          <a:p>
            <a:r>
              <a:rPr lang="en-US" dirty="0" smtClean="0"/>
              <a:t>Let’s search for articles and books on immigration.</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982119"/>
            <a:ext cx="7048500" cy="990060"/>
          </a:xfrm>
          <a:prstGeom prst="rect">
            <a:avLst/>
          </a:prstGeom>
        </p:spPr>
      </p:pic>
    </p:spTree>
    <p:extLst>
      <p:ext uri="{BB962C8B-B14F-4D97-AF65-F5344CB8AC3E}">
        <p14:creationId xmlns:p14="http://schemas.microsoft.com/office/powerpoint/2010/main" val="1499951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26</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14600"/>
            <a:ext cx="8229600" cy="2347637"/>
          </a:xfrm>
        </p:spPr>
      </p:pic>
      <p:sp>
        <p:nvSpPr>
          <p:cNvPr id="7" name="TextBox 6"/>
          <p:cNvSpPr txBox="1"/>
          <p:nvPr/>
        </p:nvSpPr>
        <p:spPr>
          <a:xfrm>
            <a:off x="3200400" y="3657600"/>
            <a:ext cx="1524000" cy="338554"/>
          </a:xfrm>
          <a:prstGeom prst="rect">
            <a:avLst/>
          </a:prstGeom>
          <a:noFill/>
        </p:spPr>
        <p:txBody>
          <a:bodyPr wrap="square" rtlCol="0">
            <a:spAutoFit/>
          </a:bodyPr>
          <a:lstStyle/>
          <a:p>
            <a:r>
              <a:rPr lang="en-US" sz="1600" dirty="0" smtClean="0">
                <a:solidFill>
                  <a:srgbClr val="FF0000"/>
                </a:solidFill>
              </a:rPr>
              <a:t>Click here.</a:t>
            </a:r>
            <a:endParaRPr lang="en-US" sz="1600" dirty="0">
              <a:solidFill>
                <a:srgbClr val="FF0000"/>
              </a:solidFill>
            </a:endParaRPr>
          </a:p>
        </p:txBody>
      </p:sp>
      <p:cxnSp>
        <p:nvCxnSpPr>
          <p:cNvPr id="9" name="Straight Arrow Connector 8"/>
          <p:cNvCxnSpPr>
            <a:stCxn id="7" idx="1"/>
          </p:cNvCxnSpPr>
          <p:nvPr/>
        </p:nvCxnSpPr>
        <p:spPr>
          <a:xfrm flipH="1" flipV="1">
            <a:off x="2514600" y="3352801"/>
            <a:ext cx="685800" cy="4740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9016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27</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1"/>
            <a:ext cx="8229600" cy="2879010"/>
          </a:xfrm>
        </p:spPr>
      </p:pic>
    </p:spTree>
    <p:extLst>
      <p:ext uri="{BB962C8B-B14F-4D97-AF65-F5344CB8AC3E}">
        <p14:creationId xmlns:p14="http://schemas.microsoft.com/office/powerpoint/2010/main" val="340526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Instructors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06" y="1600200"/>
            <a:ext cx="6949588" cy="4525963"/>
          </a:xfrm>
        </p:spPr>
      </p:pic>
      <p:sp>
        <p:nvSpPr>
          <p:cNvPr id="4" name="Slide Number Placeholder 3"/>
          <p:cNvSpPr>
            <a:spLocks noGrp="1"/>
          </p:cNvSpPr>
          <p:nvPr>
            <p:ph type="sldNum" sz="quarter" idx="12"/>
          </p:nvPr>
        </p:nvSpPr>
        <p:spPr/>
        <p:txBody>
          <a:bodyPr/>
          <a:lstStyle/>
          <a:p>
            <a:fld id="{B3C475FA-C9C5-44E1-A564-4E2C5C1A4C1B}" type="slidenum">
              <a:rPr lang="en-US" smtClean="0"/>
              <a:t>28</a:t>
            </a:fld>
            <a:endParaRPr lang="en-US"/>
          </a:p>
        </p:txBody>
      </p:sp>
      <p:sp>
        <p:nvSpPr>
          <p:cNvPr id="6" name="TextBox 5"/>
          <p:cNvSpPr txBox="1"/>
          <p:nvPr/>
        </p:nvSpPr>
        <p:spPr>
          <a:xfrm>
            <a:off x="76200" y="3600555"/>
            <a:ext cx="914400" cy="584775"/>
          </a:xfrm>
          <a:prstGeom prst="rect">
            <a:avLst/>
          </a:prstGeom>
          <a:noFill/>
        </p:spPr>
        <p:txBody>
          <a:bodyPr wrap="square" rtlCol="0">
            <a:spAutoFit/>
          </a:bodyPr>
          <a:lstStyle/>
          <a:p>
            <a:r>
              <a:rPr lang="en-US" sz="1600" dirty="0" smtClean="0">
                <a:solidFill>
                  <a:srgbClr val="FF0000"/>
                </a:solidFill>
              </a:rPr>
              <a:t>Click here.</a:t>
            </a:r>
            <a:endParaRPr lang="en-US" sz="1600" dirty="0">
              <a:solidFill>
                <a:srgbClr val="FF0000"/>
              </a:solidFill>
            </a:endParaRPr>
          </a:p>
        </p:txBody>
      </p:sp>
      <p:cxnSp>
        <p:nvCxnSpPr>
          <p:cNvPr id="7" name="Straight Arrow Connector 6"/>
          <p:cNvCxnSpPr>
            <a:stCxn id="6" idx="2"/>
          </p:cNvCxnSpPr>
          <p:nvPr/>
        </p:nvCxnSpPr>
        <p:spPr>
          <a:xfrm>
            <a:off x="533400" y="4185330"/>
            <a:ext cx="609600" cy="61527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22229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Exercises</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29</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90800"/>
            <a:ext cx="8229600" cy="2220051"/>
          </a:xfrm>
        </p:spPr>
      </p:pic>
    </p:spTree>
    <p:extLst>
      <p:ext uri="{BB962C8B-B14F-4D97-AF65-F5344CB8AC3E}">
        <p14:creationId xmlns:p14="http://schemas.microsoft.com/office/powerpoint/2010/main" val="85308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and Analyze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2729"/>
            <a:ext cx="8229600" cy="4460904"/>
          </a:xfrm>
        </p:spPr>
      </p:pic>
      <p:sp>
        <p:nvSpPr>
          <p:cNvPr id="3" name="Slide Number Placeholder 2"/>
          <p:cNvSpPr>
            <a:spLocks noGrp="1"/>
          </p:cNvSpPr>
          <p:nvPr>
            <p:ph type="sldNum" sz="quarter" idx="12"/>
          </p:nvPr>
        </p:nvSpPr>
        <p:spPr/>
        <p:txBody>
          <a:bodyPr/>
          <a:lstStyle/>
          <a:p>
            <a:fld id="{B3C475FA-C9C5-44E1-A564-4E2C5C1A4C1B}" type="slidenum">
              <a:rPr lang="en-US" smtClean="0"/>
              <a:t>3</a:t>
            </a:fld>
            <a:endParaRPr lang="en-US"/>
          </a:p>
        </p:txBody>
      </p:sp>
    </p:spTree>
    <p:extLst>
      <p:ext uri="{BB962C8B-B14F-4D97-AF65-F5344CB8AC3E}">
        <p14:creationId xmlns:p14="http://schemas.microsoft.com/office/powerpoint/2010/main" val="1326887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Driven Learning Guides</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30</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0"/>
            <a:ext cx="8229600" cy="2830597"/>
          </a:xfrm>
        </p:spPr>
      </p:pic>
      <p:sp>
        <p:nvSpPr>
          <p:cNvPr id="3" name="TextBox 2"/>
          <p:cNvSpPr txBox="1"/>
          <p:nvPr/>
        </p:nvSpPr>
        <p:spPr>
          <a:xfrm>
            <a:off x="2590800" y="5334000"/>
            <a:ext cx="1524000" cy="584775"/>
          </a:xfrm>
          <a:prstGeom prst="rect">
            <a:avLst/>
          </a:prstGeom>
          <a:noFill/>
        </p:spPr>
        <p:txBody>
          <a:bodyPr wrap="square" rtlCol="0">
            <a:spAutoFit/>
          </a:bodyPr>
          <a:lstStyle/>
          <a:p>
            <a:r>
              <a:rPr lang="en-US" sz="1600" dirty="0" smtClean="0">
                <a:solidFill>
                  <a:srgbClr val="FF0000"/>
                </a:solidFill>
              </a:rPr>
              <a:t>Let’s look at this one.</a:t>
            </a:r>
            <a:endParaRPr lang="en-US" sz="1600" dirty="0">
              <a:solidFill>
                <a:srgbClr val="FF0000"/>
              </a:solidFill>
            </a:endParaRPr>
          </a:p>
        </p:txBody>
      </p:sp>
      <p:cxnSp>
        <p:nvCxnSpPr>
          <p:cNvPr id="7" name="Straight Arrow Connector 6"/>
          <p:cNvCxnSpPr/>
          <p:nvPr/>
        </p:nvCxnSpPr>
        <p:spPr>
          <a:xfrm flipH="1" flipV="1">
            <a:off x="2133600" y="4953000"/>
            <a:ext cx="1219200" cy="457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94123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Characteristics of Teen Substance Users</a:t>
            </a:r>
            <a:endParaRPr lang="en-US" sz="3600" dirty="0"/>
          </a:p>
        </p:txBody>
      </p:sp>
      <p:sp>
        <p:nvSpPr>
          <p:cNvPr id="4" name="Slide Number Placeholder 3"/>
          <p:cNvSpPr>
            <a:spLocks noGrp="1"/>
          </p:cNvSpPr>
          <p:nvPr>
            <p:ph type="sldNum" sz="quarter" idx="12"/>
          </p:nvPr>
        </p:nvSpPr>
        <p:spPr/>
        <p:txBody>
          <a:bodyPr/>
          <a:lstStyle/>
          <a:p>
            <a:fld id="{B3C475FA-C9C5-44E1-A564-4E2C5C1A4C1B}" type="slidenum">
              <a:rPr lang="en-US" smtClean="0"/>
              <a:t>31</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38400"/>
            <a:ext cx="8229600" cy="2382750"/>
          </a:xfrm>
        </p:spPr>
      </p:pic>
    </p:spTree>
    <p:extLst>
      <p:ext uri="{BB962C8B-B14F-4D97-AF65-F5344CB8AC3E}">
        <p14:creationId xmlns:p14="http://schemas.microsoft.com/office/powerpoint/2010/main" val="3526110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Characteristics of Teen Substance Users</a:t>
            </a:r>
          </a:p>
        </p:txBody>
      </p:sp>
      <p:sp>
        <p:nvSpPr>
          <p:cNvPr id="4" name="Slide Number Placeholder 3"/>
          <p:cNvSpPr>
            <a:spLocks noGrp="1"/>
          </p:cNvSpPr>
          <p:nvPr>
            <p:ph type="sldNum" sz="quarter" idx="12"/>
          </p:nvPr>
        </p:nvSpPr>
        <p:spPr/>
        <p:txBody>
          <a:bodyPr/>
          <a:lstStyle/>
          <a:p>
            <a:fld id="{B3C475FA-C9C5-44E1-A564-4E2C5C1A4C1B}" type="slidenum">
              <a:rPr lang="en-US" smtClean="0"/>
              <a:t>32</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143919"/>
            <a:ext cx="4762500" cy="3438525"/>
          </a:xfrm>
        </p:spPr>
      </p:pic>
    </p:spTree>
    <p:extLst>
      <p:ext uri="{BB962C8B-B14F-4D97-AF65-F5344CB8AC3E}">
        <p14:creationId xmlns:p14="http://schemas.microsoft.com/office/powerpoint/2010/main" val="2066061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Characteristics of Teen Substance </a:t>
            </a:r>
            <a:r>
              <a:rPr lang="en-US" sz="3600" dirty="0" smtClean="0"/>
              <a:t>Users</a:t>
            </a:r>
            <a:br>
              <a:rPr lang="en-US" sz="3600" dirty="0" smtClean="0"/>
            </a:br>
            <a:r>
              <a:rPr lang="en-US" sz="3600" dirty="0" smtClean="0"/>
              <a:t>Goals &amp; Concepts</a:t>
            </a:r>
            <a:endParaRPr lang="en-US" sz="3600" dirty="0"/>
          </a:p>
        </p:txBody>
      </p:sp>
      <p:sp>
        <p:nvSpPr>
          <p:cNvPr id="4" name="Slide Number Placeholder 3"/>
          <p:cNvSpPr>
            <a:spLocks noGrp="1"/>
          </p:cNvSpPr>
          <p:nvPr>
            <p:ph type="sldNum" sz="quarter" idx="12"/>
          </p:nvPr>
        </p:nvSpPr>
        <p:spPr/>
        <p:txBody>
          <a:bodyPr/>
          <a:lstStyle/>
          <a:p>
            <a:fld id="{B3C475FA-C9C5-44E1-A564-4E2C5C1A4C1B}" type="slidenum">
              <a:rPr lang="en-US" smtClean="0"/>
              <a:t>33</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05001"/>
            <a:ext cx="8229600" cy="3582576"/>
          </a:xfrm>
        </p:spPr>
      </p:pic>
    </p:spTree>
    <p:extLst>
      <p:ext uri="{BB962C8B-B14F-4D97-AF65-F5344CB8AC3E}">
        <p14:creationId xmlns:p14="http://schemas.microsoft.com/office/powerpoint/2010/main" val="997833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Characteristics of Teen Substance </a:t>
            </a:r>
            <a:r>
              <a:rPr lang="en-US" sz="3600" dirty="0" smtClean="0"/>
              <a:t>Users</a:t>
            </a:r>
            <a:br>
              <a:rPr lang="en-US" sz="3600" dirty="0" smtClean="0"/>
            </a:br>
            <a:r>
              <a:rPr lang="en-US" sz="3600" dirty="0" smtClean="0"/>
              <a:t>Dataset</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57400"/>
            <a:ext cx="8229600" cy="3212267"/>
          </a:xfrm>
        </p:spPr>
      </p:pic>
      <p:sp>
        <p:nvSpPr>
          <p:cNvPr id="4" name="Slide Number Placeholder 3"/>
          <p:cNvSpPr>
            <a:spLocks noGrp="1"/>
          </p:cNvSpPr>
          <p:nvPr>
            <p:ph type="sldNum" sz="quarter" idx="12"/>
          </p:nvPr>
        </p:nvSpPr>
        <p:spPr/>
        <p:txBody>
          <a:bodyPr/>
          <a:lstStyle/>
          <a:p>
            <a:fld id="{B3C475FA-C9C5-44E1-A564-4E2C5C1A4C1B}" type="slidenum">
              <a:rPr lang="en-US" smtClean="0"/>
              <a:t>34</a:t>
            </a:fld>
            <a:endParaRPr lang="en-US"/>
          </a:p>
        </p:txBody>
      </p:sp>
    </p:spTree>
    <p:extLst>
      <p:ext uri="{BB962C8B-B14F-4D97-AF65-F5344CB8AC3E}">
        <p14:creationId xmlns:p14="http://schemas.microsoft.com/office/powerpoint/2010/main" val="2015483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Characteristics of Teen Substance </a:t>
            </a:r>
            <a:r>
              <a:rPr lang="en-US" sz="3600" dirty="0" smtClean="0"/>
              <a:t>Users</a:t>
            </a:r>
            <a:br>
              <a:rPr lang="en-US" sz="3600" dirty="0" smtClean="0"/>
            </a:br>
            <a:r>
              <a:rPr lang="en-US" sz="3600" dirty="0" smtClean="0"/>
              <a:t>Application (Student Exercise)</a:t>
            </a:r>
            <a:endParaRPr lang="en-US" sz="36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64662"/>
            <a:ext cx="8229600" cy="3197038"/>
          </a:xfrm>
        </p:spPr>
      </p:pic>
      <p:sp>
        <p:nvSpPr>
          <p:cNvPr id="4" name="Slide Number Placeholder 3"/>
          <p:cNvSpPr>
            <a:spLocks noGrp="1"/>
          </p:cNvSpPr>
          <p:nvPr>
            <p:ph type="sldNum" sz="quarter" idx="12"/>
          </p:nvPr>
        </p:nvSpPr>
        <p:spPr/>
        <p:txBody>
          <a:bodyPr/>
          <a:lstStyle/>
          <a:p>
            <a:fld id="{B3C475FA-C9C5-44E1-A564-4E2C5C1A4C1B}" type="slidenum">
              <a:rPr lang="en-US" smtClean="0"/>
              <a:t>35</a:t>
            </a:fld>
            <a:endParaRPr lang="en-US"/>
          </a:p>
        </p:txBody>
      </p:sp>
    </p:spTree>
    <p:extLst>
      <p:ext uri="{BB962C8B-B14F-4D97-AF65-F5344CB8AC3E}">
        <p14:creationId xmlns:p14="http://schemas.microsoft.com/office/powerpoint/2010/main" val="1233028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Characteristics of Teen Substance </a:t>
            </a:r>
            <a:r>
              <a:rPr lang="en-US" sz="3600" dirty="0" smtClean="0"/>
              <a:t>Users</a:t>
            </a:r>
            <a:br>
              <a:rPr lang="en-US" sz="3600" dirty="0" smtClean="0"/>
            </a:br>
            <a:r>
              <a:rPr lang="en-US" sz="3600" dirty="0" smtClean="0"/>
              <a:t>Crosstab from SDA</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8814" y="1600200"/>
            <a:ext cx="4646372" cy="4525963"/>
          </a:xfrm>
        </p:spPr>
      </p:pic>
      <p:sp>
        <p:nvSpPr>
          <p:cNvPr id="4" name="Slide Number Placeholder 3"/>
          <p:cNvSpPr>
            <a:spLocks noGrp="1"/>
          </p:cNvSpPr>
          <p:nvPr>
            <p:ph type="sldNum" sz="quarter" idx="12"/>
          </p:nvPr>
        </p:nvSpPr>
        <p:spPr/>
        <p:txBody>
          <a:bodyPr/>
          <a:lstStyle/>
          <a:p>
            <a:fld id="{B3C475FA-C9C5-44E1-A564-4E2C5C1A4C1B}" type="slidenum">
              <a:rPr lang="en-US" smtClean="0"/>
              <a:t>36</a:t>
            </a:fld>
            <a:endParaRPr lang="en-US"/>
          </a:p>
        </p:txBody>
      </p:sp>
    </p:spTree>
    <p:extLst>
      <p:ext uri="{BB962C8B-B14F-4D97-AF65-F5344CB8AC3E}">
        <p14:creationId xmlns:p14="http://schemas.microsoft.com/office/powerpoint/2010/main" val="3749842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Characteristics of Teen Substance </a:t>
            </a:r>
            <a:r>
              <a:rPr lang="en-US" sz="3600" dirty="0" smtClean="0"/>
              <a:t>Users</a:t>
            </a:r>
            <a:br>
              <a:rPr lang="en-US" sz="3600" dirty="0" smtClean="0"/>
            </a:br>
            <a:r>
              <a:rPr lang="en-US" sz="3600" dirty="0" smtClean="0"/>
              <a:t>Bibliography</a:t>
            </a:r>
            <a:endParaRPr lang="en-US" sz="3600" dirty="0"/>
          </a:p>
        </p:txBody>
      </p:sp>
      <p:sp>
        <p:nvSpPr>
          <p:cNvPr id="4" name="Slide Number Placeholder 3"/>
          <p:cNvSpPr>
            <a:spLocks noGrp="1"/>
          </p:cNvSpPr>
          <p:nvPr>
            <p:ph type="sldNum" sz="quarter" idx="12"/>
          </p:nvPr>
        </p:nvSpPr>
        <p:spPr/>
        <p:txBody>
          <a:bodyPr/>
          <a:lstStyle/>
          <a:p>
            <a:fld id="{B3C475FA-C9C5-44E1-A564-4E2C5C1A4C1B}" type="slidenum">
              <a:rPr lang="en-US" smtClean="0"/>
              <a:t>37</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1"/>
            <a:ext cx="8229600" cy="2541666"/>
          </a:xfrm>
        </p:spPr>
      </p:pic>
    </p:spTree>
    <p:extLst>
      <p:ext uri="{BB962C8B-B14F-4D97-AF65-F5344CB8AC3E}">
        <p14:creationId xmlns:p14="http://schemas.microsoft.com/office/powerpoint/2010/main" val="1995869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38</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38400"/>
            <a:ext cx="8229600" cy="2264169"/>
          </a:xfrm>
        </p:spPr>
      </p:pic>
    </p:spTree>
    <p:extLst>
      <p:ext uri="{BB962C8B-B14F-4D97-AF65-F5344CB8AC3E}">
        <p14:creationId xmlns:p14="http://schemas.microsoft.com/office/powerpoint/2010/main" val="2001049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 Community and Social Capital – Lori Weber (Chico)</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664" y="1600200"/>
            <a:ext cx="8072672" cy="4525963"/>
          </a:xfrm>
        </p:spPr>
      </p:pic>
      <p:sp>
        <p:nvSpPr>
          <p:cNvPr id="4" name="Slide Number Placeholder 3"/>
          <p:cNvSpPr>
            <a:spLocks noGrp="1"/>
          </p:cNvSpPr>
          <p:nvPr>
            <p:ph type="sldNum" sz="quarter" idx="12"/>
          </p:nvPr>
        </p:nvSpPr>
        <p:spPr/>
        <p:txBody>
          <a:bodyPr/>
          <a:lstStyle/>
          <a:p>
            <a:fld id="{B3C475FA-C9C5-44E1-A564-4E2C5C1A4C1B}" type="slidenum">
              <a:rPr lang="en-US" smtClean="0"/>
              <a:t>39</a:t>
            </a:fld>
            <a:endParaRPr lang="en-US"/>
          </a:p>
        </p:txBody>
      </p:sp>
    </p:spTree>
    <p:extLst>
      <p:ext uri="{BB962C8B-B14F-4D97-AF65-F5344CB8AC3E}">
        <p14:creationId xmlns:p14="http://schemas.microsoft.com/office/powerpoint/2010/main" val="387162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Searching for Data from ICPSR</a:t>
            </a:r>
          </a:p>
        </p:txBody>
      </p:sp>
      <p:sp>
        <p:nvSpPr>
          <p:cNvPr id="13315" name="Content Placeholder 2"/>
          <p:cNvSpPr>
            <a:spLocks noGrp="1"/>
          </p:cNvSpPr>
          <p:nvPr>
            <p:ph idx="1"/>
          </p:nvPr>
        </p:nvSpPr>
        <p:spPr/>
        <p:txBody>
          <a:bodyPr/>
          <a:lstStyle/>
          <a:p>
            <a:r>
              <a:rPr lang="en-US" dirty="0" smtClean="0"/>
              <a:t>Enter “immigration” in the “Find Data box.”</a:t>
            </a:r>
          </a:p>
          <a:p>
            <a:r>
              <a:rPr lang="en-US" dirty="0" smtClean="0"/>
              <a:t>Explore the different ways of browsing. </a:t>
            </a:r>
          </a:p>
          <a:p>
            <a:r>
              <a:rPr lang="en-US" dirty="0" smtClean="0"/>
              <a:t>Click on “Go”.</a:t>
            </a:r>
          </a:p>
        </p:txBody>
      </p:sp>
      <p:sp>
        <p:nvSpPr>
          <p:cNvPr id="13316"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2ADBEF-03C8-4D8B-8649-8D29EBEF6F97}" type="slidenum">
              <a:rPr lang="en-US" smtClean="0"/>
              <a:pPr eaLnBrk="1" hangingPunct="1"/>
              <a:t>4</a:t>
            </a:fld>
            <a:endParaRPr lang="en-US" smtClean="0"/>
          </a:p>
        </p:txBody>
      </p:sp>
    </p:spTree>
    <p:extLst>
      <p:ext uri="{BB962C8B-B14F-4D97-AF65-F5344CB8AC3E}">
        <p14:creationId xmlns:p14="http://schemas.microsoft.com/office/powerpoint/2010/main" val="3272012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Science Research and Instructional Council (SSRIC)</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way to learn more about ICPSR is by going to the SSRIC’s web site.</a:t>
            </a:r>
          </a:p>
          <a:p>
            <a:r>
              <a:rPr lang="en-US" dirty="0" smtClean="0"/>
              <a:t>The home page is on the next slide.</a:t>
            </a:r>
          </a:p>
          <a:p>
            <a:r>
              <a:rPr lang="en-US" dirty="0" smtClean="0"/>
              <a:t>Click on “ICPSR” under “Data” in the upper left.</a:t>
            </a:r>
          </a:p>
          <a:p>
            <a:r>
              <a:rPr lang="en-US" dirty="0" smtClean="0"/>
              <a:t>Explore the SSRIC web site while you are there.  There is lots of information about other data archives (e.g., Field and Roper) and teaching resources.</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40</a:t>
            </a:fld>
            <a:endParaRPr lang="en-US" dirty="0"/>
          </a:p>
        </p:txBody>
      </p:sp>
    </p:spTree>
    <p:extLst>
      <p:ext uri="{BB962C8B-B14F-4D97-AF65-F5344CB8AC3E}">
        <p14:creationId xmlns:p14="http://schemas.microsoft.com/office/powerpoint/2010/main" val="3691474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http://ssric.org</a:t>
            </a:r>
            <a:r>
              <a:rPr lang="en-US" dirty="0" smtClean="0"/>
              <a:t> </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41</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9750" y="1600200"/>
            <a:ext cx="5584500" cy="4525963"/>
          </a:xfrm>
        </p:spPr>
      </p:pic>
    </p:spTree>
    <p:extLst>
      <p:ext uri="{BB962C8B-B14F-4D97-AF65-F5344CB8AC3E}">
        <p14:creationId xmlns:p14="http://schemas.microsoft.com/office/powerpoint/2010/main" val="2052003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a:t>
            </a:r>
            <a:endParaRPr lang="en-US" dirty="0"/>
          </a:p>
        </p:txBody>
      </p:sp>
      <p:sp>
        <p:nvSpPr>
          <p:cNvPr id="3" name="Content Placeholder 2"/>
          <p:cNvSpPr>
            <a:spLocks noGrp="1"/>
          </p:cNvSpPr>
          <p:nvPr>
            <p:ph idx="1"/>
          </p:nvPr>
        </p:nvSpPr>
        <p:spPr/>
        <p:txBody>
          <a:bodyPr>
            <a:normAutofit fontScale="92500"/>
          </a:bodyPr>
          <a:lstStyle/>
          <a:p>
            <a:r>
              <a:rPr lang="en-US" dirty="0"/>
              <a:t>Here are some of the resources you will find on the SSRIC web site.  Some of these resources are available only to faculty and students in the CSU.</a:t>
            </a:r>
          </a:p>
          <a:p>
            <a:pPr lvl="1"/>
            <a:r>
              <a:rPr lang="en-US" dirty="0" smtClean="0"/>
              <a:t>Under “Data” on the left you can get information about ICPSR, Field, Roper and instructional data sets.</a:t>
            </a:r>
          </a:p>
          <a:p>
            <a:pPr lvl="1"/>
            <a:r>
              <a:rPr lang="en-US" dirty="0" smtClean="0"/>
              <a:t>Under “Participate” there is information about the Field Faculty Fellow, the ICPSR Summer Program, the SSRIC’s Student Research Conference, and workshops that the SSRIC will come to your CSU campus and offer.</a:t>
            </a:r>
          </a:p>
          <a:p>
            <a:endParaRPr lang="en-US" dirty="0" smtClean="0"/>
          </a:p>
        </p:txBody>
      </p:sp>
      <p:sp>
        <p:nvSpPr>
          <p:cNvPr id="4" name="Slide Number Placeholder 3"/>
          <p:cNvSpPr>
            <a:spLocks noGrp="1"/>
          </p:cNvSpPr>
          <p:nvPr>
            <p:ph type="sldNum" sz="quarter" idx="12"/>
          </p:nvPr>
        </p:nvSpPr>
        <p:spPr/>
        <p:txBody>
          <a:bodyPr/>
          <a:lstStyle/>
          <a:p>
            <a:fld id="{ACB29A0A-F2E5-418C-99CA-2DAE16A8AF57}" type="slidenum">
              <a:rPr lang="en-US" smtClean="0"/>
              <a:t>42</a:t>
            </a:fld>
            <a:endParaRPr lang="en-US" dirty="0"/>
          </a:p>
        </p:txBody>
      </p:sp>
    </p:spTree>
    <p:extLst>
      <p:ext uri="{BB962C8B-B14F-4D97-AF65-F5344CB8AC3E}">
        <p14:creationId xmlns:p14="http://schemas.microsoft.com/office/powerpoint/2010/main" val="3498223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Under “Teaching Resources” there are exercises and data sets that you could use in your classes.  There is also an extensive set of links to other sites  of methodological and statistical relevance.  These resources are typically available to everyone regardless of whether you are part of the CSU or not.</a:t>
            </a:r>
          </a:p>
          <a:p>
            <a:r>
              <a:rPr lang="en-US" dirty="0" smtClean="0"/>
              <a:t>Under “Council” you can look up the SSRIC campus representative on your campus and learn more about the SSRIC Council.</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43</a:t>
            </a:fld>
            <a:endParaRPr lang="en-US" dirty="0"/>
          </a:p>
        </p:txBody>
      </p:sp>
    </p:spTree>
    <p:extLst>
      <p:ext uri="{BB962C8B-B14F-4D97-AF65-F5344CB8AC3E}">
        <p14:creationId xmlns:p14="http://schemas.microsoft.com/office/powerpoint/2010/main" val="204467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Searching for Data from ICPSR</a:t>
            </a:r>
          </a:p>
        </p:txBody>
      </p:sp>
      <p:sp>
        <p:nvSpPr>
          <p:cNvPr id="14340"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E3F835-C3BB-4784-AEC3-A3E0D9215122}" type="slidenum">
              <a:rPr lang="en-US" smtClean="0"/>
              <a:pPr eaLnBrk="1" hangingPunct="1"/>
              <a:t>5</a:t>
            </a:fld>
            <a:endParaRPr lang="en-US"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18321"/>
            <a:ext cx="8229600" cy="4289720"/>
          </a:xfrm>
        </p:spPr>
      </p:pic>
    </p:spTree>
    <p:extLst>
      <p:ext uri="{BB962C8B-B14F-4D97-AF65-F5344CB8AC3E}">
        <p14:creationId xmlns:p14="http://schemas.microsoft.com/office/powerpoint/2010/main" val="789471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Searching Tips</a:t>
            </a:r>
          </a:p>
        </p:txBody>
      </p:sp>
      <p:sp>
        <p:nvSpPr>
          <p:cNvPr id="15364"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D31BC1-84D7-4978-A5FB-4F6DFF73136F}" type="slidenum">
              <a:rPr lang="en-US" smtClean="0"/>
              <a:pPr eaLnBrk="1" hangingPunct="1"/>
              <a:t>6</a:t>
            </a:fld>
            <a:endParaRPr lang="en-US"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9712" y="1629569"/>
            <a:ext cx="6124575" cy="4467225"/>
          </a:xfrm>
        </p:spPr>
      </p:pic>
    </p:spTree>
    <p:extLst>
      <p:ext uri="{BB962C8B-B14F-4D97-AF65-F5344CB8AC3E}">
        <p14:creationId xmlns:p14="http://schemas.microsoft.com/office/powerpoint/2010/main" val="406759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a Data Set (Your data sets may be in a different order)</a:t>
            </a:r>
            <a:endParaRPr lang="en-US" dirty="0"/>
          </a:p>
        </p:txBody>
      </p:sp>
      <p:sp>
        <p:nvSpPr>
          <p:cNvPr id="3" name="Slide Number Placeholder 2"/>
          <p:cNvSpPr>
            <a:spLocks noGrp="1"/>
          </p:cNvSpPr>
          <p:nvPr>
            <p:ph type="sldNum" sz="quarter" idx="12"/>
          </p:nvPr>
        </p:nvSpPr>
        <p:spPr/>
        <p:txBody>
          <a:bodyPr/>
          <a:lstStyle/>
          <a:p>
            <a:fld id="{B3C475FA-C9C5-44E1-A564-4E2C5C1A4C1B}" type="slidenum">
              <a:rPr lang="en-US" smtClean="0"/>
              <a:t>7</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0321" y="1600200"/>
            <a:ext cx="6183357" cy="4525963"/>
          </a:xfrm>
        </p:spPr>
      </p:pic>
      <p:sp>
        <p:nvSpPr>
          <p:cNvPr id="9" name="TextBox 8"/>
          <p:cNvSpPr txBox="1"/>
          <p:nvPr/>
        </p:nvSpPr>
        <p:spPr>
          <a:xfrm>
            <a:off x="198372" y="4952370"/>
            <a:ext cx="1173228" cy="584775"/>
          </a:xfrm>
          <a:prstGeom prst="rect">
            <a:avLst/>
          </a:prstGeom>
          <a:noFill/>
        </p:spPr>
        <p:txBody>
          <a:bodyPr wrap="square" rtlCol="0">
            <a:spAutoFit/>
          </a:bodyPr>
          <a:lstStyle/>
          <a:p>
            <a:r>
              <a:rPr lang="en-US" sz="1600" dirty="0" smtClean="0">
                <a:solidFill>
                  <a:srgbClr val="FF0000"/>
                </a:solidFill>
              </a:rPr>
              <a:t>Click on this dataset.</a:t>
            </a:r>
            <a:endParaRPr lang="en-US" sz="1600" dirty="0">
              <a:solidFill>
                <a:srgbClr val="FF0000"/>
              </a:solidFill>
            </a:endParaRPr>
          </a:p>
        </p:txBody>
      </p:sp>
      <p:cxnSp>
        <p:nvCxnSpPr>
          <p:cNvPr id="6" name="Straight Arrow Connector 5"/>
          <p:cNvCxnSpPr/>
          <p:nvPr/>
        </p:nvCxnSpPr>
        <p:spPr>
          <a:xfrm>
            <a:off x="990600" y="5410200"/>
            <a:ext cx="6858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1308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of the People (ICPSR 33504)</a:t>
            </a:r>
            <a:endParaRPr lang="en-US" dirty="0"/>
          </a:p>
        </p:txBody>
      </p:sp>
      <p:sp>
        <p:nvSpPr>
          <p:cNvPr id="3" name="Slide Number Placeholder 2"/>
          <p:cNvSpPr>
            <a:spLocks noGrp="1"/>
          </p:cNvSpPr>
          <p:nvPr>
            <p:ph type="sldNum" sz="quarter" idx="12"/>
          </p:nvPr>
        </p:nvSpPr>
        <p:spPr/>
        <p:txBody>
          <a:bodyPr/>
          <a:lstStyle/>
          <a:p>
            <a:fld id="{B3C475FA-C9C5-44E1-A564-4E2C5C1A4C1B}" type="slidenum">
              <a:rPr lang="en-US" smtClean="0"/>
              <a:t>8</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57401"/>
            <a:ext cx="8229600" cy="3313108"/>
          </a:xfrm>
        </p:spPr>
      </p:pic>
    </p:spTree>
    <p:extLst>
      <p:ext uri="{BB962C8B-B14F-4D97-AF65-F5344CB8AC3E}">
        <p14:creationId xmlns:p14="http://schemas.microsoft.com/office/powerpoint/2010/main" val="403241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More Information About the Variables in the Data Set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82316"/>
            <a:ext cx="8229600" cy="2161730"/>
          </a:xfrm>
        </p:spPr>
      </p:pic>
      <p:sp>
        <p:nvSpPr>
          <p:cNvPr id="8" name="TextBox 7"/>
          <p:cNvSpPr txBox="1"/>
          <p:nvPr/>
        </p:nvSpPr>
        <p:spPr>
          <a:xfrm>
            <a:off x="685800" y="5509701"/>
            <a:ext cx="2705100" cy="615553"/>
          </a:xfrm>
          <a:prstGeom prst="rect">
            <a:avLst/>
          </a:prstGeom>
          <a:noFill/>
        </p:spPr>
        <p:txBody>
          <a:bodyPr wrap="square" rtlCol="0">
            <a:spAutoFit/>
          </a:bodyPr>
          <a:lstStyle/>
          <a:p>
            <a:r>
              <a:rPr lang="en-US" sz="1600" dirty="0" smtClean="0">
                <a:solidFill>
                  <a:srgbClr val="FF0000"/>
                </a:solidFill>
              </a:rPr>
              <a:t>Click to see variable</a:t>
            </a:r>
          </a:p>
          <a:p>
            <a:endParaRPr lang="en-US" dirty="0"/>
          </a:p>
        </p:txBody>
      </p:sp>
      <p:sp>
        <p:nvSpPr>
          <p:cNvPr id="3" name="Slide Number Placeholder 2"/>
          <p:cNvSpPr>
            <a:spLocks noGrp="1"/>
          </p:cNvSpPr>
          <p:nvPr>
            <p:ph type="sldNum" sz="quarter" idx="12"/>
          </p:nvPr>
        </p:nvSpPr>
        <p:spPr/>
        <p:txBody>
          <a:bodyPr/>
          <a:lstStyle/>
          <a:p>
            <a:fld id="{B3C475FA-C9C5-44E1-A564-4E2C5C1A4C1B}" type="slidenum">
              <a:rPr lang="en-US" smtClean="0"/>
              <a:t>9</a:t>
            </a:fld>
            <a:endParaRPr lang="en-US"/>
          </a:p>
        </p:txBody>
      </p:sp>
      <p:cxnSp>
        <p:nvCxnSpPr>
          <p:cNvPr id="7" name="Straight Arrow Connector 6"/>
          <p:cNvCxnSpPr/>
          <p:nvPr/>
        </p:nvCxnSpPr>
        <p:spPr>
          <a:xfrm flipV="1">
            <a:off x="914400" y="4572000"/>
            <a:ext cx="381000"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81568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717</Words>
  <Application>Microsoft Office PowerPoint</Application>
  <PresentationFormat>On-screen Show (4:3)</PresentationFormat>
  <Paragraphs>129</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Inter-University Consortium for Political and Social Research</vt:lpstr>
      <vt:lpstr>http://www.icpsr.umich.edu </vt:lpstr>
      <vt:lpstr>Find and Analyze Data</vt:lpstr>
      <vt:lpstr>Searching for Data from ICPSR</vt:lpstr>
      <vt:lpstr>Searching for Data from ICPSR</vt:lpstr>
      <vt:lpstr>Searching Tips</vt:lpstr>
      <vt:lpstr>Finding a Data Set (Your data sets may be in a different order)</vt:lpstr>
      <vt:lpstr>Voice of the People (ICPSR 33504)</vt:lpstr>
      <vt:lpstr>Getting More Information About the Variables in the Data Set</vt:lpstr>
      <vt:lpstr>Looking at a Key Variable</vt:lpstr>
      <vt:lpstr>Downloading the Data Set</vt:lpstr>
      <vt:lpstr>Creating an Account</vt:lpstr>
      <vt:lpstr>Creating an Account</vt:lpstr>
      <vt:lpstr>Downloading</vt:lpstr>
      <vt:lpstr>Downloading</vt:lpstr>
      <vt:lpstr>Opening the .sav File</vt:lpstr>
      <vt:lpstr>Mini Codebook Utilities/Variables</vt:lpstr>
      <vt:lpstr>Mini Codebook Utilities/Variables</vt:lpstr>
      <vt:lpstr>Getting a Crosstab</vt:lpstr>
      <vt:lpstr>Crosstabs</vt:lpstr>
      <vt:lpstr>Crosstabs</vt:lpstr>
      <vt:lpstr>Searching the Variables Database</vt:lpstr>
      <vt:lpstr>Searching Variables</vt:lpstr>
      <vt:lpstr>Searching Variables</vt:lpstr>
      <vt:lpstr>Publications</vt:lpstr>
      <vt:lpstr>Publications</vt:lpstr>
      <vt:lpstr>Publications</vt:lpstr>
      <vt:lpstr>Resources for Instructors</vt:lpstr>
      <vt:lpstr>Exercises</vt:lpstr>
      <vt:lpstr>Data Driven Learning Guides</vt:lpstr>
      <vt:lpstr>Characteristics of Teen Substance Users</vt:lpstr>
      <vt:lpstr>Characteristics of Teen Substance Users</vt:lpstr>
      <vt:lpstr>Characteristics of Teen Substance Users Goals &amp; Concepts</vt:lpstr>
      <vt:lpstr>Characteristics of Teen Substance Users Dataset</vt:lpstr>
      <vt:lpstr>Characteristics of Teen Substance Users Application (Student Exercise)</vt:lpstr>
      <vt:lpstr>Characteristics of Teen Substance Users Crosstab from SDA</vt:lpstr>
      <vt:lpstr>Characteristics of Teen Substance Users Bibliography</vt:lpstr>
      <vt:lpstr>Modules</vt:lpstr>
      <vt:lpstr>Investigation Community and Social Capital – Lori Weber (Chico)</vt:lpstr>
      <vt:lpstr>Social Science Research and Instructional Council (SSRIC)</vt:lpstr>
      <vt:lpstr>http://ssric.org </vt:lpstr>
      <vt:lpstr>SSRIC</vt:lpstr>
      <vt:lpstr>SSRIC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Inter-University Consortium for Political and Social Research</dc:title>
  <dc:creator>ssdefault</dc:creator>
  <cp:lastModifiedBy>ednelson</cp:lastModifiedBy>
  <cp:revision>20</cp:revision>
  <cp:lastPrinted>2013-08-31T22:22:20Z</cp:lastPrinted>
  <dcterms:created xsi:type="dcterms:W3CDTF">2013-04-15T22:30:10Z</dcterms:created>
  <dcterms:modified xsi:type="dcterms:W3CDTF">2013-09-08T20:18:20Z</dcterms:modified>
</cp:coreProperties>
</file>