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388" r:id="rId2"/>
    <p:sldId id="386" r:id="rId3"/>
    <p:sldId id="369" r:id="rId4"/>
    <p:sldId id="370" r:id="rId5"/>
    <p:sldId id="371" r:id="rId6"/>
    <p:sldId id="372" r:id="rId7"/>
    <p:sldId id="373" r:id="rId8"/>
    <p:sldId id="374" r:id="rId9"/>
    <p:sldId id="375" r:id="rId10"/>
    <p:sldId id="378" r:id="rId11"/>
    <p:sldId id="379" r:id="rId12"/>
    <p:sldId id="382" r:id="rId13"/>
    <p:sldId id="384" r:id="rId14"/>
    <p:sldId id="385" r:id="rId15"/>
    <p:sldId id="383" r:id="rId16"/>
    <p:sldId id="389" r:id="rId17"/>
    <p:sldId id="390" r:id="rId18"/>
    <p:sldId id="391" r:id="rId19"/>
    <p:sldId id="393" r:id="rId20"/>
    <p:sldId id="392" r:id="rId21"/>
    <p:sldId id="395" r:id="rId22"/>
    <p:sldId id="396" r:id="rId23"/>
    <p:sldId id="397" r:id="rId24"/>
    <p:sldId id="394" r:id="rId25"/>
    <p:sldId id="398" r:id="rId26"/>
    <p:sldId id="399" r:id="rId27"/>
    <p:sldId id="400" r:id="rId28"/>
    <p:sldId id="401"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06" autoAdjust="0"/>
  </p:normalViewPr>
  <p:slideViewPr>
    <p:cSldViewPr>
      <p:cViewPr varScale="1">
        <p:scale>
          <a:sx n="78" d="100"/>
          <a:sy n="78" d="100"/>
        </p:scale>
        <p:origin x="-274" y="-72"/>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66" d="100"/>
        <a:sy n="66" d="100"/>
      </p:scale>
      <p:origin x="0" y="18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1945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1945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1945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45DFE138-C3EC-41B3-857E-2BD00555998B}" type="slidenum">
              <a:rPr lang="en-US"/>
              <a:pPr>
                <a:defRPr/>
              </a:pPr>
              <a:t>‹#›</a:t>
            </a:fld>
            <a:endParaRPr lang="en-US"/>
          </a:p>
        </p:txBody>
      </p:sp>
    </p:spTree>
    <p:extLst>
      <p:ext uri="{BB962C8B-B14F-4D97-AF65-F5344CB8AC3E}">
        <p14:creationId xmlns:p14="http://schemas.microsoft.com/office/powerpoint/2010/main" val="992935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4B57D9B4-8CBE-49E2-AFAE-76177B820E2E}" type="slidenum">
              <a:rPr lang="en-US"/>
              <a:pPr>
                <a:defRPr/>
              </a:pPr>
              <a:t>‹#›</a:t>
            </a:fld>
            <a:endParaRPr lang="en-US"/>
          </a:p>
        </p:txBody>
      </p:sp>
    </p:spTree>
    <p:extLst>
      <p:ext uri="{BB962C8B-B14F-4D97-AF65-F5344CB8AC3E}">
        <p14:creationId xmlns:p14="http://schemas.microsoft.com/office/powerpoint/2010/main" val="725276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eachingwithdata.org/qssdl/welcome.act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ssric.org/tr/link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presentation is controlled by mouse clicks.  Clicking on a hyperlink will open up the target Web page in a window in your default browser.  Otherwise, if there are animations on a slide, each click will activate the next one.  If there are none, or if they’ve all been activated, a click will transition to the next slide.</a:t>
            </a:r>
          </a:p>
        </p:txBody>
      </p:sp>
      <p:sp>
        <p:nvSpPr>
          <p:cNvPr id="4" name="Slide Number Placeholder 3"/>
          <p:cNvSpPr>
            <a:spLocks noGrp="1"/>
          </p:cNvSpPr>
          <p:nvPr>
            <p:ph type="sldNum" sz="quarter" idx="5"/>
          </p:nvPr>
        </p:nvSpPr>
        <p:spPr/>
        <p:txBody>
          <a:bodyPr/>
          <a:lstStyle/>
          <a:p>
            <a:pPr>
              <a:defRPr/>
            </a:pPr>
            <a:fld id="{DA90B7F1-FFCF-49BC-84C7-5D0ADDC3979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let’s turn to using ICPSR’s data archive.  From the main menu, click on “Find and Analyze Data,” or do so from the menu bar at the top of your current page.  Either way will take you to the search page shown here.  Read the “Search Tops” on the right.  In the “Find Data” search box, type the words “death” and “taxes” (without the quotation marks).  Inevitably, this is equivalent to typing “death and taxes” (again without the quotation marks).</a:t>
            </a:r>
          </a:p>
        </p:txBody>
      </p:sp>
      <p:sp>
        <p:nvSpPr>
          <p:cNvPr id="4" name="Slide Number Placeholder 3"/>
          <p:cNvSpPr>
            <a:spLocks noGrp="1"/>
          </p:cNvSpPr>
          <p:nvPr>
            <p:ph type="sldNum" sz="quarter" idx="5"/>
          </p:nvPr>
        </p:nvSpPr>
        <p:spPr/>
        <p:txBody>
          <a:bodyPr/>
          <a:lstStyle/>
          <a:p>
            <a:pPr>
              <a:defRPr/>
            </a:pPr>
            <a:fld id="{3C312EDB-B46C-4903-A404-5A6F20CB295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are the results obtained on September 26, 2012, with results sorted by date of release, from newest to oldest.  Note that results can be sorted and filtered in various ways.  Click on the 5</a:t>
            </a:r>
            <a:r>
              <a:rPr lang="en-US" baseline="30000" smtClean="0"/>
              <a:t>th</a:t>
            </a:r>
            <a:r>
              <a:rPr lang="en-US" smtClean="0"/>
              <a:t> entry shown, the 2008 American National Election Study.</a:t>
            </a:r>
          </a:p>
        </p:txBody>
      </p:sp>
      <p:sp>
        <p:nvSpPr>
          <p:cNvPr id="4" name="Slide Number Placeholder 3"/>
          <p:cNvSpPr>
            <a:spLocks noGrp="1"/>
          </p:cNvSpPr>
          <p:nvPr>
            <p:ph type="sldNum" sz="quarter" idx="5"/>
          </p:nvPr>
        </p:nvSpPr>
        <p:spPr/>
        <p:txBody>
          <a:bodyPr/>
          <a:lstStyle/>
          <a:p>
            <a:pPr>
              <a:defRPr/>
            </a:pPr>
            <a:fld id="{DE6F93C8-7AE8-44AE-888D-71A66751B71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Here’s a description of the study, but before downloading the data, you’ll need to log in to (or create) an ICPSR account.</a:t>
            </a:r>
          </a:p>
        </p:txBody>
      </p:sp>
      <p:sp>
        <p:nvSpPr>
          <p:cNvPr id="4" name="Slide Number Placeholder 3"/>
          <p:cNvSpPr>
            <a:spLocks noGrp="1"/>
          </p:cNvSpPr>
          <p:nvPr>
            <p:ph type="sldNum" sz="quarter" idx="5"/>
          </p:nvPr>
        </p:nvSpPr>
        <p:spPr/>
        <p:txBody>
          <a:bodyPr/>
          <a:lstStyle/>
          <a:p>
            <a:pPr>
              <a:defRPr/>
            </a:pPr>
            <a:fld id="{3A5F11B6-33BD-4691-AAE3-FF9649659C1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sz="2400" smtClean="0"/>
              <a:t>While some of the data in the ICPSR archives are freely available, much of the archive requires that you be affiliated with a member institution.  The first time you access proprietary ICPSR data, you’ll need to create a (free) account.  To do this, you need to be using a campus computer or, from off campus, going through an on-campus proxy server.  For more information about proxy access, see your campus’s ICPSR Official Representative (OR).</a:t>
            </a:r>
          </a:p>
          <a:p>
            <a:endParaRPr lang="en-US" smtClean="0"/>
          </a:p>
        </p:txBody>
      </p:sp>
      <p:sp>
        <p:nvSpPr>
          <p:cNvPr id="4" name="Slide Number Placeholder 3"/>
          <p:cNvSpPr>
            <a:spLocks noGrp="1"/>
          </p:cNvSpPr>
          <p:nvPr>
            <p:ph type="sldNum" sz="quarter" idx="5"/>
          </p:nvPr>
        </p:nvSpPr>
        <p:spPr/>
        <p:txBody>
          <a:bodyPr/>
          <a:lstStyle/>
          <a:p>
            <a:pPr>
              <a:defRPr/>
            </a:pPr>
            <a:fld id="{87F2F50C-2720-4E0C-9D89-C06FFB46357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do recommend that you check “Yes” for the last item on this page.  Doing so will help your campus Official Representative in assisting you with use of the data.</a:t>
            </a:r>
          </a:p>
        </p:txBody>
      </p:sp>
      <p:sp>
        <p:nvSpPr>
          <p:cNvPr id="4" name="Slide Number Placeholder 3"/>
          <p:cNvSpPr>
            <a:spLocks noGrp="1"/>
          </p:cNvSpPr>
          <p:nvPr>
            <p:ph type="sldNum" sz="quarter" idx="5"/>
          </p:nvPr>
        </p:nvSpPr>
        <p:spPr/>
        <p:txBody>
          <a:bodyPr/>
          <a:lstStyle/>
          <a:p>
            <a:pPr>
              <a:defRPr/>
            </a:pPr>
            <a:fld id="{92299BDE-2087-4DDE-B856-A347A256B07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Downloading this dataset requires that you be logged in.  (Don’t worry about downloading the codebook, questionnaire, or user guide; you’ll get these automatically when you download the data. In this example, we’ll assume that you will be using SPSS to do your analysis.  As is commonly the case, this dataset is already available as an SPSS system file, so just click on SPSS.  With some data, a system file may not be available.  Where that’s the case, you can create a system file from the raw data (ASCII file) and an SPSS setup (or syntax) file using the instructions in the linked PDF file.  Warning: if you’re not familiar with SPSS syntax files, this can be a little tricky.</a:t>
            </a:r>
          </a:p>
        </p:txBody>
      </p:sp>
      <p:sp>
        <p:nvSpPr>
          <p:cNvPr id="4" name="Slide Number Placeholder 3"/>
          <p:cNvSpPr>
            <a:spLocks noGrp="1"/>
          </p:cNvSpPr>
          <p:nvPr>
            <p:ph type="sldNum" sz="quarter" idx="5"/>
          </p:nvPr>
        </p:nvSpPr>
        <p:spPr/>
        <p:txBody>
          <a:bodyPr/>
          <a:lstStyle/>
          <a:p>
            <a:pPr>
              <a:defRPr/>
            </a:pPr>
            <a:fld id="{4FC0F14A-8F3A-4AE0-B556-0B208F7A54D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Read the terms of use.  If you agree, click on “I agree” at the bottom of the page (not shown here).</a:t>
            </a:r>
          </a:p>
        </p:txBody>
      </p:sp>
      <p:sp>
        <p:nvSpPr>
          <p:cNvPr id="4" name="Slide Number Placeholder 3"/>
          <p:cNvSpPr>
            <a:spLocks noGrp="1"/>
          </p:cNvSpPr>
          <p:nvPr>
            <p:ph type="sldNum" sz="quarter" idx="5"/>
          </p:nvPr>
        </p:nvSpPr>
        <p:spPr/>
        <p:txBody>
          <a:bodyPr/>
          <a:lstStyle/>
          <a:p>
            <a:pPr>
              <a:defRPr/>
            </a:pPr>
            <a:fld id="{E414C7EF-FF6E-4A8F-BDC3-0FF0451B2DD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Your data will be downloaded as a “zip” file.  After download, unzip the file using the normal procedure for your operating system.</a:t>
            </a:r>
          </a:p>
        </p:txBody>
      </p:sp>
      <p:sp>
        <p:nvSpPr>
          <p:cNvPr id="4" name="Slide Number Placeholder 3"/>
          <p:cNvSpPr>
            <a:spLocks noGrp="1"/>
          </p:cNvSpPr>
          <p:nvPr>
            <p:ph type="sldNum" sz="quarter" idx="5"/>
          </p:nvPr>
        </p:nvSpPr>
        <p:spPr/>
        <p:txBody>
          <a:bodyPr/>
          <a:lstStyle/>
          <a:p>
            <a:pPr>
              <a:defRPr/>
            </a:pPr>
            <a:fld id="{796FC3CE-CD24-4487-9D16-3958C2D52FC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Double-click on the folder storing the files you’ve unzipped, then double-click on the folder called here “DS0001.”  This folder contains the codebook, the data (in SPSS system file format), the questionnaire, and the user guide.  You can now open up the data in SPSS.</a:t>
            </a:r>
          </a:p>
        </p:txBody>
      </p:sp>
      <p:sp>
        <p:nvSpPr>
          <p:cNvPr id="4" name="Slide Number Placeholder 3"/>
          <p:cNvSpPr>
            <a:spLocks noGrp="1"/>
          </p:cNvSpPr>
          <p:nvPr>
            <p:ph type="sldNum" sz="quarter" idx="5"/>
          </p:nvPr>
        </p:nvSpPr>
        <p:spPr/>
        <p:txBody>
          <a:bodyPr/>
          <a:lstStyle/>
          <a:p>
            <a:pPr>
              <a:defRPr/>
            </a:pPr>
            <a:fld id="{2291DF08-76E2-41FC-BE0C-F656A9427104}"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addition to its own archive, ICPSR also makes available data from various “core partners.”  Some of these are listed in the left sidebar.  Scroll down to the bottom of this list and click on “See more…” for a complete list of these “thematic collections.”  Most of the data in these collections is freely available.  Much of it can be analyzed online using Survey Document and Analysis (SDA), an online statistical package developed at UC Berkeley.</a:t>
            </a:r>
          </a:p>
        </p:txBody>
      </p:sp>
      <p:sp>
        <p:nvSpPr>
          <p:cNvPr id="4" name="Slide Number Placeholder 3"/>
          <p:cNvSpPr>
            <a:spLocks noGrp="1"/>
          </p:cNvSpPr>
          <p:nvPr>
            <p:ph type="sldNum" sz="quarter" idx="5"/>
          </p:nvPr>
        </p:nvSpPr>
        <p:spPr/>
        <p:txBody>
          <a:bodyPr/>
          <a:lstStyle/>
          <a:p>
            <a:pPr>
              <a:defRPr/>
            </a:pPr>
            <a:fld id="{94602B45-D9A2-486C-A9DE-AEA74EA3ACA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1EF3053-34BA-48D2-AA7F-3D0D3CA2A357}" type="slidenum">
              <a:rPr lang="en-US" smtClean="0"/>
              <a:pPr eaLnBrk="1" hangingPunct="1">
                <a:defRPr/>
              </a:pPr>
              <a:t>2</a:t>
            </a:fld>
            <a:endParaRPr lang="en-US" smtClean="0"/>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mtClean="0"/>
              <a:t>The ICPSR was founded in 1962; the CSU joined in 1972. Services include a summer program and a variety of web-based resources for research and instruction. </a:t>
            </a:r>
            <a:r>
              <a:rPr lang="en-US" sz="2400" smtClean="0"/>
              <a:t>Important note: to access many datasets in the archive, you need to be affiliated with an ICPSR member institution.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addition to finding data, you can also search and compare variables.  This resource is freely available. If you are looking for studies that include data on a specific topic, or if you are designing your own questionnaire, this is a great resource.  It allow you to see the specific wording of a question, and the response categories. In this example, we’ve searched on the keyword “immigration.”</a:t>
            </a:r>
          </a:p>
        </p:txBody>
      </p:sp>
      <p:sp>
        <p:nvSpPr>
          <p:cNvPr id="4" name="Slide Number Placeholder 3"/>
          <p:cNvSpPr>
            <a:spLocks noGrp="1"/>
          </p:cNvSpPr>
          <p:nvPr>
            <p:ph type="sldNum" sz="quarter" idx="5"/>
          </p:nvPr>
        </p:nvSpPr>
        <p:spPr/>
        <p:txBody>
          <a:bodyPr/>
          <a:lstStyle/>
          <a:p>
            <a:pPr>
              <a:defRPr/>
            </a:pPr>
            <a:fld id="{F4C9C331-1428-4ABF-B637-8DC91A05267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We’ll check and compare the first three variables listed.  All happen to be from the same study, but you can also compare variables from different studies (to, for example, see how different studies word similar questions and response categories).</a:t>
            </a:r>
          </a:p>
        </p:txBody>
      </p:sp>
      <p:sp>
        <p:nvSpPr>
          <p:cNvPr id="4" name="Slide Number Placeholder 3"/>
          <p:cNvSpPr>
            <a:spLocks noGrp="1"/>
          </p:cNvSpPr>
          <p:nvPr>
            <p:ph type="sldNum" sz="quarter" idx="5"/>
          </p:nvPr>
        </p:nvSpPr>
        <p:spPr/>
        <p:txBody>
          <a:bodyPr/>
          <a:lstStyle/>
          <a:p>
            <a:pPr>
              <a:defRPr/>
            </a:pPr>
            <a:fld id="{F711C43E-4D0A-46CD-8462-16764B19522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are the results.</a:t>
            </a:r>
          </a:p>
        </p:txBody>
      </p:sp>
      <p:sp>
        <p:nvSpPr>
          <p:cNvPr id="4" name="Slide Number Placeholder 3"/>
          <p:cNvSpPr>
            <a:spLocks noGrp="1"/>
          </p:cNvSpPr>
          <p:nvPr>
            <p:ph type="sldNum" sz="quarter" idx="5"/>
          </p:nvPr>
        </p:nvSpPr>
        <p:spPr/>
        <p:txBody>
          <a:bodyPr/>
          <a:lstStyle/>
          <a:p>
            <a:pPr>
              <a:defRPr/>
            </a:pPr>
            <a:fld id="{A7C1D56D-E0CB-4C5C-8801-1B1C9513DE1F}"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You can also find publications using a datasets.  This resource is also freely available. In this example, we are searching for publications using the World Values Survey.</a:t>
            </a:r>
          </a:p>
        </p:txBody>
      </p:sp>
      <p:sp>
        <p:nvSpPr>
          <p:cNvPr id="4" name="Slide Number Placeholder 3"/>
          <p:cNvSpPr>
            <a:spLocks noGrp="1"/>
          </p:cNvSpPr>
          <p:nvPr>
            <p:ph type="sldNum" sz="quarter" idx="5"/>
          </p:nvPr>
        </p:nvSpPr>
        <p:spPr/>
        <p:txBody>
          <a:bodyPr/>
          <a:lstStyle/>
          <a:p>
            <a:pPr>
              <a:defRPr/>
            </a:pPr>
            <a:fld id="{32DE4916-7B30-4BDE-8F25-451E6801E3B9}"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are the results.</a:t>
            </a:r>
          </a:p>
        </p:txBody>
      </p:sp>
      <p:sp>
        <p:nvSpPr>
          <p:cNvPr id="4" name="Slide Number Placeholder 3"/>
          <p:cNvSpPr>
            <a:spLocks noGrp="1"/>
          </p:cNvSpPr>
          <p:nvPr>
            <p:ph type="sldNum" sz="quarter" idx="5"/>
          </p:nvPr>
        </p:nvSpPr>
        <p:spPr/>
        <p:txBody>
          <a:bodyPr/>
          <a:lstStyle/>
          <a:p>
            <a:pPr>
              <a:defRPr/>
            </a:pPr>
            <a:fld id="{FAFE3E52-C3BA-44E0-9D2A-46A6BE67E3F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07AE8069-0DB5-4BDC-AF47-F1F74715FD88}"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6EB3D93-BDB4-4558-9EC6-45C17CCE391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8498D3F-BF75-4DE9-8D21-DFB85ADE420C}"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3032B64-66A4-4FAD-A1AA-71F62EE368C7}"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3BE3315-8BE7-4350-B9BF-ED207277F068}" type="slidenum">
              <a:rPr lang="en-US" smtClean="0"/>
              <a:pPr eaLnBrk="1" hangingPunct="1">
                <a:defRPr/>
              </a:pPr>
              <a:t>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800" smtClean="0"/>
              <a:t>Here’s the ICPSR home page as of September 26, 2012.  ICPSR provides a number of resources, including a summer program for faculty and advanced students. In this presentation, we’re going to focus on just two sections of the ICPSR site: “Resources for Instructors” and “Find and Analyze Data.”  Click first on “Resources for Instructors.”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2633EB1-4AF6-4AB7-94C0-DB11AB2747A2}" type="slidenum">
              <a:rPr lang="en-US" smtClean="0"/>
              <a:pPr eaLnBrk="1" hangingPunct="1">
                <a:defRPr/>
              </a:pPr>
              <a:t>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800" smtClean="0"/>
              <a:t>This section of the ICPSR site is divided into four parts: “Exercises,” “Resources for Students,” “Videos on Teaching,” and “External Resources.”  Click first on “Exercises.”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“Exercises”  subsection consists of a large number (49 as of Sept. 26, 2012) of short, self-contained exercises and a small number (6 as of that same date) more elaborate “modules.”  </a:t>
            </a:r>
          </a:p>
        </p:txBody>
      </p:sp>
      <p:sp>
        <p:nvSpPr>
          <p:cNvPr id="4" name="Slide Number Placeholder 3"/>
          <p:cNvSpPr>
            <a:spLocks noGrp="1"/>
          </p:cNvSpPr>
          <p:nvPr>
            <p:ph type="sldNum" sz="quarter" idx="5"/>
          </p:nvPr>
        </p:nvSpPr>
        <p:spPr/>
        <p:txBody>
          <a:bodyPr/>
          <a:lstStyle/>
          <a:p>
            <a:pPr>
              <a:defRPr/>
            </a:pPr>
            <a:fld id="{6B9E014A-3369-4AA6-BD2A-3C7F1D06A56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Each module is different.  Short exercises share a common format, and consist of: Goal and Concept, Dataset, Application, “Interpretation and Summary, and Bibliography.  Click on “Resources for Students.”</a:t>
            </a:r>
          </a:p>
        </p:txBody>
      </p:sp>
      <p:sp>
        <p:nvSpPr>
          <p:cNvPr id="4" name="Slide Number Placeholder 3"/>
          <p:cNvSpPr>
            <a:spLocks noGrp="1"/>
          </p:cNvSpPr>
          <p:nvPr>
            <p:ph type="sldNum" sz="quarter" idx="5"/>
          </p:nvPr>
        </p:nvSpPr>
        <p:spPr/>
        <p:txBody>
          <a:bodyPr/>
          <a:lstStyle/>
          <a:p>
            <a:pPr>
              <a:defRPr/>
            </a:pPr>
            <a:fld id="{84437599-B020-49F5-982F-DA0DBCCCC6F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“Using Data-Driven Learning Guides” describes the components of the short exercises shown on the previous slide.  Information is provided on two ICPSR programs specifically for students, the “Research Paper Competition” and the “Internship Program.”  “Tutorials” include a large number of videos produced by ICPSR and available on YouTube.</a:t>
            </a:r>
          </a:p>
        </p:txBody>
      </p:sp>
      <p:sp>
        <p:nvSpPr>
          <p:cNvPr id="4" name="Slide Number Placeholder 3"/>
          <p:cNvSpPr>
            <a:spLocks noGrp="1"/>
          </p:cNvSpPr>
          <p:nvPr>
            <p:ph type="sldNum" sz="quarter" idx="5"/>
          </p:nvPr>
        </p:nvSpPr>
        <p:spPr/>
        <p:txBody>
          <a:bodyPr/>
          <a:lstStyle/>
          <a:p>
            <a:pPr>
              <a:defRPr/>
            </a:pPr>
            <a:fld id="{AA3FA505-FBBA-458D-B615-89EDDADC04F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“Videos on Teaching” again references ICPSR’s YouTube collection.</a:t>
            </a:r>
          </a:p>
        </p:txBody>
      </p:sp>
      <p:sp>
        <p:nvSpPr>
          <p:cNvPr id="4" name="Slide Number Placeholder 3"/>
          <p:cNvSpPr>
            <a:spLocks noGrp="1"/>
          </p:cNvSpPr>
          <p:nvPr>
            <p:ph type="sldNum" sz="quarter" idx="5"/>
          </p:nvPr>
        </p:nvSpPr>
        <p:spPr/>
        <p:txBody>
          <a:bodyPr/>
          <a:lstStyle/>
          <a:p>
            <a:pPr>
              <a:defRPr/>
            </a:pPr>
            <a:fld id="{70161A8E-FA60-40F6-8708-E6AAF1674F8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“External Resources for Teaching Undergraduates” links to a small but useful set of sites containing instructional materials.  See especially “Teaching with Data” at </a:t>
            </a:r>
            <a:r>
              <a:rPr lang="en-US" smtClean="0">
                <a:hlinkClick r:id="rId3"/>
              </a:rPr>
              <a:t>http://www.teachingwithdata.org/qssdl/welcome.action</a:t>
            </a:r>
            <a:r>
              <a:rPr lang="en-US" smtClean="0"/>
              <a:t>.  BTW: an extensive set of links to instructional resources may be found at </a:t>
            </a:r>
            <a:r>
              <a:rPr lang="en-US" smtClean="0">
                <a:hlinkClick r:id="rId4"/>
              </a:rPr>
              <a:t>http://www.ssric.org/tr/links</a:t>
            </a:r>
            <a:r>
              <a:rPr lang="en-US" smtClean="0"/>
              <a:t>.</a:t>
            </a:r>
          </a:p>
        </p:txBody>
      </p:sp>
      <p:sp>
        <p:nvSpPr>
          <p:cNvPr id="4" name="Slide Number Placeholder 3"/>
          <p:cNvSpPr>
            <a:spLocks noGrp="1"/>
          </p:cNvSpPr>
          <p:nvPr>
            <p:ph type="sldNum" sz="quarter" idx="5"/>
          </p:nvPr>
        </p:nvSpPr>
        <p:spPr/>
        <p:txBody>
          <a:bodyPr/>
          <a:lstStyle/>
          <a:p>
            <a:pPr>
              <a:defRPr/>
            </a:pPr>
            <a:fld id="{99634BDA-C23E-4E03-9823-A911550A53F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66 w 5740"/>
                <a:gd name="T1" fmla="*/ 5 h 4316"/>
                <a:gd name="T2" fmla="*/ 0 w 5740"/>
                <a:gd name="T3" fmla="*/ 5 h 4316"/>
                <a:gd name="T4" fmla="*/ 0 w 5740"/>
                <a:gd name="T5" fmla="*/ 0 h 4316"/>
                <a:gd name="T6" fmla="*/ 5866 w 5740"/>
                <a:gd name="T7" fmla="*/ 0 h 4316"/>
                <a:gd name="T8" fmla="*/ 5866 w 5740"/>
                <a:gd name="T9" fmla="*/ 5 h 4316"/>
                <a:gd name="T10" fmla="*/ 5866 w 5740"/>
                <a:gd name="T11" fmla="*/ 5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cs typeface="+mn-cs"/>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cs typeface="+mn-cs"/>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cs typeface="+mn-cs"/>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cs typeface="+mn-cs"/>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cs typeface="+mn-cs"/>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cs typeface="+mn-cs"/>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cs typeface="+mn-cs"/>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cs typeface="+mn-cs"/>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cs typeface="+mn-cs"/>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cs typeface="+mn-cs"/>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6 w 382"/>
                  <a:gd name="T19" fmla="*/ 96 h 96"/>
                  <a:gd name="T20" fmla="*/ 270 w 382"/>
                  <a:gd name="T21" fmla="*/ 90 h 96"/>
                  <a:gd name="T22" fmla="*/ 318 w 382"/>
                  <a:gd name="T23" fmla="*/ 84 h 96"/>
                  <a:gd name="T24" fmla="*/ 359 w 382"/>
                  <a:gd name="T25" fmla="*/ 66 h 96"/>
                  <a:gd name="T26" fmla="*/ 389 w 382"/>
                  <a:gd name="T27" fmla="*/ 42 h 96"/>
                  <a:gd name="T28" fmla="*/ 383 w 382"/>
                  <a:gd name="T29" fmla="*/ 42 h 96"/>
                  <a:gd name="T30" fmla="*/ 353 w 382"/>
                  <a:gd name="T31" fmla="*/ 66 h 96"/>
                  <a:gd name="T32" fmla="*/ 312 w 382"/>
                  <a:gd name="T33" fmla="*/ 78 h 96"/>
                  <a:gd name="T34" fmla="*/ 270 w 382"/>
                  <a:gd name="T35" fmla="*/ 90 h 96"/>
                  <a:gd name="T36" fmla="*/ 216 w 382"/>
                  <a:gd name="T37" fmla="*/ 96 h 96"/>
                  <a:gd name="T38" fmla="*/ 21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6 w 185"/>
                  <a:gd name="T5" fmla="*/ 36 h 210"/>
                  <a:gd name="T6" fmla="*/ 162 w 185"/>
                  <a:gd name="T7" fmla="*/ 72 h 210"/>
                  <a:gd name="T8" fmla="*/ 168 w 185"/>
                  <a:gd name="T9" fmla="*/ 90 h 210"/>
                  <a:gd name="T10" fmla="*/ 174 w 185"/>
                  <a:gd name="T11" fmla="*/ 114 h 210"/>
                  <a:gd name="T12" fmla="*/ 168 w 185"/>
                  <a:gd name="T13" fmla="*/ 138 h 210"/>
                  <a:gd name="T14" fmla="*/ 156 w 185"/>
                  <a:gd name="T15" fmla="*/ 162 h 210"/>
                  <a:gd name="T16" fmla="*/ 126 w 185"/>
                  <a:gd name="T17" fmla="*/ 180 h 210"/>
                  <a:gd name="T18" fmla="*/ 90 w 185"/>
                  <a:gd name="T19" fmla="*/ 198 h 210"/>
                  <a:gd name="T20" fmla="*/ 103 w 185"/>
                  <a:gd name="T21" fmla="*/ 210 h 210"/>
                  <a:gd name="T22" fmla="*/ 138 w 185"/>
                  <a:gd name="T23" fmla="*/ 192 h 210"/>
                  <a:gd name="T24" fmla="*/ 168 w 185"/>
                  <a:gd name="T25" fmla="*/ 168 h 210"/>
                  <a:gd name="T26" fmla="*/ 186 w 185"/>
                  <a:gd name="T27" fmla="*/ 144 h 210"/>
                  <a:gd name="T28" fmla="*/ 192 w 185"/>
                  <a:gd name="T29" fmla="*/ 114 h 210"/>
                  <a:gd name="T30" fmla="*/ 186 w 185"/>
                  <a:gd name="T31" fmla="*/ 90 h 210"/>
                  <a:gd name="T32" fmla="*/ 180 w 185"/>
                  <a:gd name="T33" fmla="*/ 66 h 210"/>
                  <a:gd name="T34" fmla="*/ 162 w 185"/>
                  <a:gd name="T35" fmla="*/ 48 h 210"/>
                  <a:gd name="T36" fmla="*/ 13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grpSp>
        </p:grpSp>
      </p:grpSp>
      <p:sp>
        <p:nvSpPr>
          <p:cNvPr id="13216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321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r>
              <a:rPr lang="en-US"/>
              <a:t>9/26/2012</a:t>
            </a:r>
            <a:endParaRPr lang="en-US" dirty="0"/>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r>
              <a:rPr lang="en-US"/>
              <a:t>www.ssric.org</a:t>
            </a:r>
            <a:endParaRPr lang="en-US" dirty="0"/>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C7F955E4-51AA-418B-A7F5-D395AC9E3F72}" type="slidenum">
              <a:rPr lang="en-US"/>
              <a:pPr>
                <a:defRPr/>
              </a:pPr>
              <a:t>‹#›</a:t>
            </a:fld>
            <a:endParaRPr lang="en-US"/>
          </a:p>
        </p:txBody>
      </p:sp>
    </p:spTree>
    <p:extLst>
      <p:ext uri="{BB962C8B-B14F-4D97-AF65-F5344CB8AC3E}">
        <p14:creationId xmlns:p14="http://schemas.microsoft.com/office/powerpoint/2010/main" val="92616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r>
              <a:rPr lang="en-US"/>
              <a:t>9/26/2012</a:t>
            </a: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4B53F998-2588-49F7-B948-78E2E12EAB87}" type="slidenum">
              <a:rPr lang="en-US"/>
              <a:pPr>
                <a:defRPr/>
              </a:pPr>
              <a:t>‹#›</a:t>
            </a:fld>
            <a:endParaRPr lang="en-US"/>
          </a:p>
        </p:txBody>
      </p:sp>
    </p:spTree>
    <p:extLst>
      <p:ext uri="{BB962C8B-B14F-4D97-AF65-F5344CB8AC3E}">
        <p14:creationId xmlns:p14="http://schemas.microsoft.com/office/powerpoint/2010/main" val="9525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r>
              <a:rPr lang="en-US"/>
              <a:t>9/26/2012</a:t>
            </a: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D8C74BFC-FC46-432F-82D4-FBC79A8C07F5}" type="slidenum">
              <a:rPr lang="en-US"/>
              <a:pPr>
                <a:defRPr/>
              </a:pPr>
              <a:t>‹#›</a:t>
            </a:fld>
            <a:endParaRPr lang="en-US"/>
          </a:p>
        </p:txBody>
      </p:sp>
    </p:spTree>
    <p:extLst>
      <p:ext uri="{BB962C8B-B14F-4D97-AF65-F5344CB8AC3E}">
        <p14:creationId xmlns:p14="http://schemas.microsoft.com/office/powerpoint/2010/main" val="121395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r>
              <a:rPr lang="en-US"/>
              <a:t>9/26/2012</a:t>
            </a: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81EB78BA-B3C5-44CF-B89F-5C6DD630D3BB}" type="slidenum">
              <a:rPr lang="en-US"/>
              <a:pPr>
                <a:defRPr/>
              </a:pPr>
              <a:t>‹#›</a:t>
            </a:fld>
            <a:endParaRPr lang="en-US"/>
          </a:p>
        </p:txBody>
      </p:sp>
    </p:spTree>
    <p:extLst>
      <p:ext uri="{BB962C8B-B14F-4D97-AF65-F5344CB8AC3E}">
        <p14:creationId xmlns:p14="http://schemas.microsoft.com/office/powerpoint/2010/main" val="204677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r>
              <a:rPr lang="en-US"/>
              <a:t>9/26/2012</a:t>
            </a: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7D98EEB0-7D33-4BBA-80EF-8074A02DC453}" type="slidenum">
              <a:rPr lang="en-US"/>
              <a:pPr>
                <a:defRPr/>
              </a:pPr>
              <a:t>‹#›</a:t>
            </a:fld>
            <a:endParaRPr lang="en-US"/>
          </a:p>
        </p:txBody>
      </p:sp>
    </p:spTree>
    <p:extLst>
      <p:ext uri="{BB962C8B-B14F-4D97-AF65-F5344CB8AC3E}">
        <p14:creationId xmlns:p14="http://schemas.microsoft.com/office/powerpoint/2010/main" val="369193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r>
              <a:rPr lang="en-US"/>
              <a:t>9/26/2012</a:t>
            </a: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A865B301-7A75-43AC-A6FE-F9BBA879C892}" type="slidenum">
              <a:rPr lang="en-US"/>
              <a:pPr>
                <a:defRPr/>
              </a:pPr>
              <a:t>‹#›</a:t>
            </a:fld>
            <a:endParaRPr lang="en-US"/>
          </a:p>
        </p:txBody>
      </p:sp>
    </p:spTree>
    <p:extLst>
      <p:ext uri="{BB962C8B-B14F-4D97-AF65-F5344CB8AC3E}">
        <p14:creationId xmlns:p14="http://schemas.microsoft.com/office/powerpoint/2010/main" val="147835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r>
              <a:rPr lang="en-US"/>
              <a:t>9/26/2012</a:t>
            </a:r>
            <a:endParaRPr lang="en-US" dirty="0"/>
          </a:p>
        </p:txBody>
      </p:sp>
      <p:sp>
        <p:nvSpPr>
          <p:cNvPr id="8"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9" name="Rectangle 71"/>
          <p:cNvSpPr>
            <a:spLocks noGrp="1" noChangeArrowheads="1"/>
          </p:cNvSpPr>
          <p:nvPr>
            <p:ph type="sldNum" sz="quarter" idx="12"/>
          </p:nvPr>
        </p:nvSpPr>
        <p:spPr>
          <a:ln/>
        </p:spPr>
        <p:txBody>
          <a:bodyPr/>
          <a:lstStyle>
            <a:lvl1pPr>
              <a:defRPr/>
            </a:lvl1pPr>
          </a:lstStyle>
          <a:p>
            <a:pPr>
              <a:defRPr/>
            </a:pPr>
            <a:fld id="{46242253-F350-409C-9BF2-E5834DFA5E2F}" type="slidenum">
              <a:rPr lang="en-US"/>
              <a:pPr>
                <a:defRPr/>
              </a:pPr>
              <a:t>‹#›</a:t>
            </a:fld>
            <a:endParaRPr lang="en-US"/>
          </a:p>
        </p:txBody>
      </p:sp>
    </p:spTree>
    <p:extLst>
      <p:ext uri="{BB962C8B-B14F-4D97-AF65-F5344CB8AC3E}">
        <p14:creationId xmlns:p14="http://schemas.microsoft.com/office/powerpoint/2010/main" val="98609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r>
              <a:rPr lang="en-US"/>
              <a:t>9/26/2012</a:t>
            </a:r>
            <a:endParaRPr lang="en-US" dirty="0"/>
          </a:p>
        </p:txBody>
      </p:sp>
      <p:sp>
        <p:nvSpPr>
          <p:cNvPr id="4"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5" name="Rectangle 71"/>
          <p:cNvSpPr>
            <a:spLocks noGrp="1" noChangeArrowheads="1"/>
          </p:cNvSpPr>
          <p:nvPr>
            <p:ph type="sldNum" sz="quarter" idx="12"/>
          </p:nvPr>
        </p:nvSpPr>
        <p:spPr>
          <a:ln/>
        </p:spPr>
        <p:txBody>
          <a:bodyPr/>
          <a:lstStyle>
            <a:lvl1pPr>
              <a:defRPr/>
            </a:lvl1pPr>
          </a:lstStyle>
          <a:p>
            <a:pPr>
              <a:defRPr/>
            </a:pPr>
            <a:fld id="{9239FF32-BC29-42A6-BD7B-F842BED7A094}" type="slidenum">
              <a:rPr lang="en-US"/>
              <a:pPr>
                <a:defRPr/>
              </a:pPr>
              <a:t>‹#›</a:t>
            </a:fld>
            <a:endParaRPr lang="en-US"/>
          </a:p>
        </p:txBody>
      </p:sp>
    </p:spTree>
    <p:extLst>
      <p:ext uri="{BB962C8B-B14F-4D97-AF65-F5344CB8AC3E}">
        <p14:creationId xmlns:p14="http://schemas.microsoft.com/office/powerpoint/2010/main" val="101044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r>
              <a:rPr lang="en-US"/>
              <a:t>9/26/2012</a:t>
            </a:r>
            <a:endParaRPr lang="en-US" dirty="0"/>
          </a:p>
        </p:txBody>
      </p:sp>
      <p:sp>
        <p:nvSpPr>
          <p:cNvPr id="3"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4" name="Rectangle 71"/>
          <p:cNvSpPr>
            <a:spLocks noGrp="1" noChangeArrowheads="1"/>
          </p:cNvSpPr>
          <p:nvPr>
            <p:ph type="sldNum" sz="quarter" idx="12"/>
          </p:nvPr>
        </p:nvSpPr>
        <p:spPr>
          <a:ln/>
        </p:spPr>
        <p:txBody>
          <a:bodyPr/>
          <a:lstStyle>
            <a:lvl1pPr>
              <a:defRPr/>
            </a:lvl1pPr>
          </a:lstStyle>
          <a:p>
            <a:pPr>
              <a:defRPr/>
            </a:pPr>
            <a:fld id="{D1DEB218-48E5-4A52-8F77-3CCBCC382DA9}" type="slidenum">
              <a:rPr lang="en-US"/>
              <a:pPr>
                <a:defRPr/>
              </a:pPr>
              <a:t>‹#›</a:t>
            </a:fld>
            <a:endParaRPr lang="en-US"/>
          </a:p>
        </p:txBody>
      </p:sp>
    </p:spTree>
    <p:extLst>
      <p:ext uri="{BB962C8B-B14F-4D97-AF65-F5344CB8AC3E}">
        <p14:creationId xmlns:p14="http://schemas.microsoft.com/office/powerpoint/2010/main" val="107617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r>
              <a:rPr lang="en-US"/>
              <a:t>9/26/2012</a:t>
            </a: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8B706249-6F53-4177-87AA-A9B494D96633}" type="slidenum">
              <a:rPr lang="en-US"/>
              <a:pPr>
                <a:defRPr/>
              </a:pPr>
              <a:t>‹#›</a:t>
            </a:fld>
            <a:endParaRPr lang="en-US"/>
          </a:p>
        </p:txBody>
      </p:sp>
    </p:spTree>
    <p:extLst>
      <p:ext uri="{BB962C8B-B14F-4D97-AF65-F5344CB8AC3E}">
        <p14:creationId xmlns:p14="http://schemas.microsoft.com/office/powerpoint/2010/main" val="311949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r>
              <a:rPr lang="en-US"/>
              <a:t>9/26/2012</a:t>
            </a: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84E286BB-0667-47EA-AB65-43DED3D3FE95}" type="slidenum">
              <a:rPr lang="en-US"/>
              <a:pPr>
                <a:defRPr/>
              </a:pPr>
              <a:t>‹#›</a:t>
            </a:fld>
            <a:endParaRPr lang="en-US"/>
          </a:p>
        </p:txBody>
      </p:sp>
    </p:spTree>
    <p:extLst>
      <p:ext uri="{BB962C8B-B14F-4D97-AF65-F5344CB8AC3E}">
        <p14:creationId xmlns:p14="http://schemas.microsoft.com/office/powerpoint/2010/main" val="221376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hangingPunct="0">
              <a:defRPr/>
            </a:pPr>
            <a:endParaRPr lang="en-US">
              <a:cs typeface="+mn-cs"/>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866 w 5740"/>
                <a:gd name="T1" fmla="*/ 5 h 4316"/>
                <a:gd name="T2" fmla="*/ 0 w 5740"/>
                <a:gd name="T3" fmla="*/ 5 h 4316"/>
                <a:gd name="T4" fmla="*/ 0 w 5740"/>
                <a:gd name="T5" fmla="*/ 0 h 4316"/>
                <a:gd name="T6" fmla="*/ 5866 w 5740"/>
                <a:gd name="T7" fmla="*/ 0 h 4316"/>
                <a:gd name="T8" fmla="*/ 5866 w 5740"/>
                <a:gd name="T9" fmla="*/ 5 h 4316"/>
                <a:gd name="T10" fmla="*/ 5866 w 5740"/>
                <a:gd name="T11" fmla="*/ 5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3528" y="3715"/>
              <a:ext cx="792" cy="521"/>
              <a:chOff x="3527" y="3715"/>
              <a:chExt cx="792" cy="521"/>
            </a:xfrm>
          </p:grpSpPr>
          <p:sp>
            <p:nvSpPr>
              <p:cNvPr id="13107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cs typeface="+mn-cs"/>
                </a:endParaRPr>
              </a:p>
            </p:txBody>
          </p:sp>
          <p:sp>
            <p:nvSpPr>
              <p:cNvPr id="13107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08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3108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08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3108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08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cs typeface="+mn-cs"/>
                </a:endParaRPr>
              </a:p>
            </p:txBody>
          </p:sp>
          <p:sp>
            <p:nvSpPr>
              <p:cNvPr id="13108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3108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cs typeface="+mn-cs"/>
                </a:endParaRPr>
              </a:p>
            </p:txBody>
          </p:sp>
          <p:sp>
            <p:nvSpPr>
              <p:cNvPr id="13108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cs typeface="+mn-cs"/>
                </a:endParaRPr>
              </a:p>
            </p:txBody>
          </p:sp>
          <p:sp>
            <p:nvSpPr>
              <p:cNvPr id="13108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13109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13109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13109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13109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09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09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09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13109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cs typeface="+mn-cs"/>
                </a:endParaRPr>
              </a:p>
            </p:txBody>
          </p:sp>
          <p:sp>
            <p:nvSpPr>
              <p:cNvPr id="13109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09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cs typeface="+mn-cs"/>
                </a:endParaRPr>
              </a:p>
            </p:txBody>
          </p:sp>
          <p:sp>
            <p:nvSpPr>
              <p:cNvPr id="13110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cs typeface="+mn-cs"/>
                </a:endParaRPr>
              </a:p>
            </p:txBody>
          </p:sp>
          <p:sp>
            <p:nvSpPr>
              <p:cNvPr id="13110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cs typeface="+mn-cs"/>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3110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3110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13110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11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11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11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3111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3111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3111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cs typeface="+mn-cs"/>
                </a:endParaRPr>
              </a:p>
            </p:txBody>
          </p:sp>
          <p:sp>
            <p:nvSpPr>
              <p:cNvPr id="13111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11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12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cs typeface="+mn-cs"/>
                </a:endParaRPr>
              </a:p>
            </p:txBody>
          </p:sp>
          <p:sp>
            <p:nvSpPr>
              <p:cNvPr id="13112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12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3112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12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3112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1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6 w 382"/>
                  <a:gd name="T19" fmla="*/ 96 h 96"/>
                  <a:gd name="T20" fmla="*/ 270 w 382"/>
                  <a:gd name="T21" fmla="*/ 90 h 96"/>
                  <a:gd name="T22" fmla="*/ 318 w 382"/>
                  <a:gd name="T23" fmla="*/ 84 h 96"/>
                  <a:gd name="T24" fmla="*/ 359 w 382"/>
                  <a:gd name="T25" fmla="*/ 66 h 96"/>
                  <a:gd name="T26" fmla="*/ 389 w 382"/>
                  <a:gd name="T27" fmla="*/ 42 h 96"/>
                  <a:gd name="T28" fmla="*/ 383 w 382"/>
                  <a:gd name="T29" fmla="*/ 42 h 96"/>
                  <a:gd name="T30" fmla="*/ 353 w 382"/>
                  <a:gd name="T31" fmla="*/ 66 h 96"/>
                  <a:gd name="T32" fmla="*/ 312 w 382"/>
                  <a:gd name="T33" fmla="*/ 78 h 96"/>
                  <a:gd name="T34" fmla="*/ 270 w 382"/>
                  <a:gd name="T35" fmla="*/ 90 h 96"/>
                  <a:gd name="T36" fmla="*/ 216 w 382"/>
                  <a:gd name="T37" fmla="*/ 96 h 96"/>
                  <a:gd name="T38" fmla="*/ 21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26 w 185"/>
                  <a:gd name="T5" fmla="*/ 36 h 210"/>
                  <a:gd name="T6" fmla="*/ 162 w 185"/>
                  <a:gd name="T7" fmla="*/ 72 h 210"/>
                  <a:gd name="T8" fmla="*/ 168 w 185"/>
                  <a:gd name="T9" fmla="*/ 90 h 210"/>
                  <a:gd name="T10" fmla="*/ 174 w 185"/>
                  <a:gd name="T11" fmla="*/ 114 h 210"/>
                  <a:gd name="T12" fmla="*/ 168 w 185"/>
                  <a:gd name="T13" fmla="*/ 138 h 210"/>
                  <a:gd name="T14" fmla="*/ 156 w 185"/>
                  <a:gd name="T15" fmla="*/ 162 h 210"/>
                  <a:gd name="T16" fmla="*/ 126 w 185"/>
                  <a:gd name="T17" fmla="*/ 180 h 210"/>
                  <a:gd name="T18" fmla="*/ 90 w 185"/>
                  <a:gd name="T19" fmla="*/ 198 h 210"/>
                  <a:gd name="T20" fmla="*/ 103 w 185"/>
                  <a:gd name="T21" fmla="*/ 210 h 210"/>
                  <a:gd name="T22" fmla="*/ 138 w 185"/>
                  <a:gd name="T23" fmla="*/ 192 h 210"/>
                  <a:gd name="T24" fmla="*/ 168 w 185"/>
                  <a:gd name="T25" fmla="*/ 168 h 210"/>
                  <a:gd name="T26" fmla="*/ 186 w 185"/>
                  <a:gd name="T27" fmla="*/ 144 h 210"/>
                  <a:gd name="T28" fmla="*/ 192 w 185"/>
                  <a:gd name="T29" fmla="*/ 114 h 210"/>
                  <a:gd name="T30" fmla="*/ 186 w 185"/>
                  <a:gd name="T31" fmla="*/ 90 h 210"/>
                  <a:gd name="T32" fmla="*/ 180 w 185"/>
                  <a:gd name="T33" fmla="*/ 66 h 210"/>
                  <a:gd name="T34" fmla="*/ 162 w 185"/>
                  <a:gd name="T35" fmla="*/ 48 h 210"/>
                  <a:gd name="T36" fmla="*/ 13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grpSp>
        </p:grpSp>
      </p:grpSp>
      <p:sp>
        <p:nvSpPr>
          <p:cNvPr id="13113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3114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14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cs typeface="+mn-cs"/>
              </a:defRPr>
            </a:lvl1pPr>
          </a:lstStyle>
          <a:p>
            <a:pPr>
              <a:defRPr/>
            </a:pPr>
            <a:r>
              <a:rPr lang="en-US"/>
              <a:t>9/26/2012</a:t>
            </a:r>
            <a:endParaRPr lang="en-US" dirty="0"/>
          </a:p>
        </p:txBody>
      </p:sp>
      <p:sp>
        <p:nvSpPr>
          <p:cNvPr id="13114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cs typeface="+mn-cs"/>
              </a:defRPr>
            </a:lvl1pPr>
          </a:lstStyle>
          <a:p>
            <a:pPr>
              <a:defRPr/>
            </a:pPr>
            <a:r>
              <a:rPr lang="en-US"/>
              <a:t>www.ssric.org</a:t>
            </a:r>
            <a:endParaRPr lang="en-US" dirty="0"/>
          </a:p>
        </p:txBody>
      </p:sp>
      <p:sp>
        <p:nvSpPr>
          <p:cNvPr id="13114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cs typeface="+mn-cs"/>
              </a:defRPr>
            </a:lvl1pPr>
          </a:lstStyle>
          <a:p>
            <a:pPr>
              <a:defRPr/>
            </a:pPr>
            <a:fld id="{2E78C7CD-0D86-427F-BBF3-7E8E8ABD26D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80"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ssric.org/files/ASCII_to_SPS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cpsr.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ric.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r>
              <a:rPr lang="en-US" dirty="0" smtClean="0"/>
              <a:t>ICPSR: </a:t>
            </a:r>
          </a:p>
          <a:p>
            <a:pPr lvl="1">
              <a:defRPr/>
            </a:pPr>
            <a:r>
              <a:rPr lang="en-US" dirty="0" smtClean="0"/>
              <a:t>Resources for Instructors</a:t>
            </a:r>
          </a:p>
          <a:p>
            <a:pPr lvl="1">
              <a:defRPr/>
            </a:pPr>
            <a:r>
              <a:rPr lang="en-US" dirty="0" smtClean="0"/>
              <a:t>Finding and Analyzing Data</a:t>
            </a:r>
            <a:endParaRPr lang="en-US" dirty="0"/>
          </a:p>
        </p:txBody>
      </p:sp>
      <p:sp>
        <p:nvSpPr>
          <p:cNvPr id="4" name="Date Placeholder 3"/>
          <p:cNvSpPr>
            <a:spLocks noGrp="1"/>
          </p:cNvSpPr>
          <p:nvPr>
            <p:ph type="dt" sz="quarter" idx="10"/>
          </p:nvPr>
        </p:nvSpPr>
        <p:spPr/>
        <p:txBody>
          <a:bodyPr/>
          <a:lstStyle/>
          <a:p>
            <a:pPr>
              <a:defRPr/>
            </a:pPr>
            <a:r>
              <a:rPr lang="en-US" smtClean="0"/>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92996EE8-A340-4D87-9E38-4E3207CE9161}" type="slidenum">
              <a:rPr lang="en-US" smtClean="0"/>
              <a:pPr>
                <a:defRPr/>
              </a:pPr>
              <a:t>1</a:t>
            </a:fld>
            <a:endParaRPr lang="en-US"/>
          </a:p>
        </p:txBody>
      </p:sp>
      <p:pic>
        <p:nvPicPr>
          <p:cNvPr id="307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0563" y="533400"/>
            <a:ext cx="47609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en-US"/>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5C6518EB-96FB-41B3-BBD4-69A24B50B51D}" type="slidenum">
              <a:rPr lang="en-US" smtClean="0"/>
              <a:pPr>
                <a:defRPr/>
              </a:pPr>
              <a:t>10</a:t>
            </a:fld>
            <a:endParaRPr lang="en-US"/>
          </a:p>
        </p:txBody>
      </p:sp>
      <p:pic>
        <p:nvPicPr>
          <p:cNvPr id="122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295400"/>
            <a:ext cx="74549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a:spLocks noChangeArrowheads="1"/>
          </p:cNvSpPr>
          <p:nvPr/>
        </p:nvSpPr>
        <p:spPr bwMode="auto">
          <a:xfrm>
            <a:off x="1981200" y="1219200"/>
            <a:ext cx="1066800" cy="6096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endParaRPr lang="en-US" dirty="0"/>
          </a:p>
        </p:txBody>
      </p:sp>
      <p:sp>
        <p:nvSpPr>
          <p:cNvPr id="4" name="Date Placeholder 3"/>
          <p:cNvSpPr>
            <a:spLocks noGrp="1"/>
          </p:cNvSpPr>
          <p:nvPr>
            <p:ph type="dt" sz="quarter" idx="10"/>
          </p:nvPr>
        </p:nvSpPr>
        <p:spPr/>
        <p:txBody>
          <a:bodyPr/>
          <a:lstStyle/>
          <a:p>
            <a:pPr>
              <a:defRPr/>
            </a:pPr>
            <a:r>
              <a:rPr lang="en-US"/>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8A355173-8B8A-4278-9125-5CFE5EF2652D}" type="slidenum">
              <a:rPr lang="en-US" smtClean="0"/>
              <a:pPr>
                <a:defRPr/>
              </a:pPr>
              <a:t>11</a:t>
            </a:fld>
            <a:endParaRPr lang="en-US"/>
          </a:p>
        </p:txBody>
      </p:sp>
      <p:pic>
        <p:nvPicPr>
          <p:cNvPr id="133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76009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a:spLocks noChangeArrowheads="1"/>
          </p:cNvSpPr>
          <p:nvPr/>
        </p:nvSpPr>
        <p:spPr bwMode="auto">
          <a:xfrm>
            <a:off x="4876800" y="2743200"/>
            <a:ext cx="1524000" cy="304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9" name="Oval 8"/>
          <p:cNvSpPr>
            <a:spLocks noChangeArrowheads="1"/>
          </p:cNvSpPr>
          <p:nvPr/>
        </p:nvSpPr>
        <p:spPr bwMode="auto">
          <a:xfrm>
            <a:off x="1828800" y="5343525"/>
            <a:ext cx="4038600" cy="5334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en-US" smtClean="0"/>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pic>
        <p:nvPicPr>
          <p:cNvPr id="143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8" y="1670050"/>
            <a:ext cx="78581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Oval 15"/>
          <p:cNvSpPr>
            <a:spLocks noChangeArrowheads="1"/>
          </p:cNvSpPr>
          <p:nvPr/>
        </p:nvSpPr>
        <p:spPr bwMode="auto">
          <a:xfrm>
            <a:off x="5181600" y="3613150"/>
            <a:ext cx="1143000" cy="42545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en-US" smtClean="0"/>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9DED04A3-9515-478B-A5A3-D641F6E27639}" type="slidenum">
              <a:rPr lang="en-US" smtClean="0"/>
              <a:pPr>
                <a:defRPr/>
              </a:pPr>
              <a:t>13</a:t>
            </a:fld>
            <a:endParaRPr lang="en-US"/>
          </a:p>
        </p:txBody>
      </p:sp>
      <p:pic>
        <p:nvPicPr>
          <p:cNvPr id="153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077200"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en-US" smtClean="0"/>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B5597416-B39B-46A4-AB54-5993742AF878}" type="slidenum">
              <a:rPr lang="en-US" smtClean="0"/>
              <a:pPr>
                <a:defRPr/>
              </a:pPr>
              <a:t>14</a:t>
            </a:fld>
            <a:endParaRPr lang="en-US"/>
          </a:p>
        </p:txBody>
      </p:sp>
      <p:pic>
        <p:nvPicPr>
          <p:cNvPr id="163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7772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Oval 6"/>
          <p:cNvSpPr>
            <a:spLocks noChangeArrowheads="1"/>
          </p:cNvSpPr>
          <p:nvPr/>
        </p:nvSpPr>
        <p:spPr bwMode="auto">
          <a:xfrm>
            <a:off x="1371600" y="5029200"/>
            <a:ext cx="4343400" cy="685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en-US" smtClean="0"/>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3" y="1679575"/>
            <a:ext cx="78581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5" name="Oval 8"/>
          <p:cNvSpPr>
            <a:spLocks noChangeArrowheads="1"/>
          </p:cNvSpPr>
          <p:nvPr/>
        </p:nvSpPr>
        <p:spPr bwMode="auto">
          <a:xfrm>
            <a:off x="2073275" y="4876800"/>
            <a:ext cx="457200" cy="1524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17416" name="TextBox 14"/>
          <p:cNvSpPr txBox="1">
            <a:spLocks noChangeArrowheads="1"/>
          </p:cNvSpPr>
          <p:nvPr/>
        </p:nvSpPr>
        <p:spPr bwMode="auto">
          <a:xfrm>
            <a:off x="3513138" y="3886200"/>
            <a:ext cx="4876800" cy="646113"/>
          </a:xfrm>
          <a:prstGeom prst="rect">
            <a:avLst/>
          </a:prstGeom>
          <a:solidFill>
            <a:schemeClr val="accent2"/>
          </a:solidFill>
          <a:ln w="9525">
            <a:solidFill>
              <a:schemeClr val="accent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0000"/>
                </a:solidFill>
              </a:rPr>
              <a:t>See: </a:t>
            </a:r>
            <a:r>
              <a:rPr lang="en-US">
                <a:solidFill>
                  <a:srgbClr val="FF0000"/>
                </a:solidFill>
                <a:hlinkClick r:id="rId4"/>
              </a:rPr>
              <a:t>http://www.ssric.org/files/ASCII_to_SPSS.pdf</a:t>
            </a:r>
            <a:r>
              <a:rPr lang="en-US">
                <a:solidFill>
                  <a:srgbClr val="FF0000"/>
                </a:solidFill>
              </a:rPr>
              <a:t> </a:t>
            </a:r>
          </a:p>
        </p:txBody>
      </p:sp>
      <p:cxnSp>
        <p:nvCxnSpPr>
          <p:cNvPr id="17417" name="Straight Arrow Connector 6"/>
          <p:cNvCxnSpPr>
            <a:cxnSpLocks noChangeShapeType="1"/>
          </p:cNvCxnSpPr>
          <p:nvPr/>
        </p:nvCxnSpPr>
        <p:spPr bwMode="auto">
          <a:xfrm flipV="1">
            <a:off x="3200400" y="4532313"/>
            <a:ext cx="312738" cy="34448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18" name="Straight Arrow Connector 10"/>
          <p:cNvCxnSpPr>
            <a:cxnSpLocks noChangeShapeType="1"/>
          </p:cNvCxnSpPr>
          <p:nvPr/>
        </p:nvCxnSpPr>
        <p:spPr bwMode="auto">
          <a:xfrm flipV="1">
            <a:off x="3355975" y="4532313"/>
            <a:ext cx="301625" cy="49688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endParaRPr lang="en-US" dirty="0"/>
          </a:p>
        </p:txBody>
      </p:sp>
      <p:sp>
        <p:nvSpPr>
          <p:cNvPr id="4" name="Date Placeholder 3"/>
          <p:cNvSpPr>
            <a:spLocks noGrp="1"/>
          </p:cNvSpPr>
          <p:nvPr>
            <p:ph type="dt" sz="quarter" idx="10"/>
          </p:nvPr>
        </p:nvSpPr>
        <p:spPr/>
        <p:txBody>
          <a:bodyPr/>
          <a:lstStyle/>
          <a:p>
            <a:pPr>
              <a:defRPr/>
            </a:pPr>
            <a:r>
              <a:rPr lang="en-US" smtClean="0"/>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92A6A3A4-8DE7-41A3-B91B-9652A8B58352}" type="slidenum">
              <a:rPr lang="en-US" smtClean="0"/>
              <a:pPr>
                <a:defRPr/>
              </a:pPr>
              <a:t>16</a:t>
            </a:fld>
            <a:endParaRPr lang="en-US"/>
          </a:p>
        </p:txBody>
      </p:sp>
      <p:pic>
        <p:nvPicPr>
          <p:cNvPr id="184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6686550"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endParaRPr lang="en-US" dirty="0"/>
          </a:p>
        </p:txBody>
      </p:sp>
      <p:sp>
        <p:nvSpPr>
          <p:cNvPr id="4" name="Date Placeholder 3"/>
          <p:cNvSpPr>
            <a:spLocks noGrp="1"/>
          </p:cNvSpPr>
          <p:nvPr>
            <p:ph type="dt" sz="quarter" idx="10"/>
          </p:nvPr>
        </p:nvSpPr>
        <p:spPr/>
        <p:txBody>
          <a:bodyPr/>
          <a:lstStyle/>
          <a:p>
            <a:pPr>
              <a:defRPr/>
            </a:pPr>
            <a:r>
              <a:rPr lang="en-US" smtClean="0"/>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CAF0866-3133-4146-99DC-CBCF2570FC16}" type="slidenum">
              <a:rPr lang="en-US" smtClean="0"/>
              <a:pPr>
                <a:defRPr/>
              </a:pPr>
              <a:t>17</a:t>
            </a:fld>
            <a:endParaRPr lang="en-US"/>
          </a:p>
        </p:txBody>
      </p:sp>
      <p:pic>
        <p:nvPicPr>
          <p:cNvPr id="194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2289175"/>
            <a:ext cx="70548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endParaRPr lang="en-US" dirty="0"/>
          </a:p>
        </p:txBody>
      </p:sp>
      <p:sp>
        <p:nvSpPr>
          <p:cNvPr id="4" name="Date Placeholder 3"/>
          <p:cNvSpPr>
            <a:spLocks noGrp="1"/>
          </p:cNvSpPr>
          <p:nvPr>
            <p:ph type="dt" sz="quarter" idx="10"/>
          </p:nvPr>
        </p:nvSpPr>
        <p:spPr/>
        <p:txBody>
          <a:bodyPr/>
          <a:lstStyle/>
          <a:p>
            <a:pPr>
              <a:defRPr/>
            </a:pPr>
            <a:r>
              <a:rPr lang="en-US" smtClean="0"/>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A410EEDD-14D4-4E8D-811D-DB0C294F4615}" type="slidenum">
              <a:rPr lang="en-US" smtClean="0"/>
              <a:pPr>
                <a:defRPr/>
              </a:pPr>
              <a:t>18</a:t>
            </a:fld>
            <a:endParaRPr lang="en-US"/>
          </a:p>
        </p:txBody>
      </p:sp>
      <p:pic>
        <p:nvPicPr>
          <p:cNvPr id="204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08313"/>
            <a:ext cx="25812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167063"/>
            <a:ext cx="26765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a:spLocks noChangeArrowheads="1"/>
          </p:cNvSpPr>
          <p:nvPr/>
        </p:nvSpPr>
        <p:spPr bwMode="auto">
          <a:xfrm>
            <a:off x="3962400" y="3576638"/>
            <a:ext cx="977900" cy="485775"/>
          </a:xfrm>
          <a:prstGeom prst="rightArrow">
            <a:avLst>
              <a:gd name="adj1" fmla="val 50000"/>
              <a:gd name="adj2" fmla="val 49861"/>
            </a:avLst>
          </a:prstGeom>
          <a:solidFill>
            <a:srgbClr val="FF0000"/>
          </a:solidFill>
          <a:ln w="9525" algn="ctr">
            <a:solidFill>
              <a:schemeClr val="tx1"/>
            </a:solidFill>
            <a:round/>
            <a:headEnd/>
            <a:tailEnd/>
          </a:ln>
        </p:spPr>
        <p:txBody>
          <a:bodyPr/>
          <a:lstStyle/>
          <a:p>
            <a:pPr eaLnBrk="0" hangingPunct="0"/>
            <a:endParaRPr lang="en-US"/>
          </a:p>
        </p:txBody>
      </p:sp>
      <p:sp>
        <p:nvSpPr>
          <p:cNvPr id="10" name="Oval 9"/>
          <p:cNvSpPr>
            <a:spLocks noChangeArrowheads="1"/>
          </p:cNvSpPr>
          <p:nvPr/>
        </p:nvSpPr>
        <p:spPr bwMode="auto">
          <a:xfrm>
            <a:off x="762000" y="3024188"/>
            <a:ext cx="990600" cy="328612"/>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endParaRPr lang="en-US" dirty="0"/>
          </a:p>
        </p:txBody>
      </p:sp>
      <p:sp>
        <p:nvSpPr>
          <p:cNvPr id="4" name="Date Placeholder 3"/>
          <p:cNvSpPr>
            <a:spLocks noGrp="1"/>
          </p:cNvSpPr>
          <p:nvPr>
            <p:ph type="dt" sz="quarter" idx="10"/>
          </p:nvPr>
        </p:nvSpPr>
        <p:spPr/>
        <p:txBody>
          <a:bodyPr/>
          <a:lstStyle/>
          <a:p>
            <a:pPr>
              <a:defRPr/>
            </a:pPr>
            <a:r>
              <a:rPr lang="en-US" smtClean="0"/>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AA3423B4-F4C7-4214-B4AB-0C949A9EBA50}" type="slidenum">
              <a:rPr lang="en-US" smtClean="0"/>
              <a:pPr>
                <a:defRPr/>
              </a:pPr>
              <a:t>19</a:t>
            </a:fld>
            <a:endParaRPr lang="en-US"/>
          </a:p>
        </p:txBody>
      </p:sp>
      <p:pic>
        <p:nvPicPr>
          <p:cNvPr id="215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747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2" name="Oval 6"/>
          <p:cNvSpPr>
            <a:spLocks noChangeArrowheads="1"/>
          </p:cNvSpPr>
          <p:nvPr/>
        </p:nvSpPr>
        <p:spPr bwMode="auto">
          <a:xfrm>
            <a:off x="381000" y="4602163"/>
            <a:ext cx="1676400" cy="16002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a:t>9/26/2012</a:t>
            </a:r>
            <a:endParaRPr lang="en-US" dirty="0"/>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688726C8-F972-4599-9FE2-D66C1689297A}" type="slidenum">
              <a:rPr lang="en-US"/>
              <a:pPr>
                <a:defRPr/>
              </a:pPr>
              <a:t>2</a:t>
            </a:fld>
            <a:endParaRPr lang="en-US"/>
          </a:p>
        </p:txBody>
      </p:sp>
      <p:sp>
        <p:nvSpPr>
          <p:cNvPr id="571394" name="Rectangle 1026"/>
          <p:cNvSpPr>
            <a:spLocks noGrp="1" noChangeArrowheads="1"/>
          </p:cNvSpPr>
          <p:nvPr>
            <p:ph type="ctrTitle"/>
          </p:nvPr>
        </p:nvSpPr>
        <p:spPr>
          <a:xfrm>
            <a:off x="685800" y="1544638"/>
            <a:ext cx="7772400" cy="914400"/>
          </a:xfrm>
        </p:spPr>
        <p:txBody>
          <a:bodyPr/>
          <a:lstStyle/>
          <a:p>
            <a:pPr eaLnBrk="1" hangingPunct="1">
              <a:defRPr/>
            </a:pPr>
            <a:r>
              <a:rPr lang="en-US" smtClean="0"/>
              <a:t>ICPSR</a:t>
            </a:r>
          </a:p>
        </p:txBody>
      </p:sp>
      <p:sp>
        <p:nvSpPr>
          <p:cNvPr id="571395" name="Rectangle 1027"/>
          <p:cNvSpPr>
            <a:spLocks noGrp="1" noChangeArrowheads="1"/>
          </p:cNvSpPr>
          <p:nvPr>
            <p:ph type="subTitle" idx="1"/>
          </p:nvPr>
        </p:nvSpPr>
        <p:spPr>
          <a:xfrm>
            <a:off x="1371600" y="2794000"/>
            <a:ext cx="6400800" cy="1752600"/>
          </a:xfrm>
        </p:spPr>
        <p:txBody>
          <a:bodyPr/>
          <a:lstStyle/>
          <a:p>
            <a:pPr eaLnBrk="1" hangingPunct="1">
              <a:defRPr/>
            </a:pPr>
            <a:r>
              <a:rPr lang="en-US" dirty="0" smtClean="0"/>
              <a:t>Inter-university Consortium for Political and Social Research</a:t>
            </a:r>
          </a:p>
        </p:txBody>
      </p:sp>
      <p:sp>
        <p:nvSpPr>
          <p:cNvPr id="7" name="Rectangle 2"/>
          <p:cNvSpPr txBox="1">
            <a:spLocks noChangeArrowheads="1"/>
          </p:cNvSpPr>
          <p:nvPr/>
        </p:nvSpPr>
        <p:spPr bwMode="auto">
          <a:xfrm>
            <a:off x="444500" y="3821113"/>
            <a:ext cx="8229600" cy="1139825"/>
          </a:xfrm>
          <a:prstGeom prst="rect">
            <a:avLst/>
          </a:prstGeom>
          <a:noFill/>
          <a:ln w="9525">
            <a:noFill/>
            <a:miter lim="800000"/>
            <a:headEnd/>
            <a:tailEnd/>
          </a:ln>
          <a:effectLst/>
        </p:spPr>
        <p:txBody>
          <a:bodyPr anchor="ctr" anchorCtr="1"/>
          <a:lstStyle/>
          <a:p>
            <a:pPr algn="ctr" eaLnBrk="0" hangingPunct="0">
              <a:defRPr/>
            </a:pPr>
            <a:r>
              <a:rPr lang="en-US" sz="3200" b="1" kern="0" dirty="0">
                <a:solidFill>
                  <a:schemeClr val="tx2"/>
                </a:solidFill>
                <a:ea typeface="+mj-ea"/>
                <a:cs typeface="+mj-cs"/>
                <a:hlinkClick r:id="rId3"/>
              </a:rPr>
              <a:t>http://www.icpsr.org</a:t>
            </a:r>
            <a:r>
              <a:rPr lang="en-US" sz="3200" b="1" kern="0" dirty="0">
                <a:solidFill>
                  <a:schemeClr val="tx2"/>
                </a:solidFill>
                <a:ea typeface="+mj-ea"/>
                <a:cs typeface="+mj-cs"/>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endParaRPr lang="en-US" dirty="0"/>
          </a:p>
        </p:txBody>
      </p:sp>
      <p:sp>
        <p:nvSpPr>
          <p:cNvPr id="4" name="Date Placeholder 3"/>
          <p:cNvSpPr>
            <a:spLocks noGrp="1"/>
          </p:cNvSpPr>
          <p:nvPr>
            <p:ph type="dt" sz="quarter" idx="10"/>
          </p:nvPr>
        </p:nvSpPr>
        <p:spPr/>
        <p:txBody>
          <a:bodyPr/>
          <a:lstStyle/>
          <a:p>
            <a:pPr>
              <a:defRPr/>
            </a:pPr>
            <a:r>
              <a:rPr lang="en-US" smtClean="0"/>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19C90000-9AB3-4932-9BE5-CD93FC0141A6}" type="slidenum">
              <a:rPr lang="en-US" smtClean="0"/>
              <a:pPr>
                <a:defRPr/>
              </a:pPr>
              <a:t>20</a:t>
            </a:fld>
            <a:endParaRPr lang="en-US"/>
          </a:p>
        </p:txBody>
      </p:sp>
      <p:pic>
        <p:nvPicPr>
          <p:cNvPr id="225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7569200"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6" name="Oval 6"/>
          <p:cNvSpPr>
            <a:spLocks noChangeArrowheads="1"/>
          </p:cNvSpPr>
          <p:nvPr/>
        </p:nvSpPr>
        <p:spPr bwMode="auto">
          <a:xfrm>
            <a:off x="1927225" y="1538288"/>
            <a:ext cx="2286000" cy="42862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endParaRPr lang="en-US" dirty="0"/>
          </a:p>
        </p:txBody>
      </p:sp>
      <p:sp>
        <p:nvSpPr>
          <p:cNvPr id="4" name="Date Placeholder 3"/>
          <p:cNvSpPr>
            <a:spLocks noGrp="1"/>
          </p:cNvSpPr>
          <p:nvPr>
            <p:ph type="dt" sz="quarter" idx="10"/>
          </p:nvPr>
        </p:nvSpPr>
        <p:spPr/>
        <p:txBody>
          <a:bodyPr/>
          <a:lstStyle/>
          <a:p>
            <a:pPr>
              <a:defRPr/>
            </a:pPr>
            <a:r>
              <a:rPr lang="en-US" smtClean="0"/>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130F5769-DC31-45F6-9E19-3F7B0BFE51A1}" type="slidenum">
              <a:rPr lang="en-US" smtClean="0"/>
              <a:pPr>
                <a:defRPr/>
              </a:pPr>
              <a:t>21</a:t>
            </a:fld>
            <a:endParaRPr lang="en-US"/>
          </a:p>
        </p:txBody>
      </p:sp>
      <p:pic>
        <p:nvPicPr>
          <p:cNvPr id="235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52600"/>
            <a:ext cx="6254750"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a:spLocks noChangeArrowheads="1"/>
          </p:cNvSpPr>
          <p:nvPr/>
        </p:nvSpPr>
        <p:spPr bwMode="auto">
          <a:xfrm>
            <a:off x="1219200" y="3505200"/>
            <a:ext cx="1371600" cy="24384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8" name="Oval 7"/>
          <p:cNvSpPr>
            <a:spLocks noChangeArrowheads="1"/>
          </p:cNvSpPr>
          <p:nvPr/>
        </p:nvSpPr>
        <p:spPr bwMode="auto">
          <a:xfrm>
            <a:off x="1219200" y="3124200"/>
            <a:ext cx="838200" cy="3810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endParaRPr lang="en-US" dirty="0"/>
          </a:p>
        </p:txBody>
      </p:sp>
      <p:sp>
        <p:nvSpPr>
          <p:cNvPr id="4" name="Date Placeholder 3"/>
          <p:cNvSpPr>
            <a:spLocks noGrp="1"/>
          </p:cNvSpPr>
          <p:nvPr>
            <p:ph type="dt" sz="quarter" idx="10"/>
          </p:nvPr>
        </p:nvSpPr>
        <p:spPr/>
        <p:txBody>
          <a:bodyPr/>
          <a:lstStyle/>
          <a:p>
            <a:pPr>
              <a:defRPr/>
            </a:pPr>
            <a:r>
              <a:rPr lang="en-US" smtClean="0"/>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AB05A5F5-15E2-406D-ABD5-B736032C6CDE}" type="slidenum">
              <a:rPr lang="en-US" smtClean="0"/>
              <a:pPr>
                <a:defRPr/>
              </a:pPr>
              <a:t>22</a:t>
            </a:fld>
            <a:endParaRPr lang="en-US"/>
          </a:p>
        </p:txBody>
      </p:sp>
      <p:pic>
        <p:nvPicPr>
          <p:cNvPr id="245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6553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endParaRPr lang="en-US" dirty="0"/>
          </a:p>
        </p:txBody>
      </p:sp>
      <p:sp>
        <p:nvSpPr>
          <p:cNvPr id="4" name="Date Placeholder 3"/>
          <p:cNvSpPr>
            <a:spLocks noGrp="1"/>
          </p:cNvSpPr>
          <p:nvPr>
            <p:ph type="dt" sz="quarter" idx="10"/>
          </p:nvPr>
        </p:nvSpPr>
        <p:spPr/>
        <p:txBody>
          <a:bodyPr/>
          <a:lstStyle/>
          <a:p>
            <a:pPr>
              <a:defRPr/>
            </a:pPr>
            <a:r>
              <a:rPr lang="en-US" smtClean="0"/>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4AA3C752-C7FB-43B6-B5C8-9C9336AD65B9}" type="slidenum">
              <a:rPr lang="en-US" smtClean="0"/>
              <a:pPr>
                <a:defRPr/>
              </a:pPr>
              <a:t>23</a:t>
            </a:fld>
            <a:endParaRPr lang="en-US"/>
          </a:p>
        </p:txBody>
      </p:sp>
      <p:pic>
        <p:nvPicPr>
          <p:cNvPr id="256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755015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8" name="Oval 6"/>
          <p:cNvSpPr>
            <a:spLocks noChangeArrowheads="1"/>
          </p:cNvSpPr>
          <p:nvPr/>
        </p:nvSpPr>
        <p:spPr bwMode="auto">
          <a:xfrm>
            <a:off x="3733800" y="1981200"/>
            <a:ext cx="990600" cy="2286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endParaRPr lang="en-US" dirty="0"/>
          </a:p>
        </p:txBody>
      </p:sp>
      <p:sp>
        <p:nvSpPr>
          <p:cNvPr id="4" name="Date Placeholder 3"/>
          <p:cNvSpPr>
            <a:spLocks noGrp="1"/>
          </p:cNvSpPr>
          <p:nvPr>
            <p:ph type="dt" sz="quarter" idx="10"/>
          </p:nvPr>
        </p:nvSpPr>
        <p:spPr/>
        <p:txBody>
          <a:bodyPr/>
          <a:lstStyle/>
          <a:p>
            <a:pPr>
              <a:defRPr/>
            </a:pPr>
            <a:r>
              <a:rPr lang="en-US" smtClean="0"/>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46262D39-F4CE-4849-A306-F39326468B74}" type="slidenum">
              <a:rPr lang="en-US" smtClean="0"/>
              <a:pPr>
                <a:defRPr/>
              </a:pPr>
              <a:t>24</a:t>
            </a:fld>
            <a:endParaRPr lang="en-US"/>
          </a:p>
        </p:txBody>
      </p:sp>
      <p:pic>
        <p:nvPicPr>
          <p:cNvPr id="266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659765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Social Science Research and Instructional Council (SSRIC)</a:t>
            </a:r>
            <a:endParaRPr lang="en-US" dirty="0"/>
          </a:p>
        </p:txBody>
      </p:sp>
      <p:sp>
        <p:nvSpPr>
          <p:cNvPr id="3" name="Content Placeholder 2"/>
          <p:cNvSpPr>
            <a:spLocks noGrp="1"/>
          </p:cNvSpPr>
          <p:nvPr>
            <p:ph idx="1"/>
          </p:nvPr>
        </p:nvSpPr>
        <p:spPr/>
        <p:txBody>
          <a:bodyPr>
            <a:normAutofit fontScale="92500"/>
          </a:bodyPr>
          <a:lstStyle/>
          <a:p>
            <a:pPr>
              <a:defRPr/>
            </a:pPr>
            <a:r>
              <a:rPr lang="en-US" dirty="0" smtClean="0"/>
              <a:t>Another way to learn more about the ICPSR is by going to the SSRIC’s web site.</a:t>
            </a:r>
          </a:p>
          <a:p>
            <a:pPr>
              <a:defRPr/>
            </a:pPr>
            <a:r>
              <a:rPr lang="en-US" dirty="0" smtClean="0"/>
              <a:t>The home page is on the next slide.</a:t>
            </a:r>
          </a:p>
          <a:p>
            <a:pPr>
              <a:defRPr/>
            </a:pPr>
            <a:r>
              <a:rPr lang="en-US" dirty="0" smtClean="0"/>
              <a:t>Click on “ICPSR” under “Data” in the upper left.</a:t>
            </a:r>
          </a:p>
          <a:p>
            <a:pPr>
              <a:defRPr/>
            </a:pPr>
            <a:r>
              <a:rPr lang="en-US" dirty="0" smtClean="0"/>
              <a:t>Explore the SSRIC web site while you are there.  There is lots of information about other data archives (e.g., Field and Roper) and teaching resources.</a:t>
            </a:r>
            <a:endParaRPr lang="en-US" dirty="0"/>
          </a:p>
        </p:txBody>
      </p:sp>
      <p:sp>
        <p:nvSpPr>
          <p:cNvPr id="4" name="Slide Number Placeholder 3"/>
          <p:cNvSpPr>
            <a:spLocks noGrp="1"/>
          </p:cNvSpPr>
          <p:nvPr>
            <p:ph type="sldNum" sz="quarter" idx="12"/>
          </p:nvPr>
        </p:nvSpPr>
        <p:spPr/>
        <p:txBody>
          <a:bodyPr/>
          <a:lstStyle/>
          <a:p>
            <a:pPr>
              <a:defRPr/>
            </a:pPr>
            <a:fld id="{3D1540C3-D362-4B28-B396-FD8239C57CD8}"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hlinkClick r:id="rId3"/>
              </a:rPr>
              <a:t>http://ssric.org</a:t>
            </a:r>
            <a:r>
              <a:rPr lang="en-US" dirty="0" smtClean="0"/>
              <a:t> </a:t>
            </a:r>
            <a:endParaRPr lang="en-US" dirty="0"/>
          </a:p>
        </p:txBody>
      </p:sp>
      <p:pic>
        <p:nvPicPr>
          <p:cNvPr id="2867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917575" y="1600200"/>
            <a:ext cx="7308850" cy="4525963"/>
          </a:xfrm>
        </p:spPr>
      </p:pic>
      <p:sp>
        <p:nvSpPr>
          <p:cNvPr id="3" name="Slide Number Placeholder 2"/>
          <p:cNvSpPr>
            <a:spLocks noGrp="1"/>
          </p:cNvSpPr>
          <p:nvPr>
            <p:ph type="sldNum" sz="quarter" idx="12"/>
          </p:nvPr>
        </p:nvSpPr>
        <p:spPr/>
        <p:txBody>
          <a:bodyPr/>
          <a:lstStyle/>
          <a:p>
            <a:pPr>
              <a:defRPr/>
            </a:pPr>
            <a:fld id="{1FC918E5-B15D-42D3-BA38-8808B30C5465}"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SSRIC</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dirty="0" smtClean="0"/>
              <a:t>Information you can find on the SSRIC web site.  Many of the items listed below are available only to faculty and students in the CSU.</a:t>
            </a:r>
          </a:p>
          <a:p>
            <a:pPr lvl="1">
              <a:defRPr/>
            </a:pPr>
            <a:r>
              <a:rPr lang="en-US" dirty="0" smtClean="0"/>
              <a:t>Under “Data” on the left you can get information about ICPSR, Field, Roper, the General Social Survey, and other sources of data.</a:t>
            </a:r>
          </a:p>
          <a:p>
            <a:pPr lvl="1">
              <a:defRPr/>
            </a:pPr>
            <a:r>
              <a:rPr lang="en-US" dirty="0" smtClean="0"/>
              <a:t>Under “Participate” there is information about the Field Faculty Fellow, the ICPSR Summer Program, the SSRIC’s Student Research Conference, and workshops that the SSRIC will come to your campus and offer.</a:t>
            </a:r>
          </a:p>
          <a:p>
            <a:pPr>
              <a:defRPr/>
            </a:pPr>
            <a:endParaRPr lang="en-US" dirty="0" smtClean="0"/>
          </a:p>
        </p:txBody>
      </p:sp>
      <p:sp>
        <p:nvSpPr>
          <p:cNvPr id="4" name="Slide Number Placeholder 3"/>
          <p:cNvSpPr>
            <a:spLocks noGrp="1"/>
          </p:cNvSpPr>
          <p:nvPr>
            <p:ph type="sldNum" sz="quarter" idx="12"/>
          </p:nvPr>
        </p:nvSpPr>
        <p:spPr/>
        <p:txBody>
          <a:bodyPr/>
          <a:lstStyle/>
          <a:p>
            <a:pPr>
              <a:defRPr/>
            </a:pPr>
            <a:fld id="{B416CAFA-3389-4DCD-A1A6-B4847F3AC147}"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SSRIC</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dirty="0" smtClean="0"/>
              <a:t>Under “Teaching Resources” there are exercises and data sets that you could use in your classes.  There is also an extensive set of links to other sites  of methodological and statistical relevance.  These resources are typically available to everyone regardless of whether you are part of the CSU or not.</a:t>
            </a:r>
          </a:p>
          <a:p>
            <a:pPr>
              <a:defRPr/>
            </a:pPr>
            <a:r>
              <a:rPr lang="en-US" dirty="0" smtClean="0"/>
              <a:t>Under “Council” you can look up your SSRIC campus representative on your campus and learn more about the SSRIC Council.</a:t>
            </a:r>
            <a:endParaRPr lang="en-US" dirty="0"/>
          </a:p>
        </p:txBody>
      </p:sp>
      <p:sp>
        <p:nvSpPr>
          <p:cNvPr id="4" name="Slide Number Placeholder 3"/>
          <p:cNvSpPr>
            <a:spLocks noGrp="1"/>
          </p:cNvSpPr>
          <p:nvPr>
            <p:ph type="sldNum" sz="quarter" idx="12"/>
          </p:nvPr>
        </p:nvSpPr>
        <p:spPr/>
        <p:txBody>
          <a:bodyPr/>
          <a:lstStyle/>
          <a:p>
            <a:pPr>
              <a:defRPr/>
            </a:pPr>
            <a:fld id="{1975A703-6B7E-4D28-8F30-78DAED7392A9}"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a:xfrm>
            <a:off x="457200" y="6248400"/>
            <a:ext cx="2133600" cy="228600"/>
          </a:xfrm>
        </p:spPr>
        <p:txBody>
          <a:bodyPr/>
          <a:lstStyle/>
          <a:p>
            <a:pPr>
              <a:defRPr/>
            </a:pPr>
            <a:r>
              <a:rPr lang="en-US"/>
              <a:t>9/26/2012</a:t>
            </a:r>
            <a:endParaRPr lang="en-US" dirty="0"/>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AF55DF2A-ED88-47C6-97B4-261C472BCE2E}" type="slidenum">
              <a:rPr lang="en-US"/>
              <a:pPr>
                <a:defRPr/>
              </a:pPr>
              <a:t>3</a:t>
            </a:fld>
            <a:endParaRPr lang="en-US" dirty="0"/>
          </a:p>
        </p:txBody>
      </p:sp>
      <p:sp>
        <p:nvSpPr>
          <p:cNvPr id="310274" name="Rectangle 1026"/>
          <p:cNvSpPr>
            <a:spLocks noGrp="1" noChangeArrowheads="1"/>
          </p:cNvSpPr>
          <p:nvPr>
            <p:ph type="title" idx="4294967295"/>
          </p:nvPr>
        </p:nvSpPr>
        <p:spPr/>
        <p:txBody>
          <a:bodyPr/>
          <a:lstStyle/>
          <a:p>
            <a:pPr eaLnBrk="1" hangingPunct="1">
              <a:defRPr/>
            </a:pPr>
            <a:r>
              <a:rPr lang="en-US" smtClean="0"/>
              <a:t>ICPSR</a:t>
            </a:r>
          </a:p>
        </p:txBody>
      </p:sp>
      <p:pic>
        <p:nvPicPr>
          <p:cNvPr id="51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95020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a:spLocks noChangeArrowheads="1"/>
          </p:cNvSpPr>
          <p:nvPr/>
        </p:nvSpPr>
        <p:spPr bwMode="auto">
          <a:xfrm>
            <a:off x="1447800" y="2514600"/>
            <a:ext cx="1905000" cy="5334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3" name="Oval 2"/>
          <p:cNvSpPr>
            <a:spLocks noChangeArrowheads="1"/>
          </p:cNvSpPr>
          <p:nvPr/>
        </p:nvSpPr>
        <p:spPr bwMode="auto">
          <a:xfrm>
            <a:off x="1465263" y="4191000"/>
            <a:ext cx="1905000" cy="4572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a:t>9/26/2012</a:t>
            </a:r>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43424D87-0F32-4279-AA95-492BBA75FCA7}" type="slidenum">
              <a:rPr lang="en-US"/>
              <a:pPr>
                <a:defRPr/>
              </a:pPr>
              <a:t>4</a:t>
            </a:fld>
            <a:endParaRPr lang="en-US" dirty="0"/>
          </a:p>
        </p:txBody>
      </p:sp>
      <p:sp>
        <p:nvSpPr>
          <p:cNvPr id="310274" name="Rectangle 1026"/>
          <p:cNvSpPr>
            <a:spLocks noGrp="1" noChangeArrowheads="1"/>
          </p:cNvSpPr>
          <p:nvPr>
            <p:ph type="title" idx="4294967295"/>
          </p:nvPr>
        </p:nvSpPr>
        <p:spPr/>
        <p:txBody>
          <a:bodyPr/>
          <a:lstStyle/>
          <a:p>
            <a:pPr eaLnBrk="1" hangingPunct="1">
              <a:defRPr/>
            </a:pPr>
            <a:r>
              <a:rPr lang="en-US" smtClean="0"/>
              <a:t>ICPSR</a:t>
            </a:r>
          </a:p>
        </p:txBody>
      </p:sp>
      <p:pic>
        <p:nvPicPr>
          <p:cNvPr id="615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1743075"/>
            <a:ext cx="66960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en-US"/>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9C36353-8169-406B-ADB6-D9F636DD3F0A}" type="slidenum">
              <a:rPr lang="en-US" smtClean="0"/>
              <a:pPr>
                <a:defRPr/>
              </a:pPr>
              <a:t>5</a:t>
            </a:fld>
            <a:endParaRPr lang="en-US"/>
          </a:p>
        </p:txBody>
      </p:sp>
      <p:pic>
        <p:nvPicPr>
          <p:cNvPr id="71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99465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6" name="Oval 6"/>
          <p:cNvSpPr>
            <a:spLocks noChangeArrowheads="1"/>
          </p:cNvSpPr>
          <p:nvPr/>
        </p:nvSpPr>
        <p:spPr bwMode="auto">
          <a:xfrm>
            <a:off x="2046288" y="1611313"/>
            <a:ext cx="609600" cy="228600"/>
          </a:xfrm>
          <a:prstGeom prst="ellipse">
            <a:avLst/>
          </a:prstGeom>
          <a:noFill/>
          <a:ln w="38100" algn="ctr">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en-US"/>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FDDFFB2A-A3F9-4CDB-8761-8A2CFDBAB156}" type="slidenum">
              <a:rPr lang="en-US" smtClean="0"/>
              <a:pPr>
                <a:defRPr/>
              </a:pPr>
              <a:t>6</a:t>
            </a:fld>
            <a:endParaRPr lang="en-US"/>
          </a:p>
        </p:txBody>
      </p:sp>
      <p:pic>
        <p:nvPicPr>
          <p:cNvPr id="81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1447800"/>
            <a:ext cx="796290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p:cNvSpPr/>
          <p:nvPr/>
        </p:nvSpPr>
        <p:spPr bwMode="auto">
          <a:xfrm>
            <a:off x="566738" y="2449513"/>
            <a:ext cx="1524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9" name="5-Point Star 8"/>
          <p:cNvSpPr/>
          <p:nvPr/>
        </p:nvSpPr>
        <p:spPr bwMode="auto">
          <a:xfrm>
            <a:off x="566738" y="2606675"/>
            <a:ext cx="1524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10" name="5-Point Star 9"/>
          <p:cNvSpPr/>
          <p:nvPr/>
        </p:nvSpPr>
        <p:spPr bwMode="auto">
          <a:xfrm>
            <a:off x="566738" y="2911475"/>
            <a:ext cx="1524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12" name="5-Point Star 11"/>
          <p:cNvSpPr/>
          <p:nvPr/>
        </p:nvSpPr>
        <p:spPr bwMode="auto">
          <a:xfrm>
            <a:off x="566738" y="2759075"/>
            <a:ext cx="1524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13" name="5-Point Star 12"/>
          <p:cNvSpPr/>
          <p:nvPr/>
        </p:nvSpPr>
        <p:spPr bwMode="auto">
          <a:xfrm>
            <a:off x="576263" y="3074988"/>
            <a:ext cx="1524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en-US"/>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1646B5D-68AB-4988-8934-8747DC1AB224}" type="slidenum">
              <a:rPr lang="en-US" smtClean="0"/>
              <a:pPr>
                <a:defRPr/>
              </a:pPr>
              <a:t>7</a:t>
            </a:fld>
            <a:endParaRPr lang="en-US"/>
          </a:p>
        </p:txBody>
      </p:sp>
      <p:pic>
        <p:nvPicPr>
          <p:cNvPr id="92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219200"/>
            <a:ext cx="7950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Oval 6"/>
          <p:cNvSpPr>
            <a:spLocks noChangeArrowheads="1"/>
          </p:cNvSpPr>
          <p:nvPr/>
        </p:nvSpPr>
        <p:spPr bwMode="auto">
          <a:xfrm>
            <a:off x="2667000" y="1622425"/>
            <a:ext cx="1371600" cy="304800"/>
          </a:xfrm>
          <a:prstGeom prst="ellipse">
            <a:avLst/>
          </a:prstGeom>
          <a:noFill/>
          <a:ln w="38100" algn="ctr">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en-US"/>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A76AA25A-4958-4D2A-ADDA-21A1BCFCE15D}" type="slidenum">
              <a:rPr lang="en-US" smtClean="0"/>
              <a:pPr>
                <a:defRPr/>
              </a:pPr>
              <a:t>8</a:t>
            </a:fld>
            <a:endParaRPr lang="en-US"/>
          </a:p>
        </p:txBody>
      </p:sp>
      <p:pic>
        <p:nvPicPr>
          <p:cNvPr id="102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1676400"/>
            <a:ext cx="80962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8" name="Oval 6"/>
          <p:cNvSpPr>
            <a:spLocks noChangeArrowheads="1"/>
          </p:cNvSpPr>
          <p:nvPr/>
        </p:nvSpPr>
        <p:spPr bwMode="auto">
          <a:xfrm>
            <a:off x="3886200" y="2362200"/>
            <a:ext cx="1066800" cy="381000"/>
          </a:xfrm>
          <a:prstGeom prst="ellipse">
            <a:avLst/>
          </a:prstGeom>
          <a:noFill/>
          <a:ln w="38100" algn="ctr">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en-US"/>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76BAC7BF-C007-468A-BE2F-CADDFC1261C3}" type="slidenum">
              <a:rPr lang="en-US" smtClean="0"/>
              <a:pPr>
                <a:defRPr/>
              </a:pPr>
              <a:t>9</a:t>
            </a:fld>
            <a:endParaRPr lang="en-US"/>
          </a:p>
        </p:txBody>
      </p:sp>
      <p:pic>
        <p:nvPicPr>
          <p:cNvPr id="112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1295400"/>
            <a:ext cx="7823200" cy="514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2" name="Oval 6"/>
          <p:cNvSpPr>
            <a:spLocks noChangeArrowheads="1"/>
          </p:cNvSpPr>
          <p:nvPr/>
        </p:nvSpPr>
        <p:spPr bwMode="auto">
          <a:xfrm>
            <a:off x="4953000" y="1654175"/>
            <a:ext cx="1219200" cy="304800"/>
          </a:xfrm>
          <a:prstGeom prst="ellipse">
            <a:avLst/>
          </a:prstGeom>
          <a:noFill/>
          <a:ln w="38100" algn="ctr">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3083</TotalTime>
  <Words>1624</Words>
  <Application>Microsoft Office PowerPoint</Application>
  <PresentationFormat>On-screen Show (4:3)</PresentationFormat>
  <Paragraphs>167</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Wingdings</vt:lpstr>
      <vt:lpstr>Ripple</vt:lpstr>
      <vt:lpstr>PowerPoint Presentation</vt:lpstr>
      <vt:lpstr>ICPSR</vt:lpstr>
      <vt:lpstr>ICPSR</vt:lpstr>
      <vt:lpstr>ICPSR</vt:lpstr>
      <vt:lpstr>ICPSR</vt:lpstr>
      <vt:lpstr>ICPSR</vt:lpstr>
      <vt:lpstr>ICPSR</vt:lpstr>
      <vt:lpstr>PowerPoint Presentation</vt:lpstr>
      <vt:lpstr>ICPSR</vt:lpstr>
      <vt:lpstr>ICPSR</vt:lpstr>
      <vt:lpstr>ICPSR</vt:lpstr>
      <vt:lpstr>ICPSR</vt:lpstr>
      <vt:lpstr>ICPSR</vt:lpstr>
      <vt:lpstr>ICPSR</vt:lpstr>
      <vt:lpstr>ICPSR</vt:lpstr>
      <vt:lpstr>ICPSR</vt:lpstr>
      <vt:lpstr>ICPSR</vt:lpstr>
      <vt:lpstr>ICPSR</vt:lpstr>
      <vt:lpstr>ICPSR</vt:lpstr>
      <vt:lpstr>ICPSR</vt:lpstr>
      <vt:lpstr>ICPSR</vt:lpstr>
      <vt:lpstr>ICPSR</vt:lpstr>
      <vt:lpstr>ICPSR</vt:lpstr>
      <vt:lpstr>ICPSR</vt:lpstr>
      <vt:lpstr>Social Science Research and Instructional Council (SSRIC)</vt:lpstr>
      <vt:lpstr>http://ssric.org </vt:lpstr>
      <vt:lpstr>SSRIC</vt:lpstr>
      <vt:lpstr>SSRIC</vt:lpstr>
    </vt:vector>
  </TitlesOfParts>
  <Company>Cal Poly Pomona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John</cp:lastModifiedBy>
  <cp:revision>143</cp:revision>
  <dcterms:created xsi:type="dcterms:W3CDTF">2007-06-29T04:09:44Z</dcterms:created>
  <dcterms:modified xsi:type="dcterms:W3CDTF">2012-10-18T03:28:36Z</dcterms:modified>
</cp:coreProperties>
</file>