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75" r:id="rId2"/>
    <p:sldId id="288" r:id="rId3"/>
    <p:sldId id="287" r:id="rId4"/>
    <p:sldId id="277" r:id="rId5"/>
    <p:sldId id="278" r:id="rId6"/>
    <p:sldId id="279" r:id="rId7"/>
    <p:sldId id="280" r:id="rId8"/>
    <p:sldId id="281" r:id="rId9"/>
    <p:sldId id="286" r:id="rId10"/>
    <p:sldId id="285" r:id="rId11"/>
    <p:sldId id="283"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 id="395" r:id="rId118"/>
    <p:sldId id="396" r:id="rId119"/>
    <p:sldId id="397" r:id="rId120"/>
    <p:sldId id="398" r:id="rId121"/>
    <p:sldId id="399" r:id="rId122"/>
    <p:sldId id="400" r:id="rId123"/>
    <p:sldId id="401" r:id="rId124"/>
    <p:sldId id="402" r:id="rId125"/>
    <p:sldId id="403" r:id="rId126"/>
    <p:sldId id="404" r:id="rId127"/>
    <p:sldId id="405" r:id="rId128"/>
    <p:sldId id="406" r:id="rId129"/>
    <p:sldId id="407" r:id="rId1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088"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34D322-F7F5-406B-BAE2-02A224CB8120}" type="datetimeFigureOut">
              <a:rPr lang="en-US" smtClean="0"/>
              <a:t>3/5/2017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C59160-42E1-462A-902D-A053671ECAC7}" type="slidenum">
              <a:rPr lang="en-US" smtClean="0"/>
              <a:t>‹#›</a:t>
            </a:fld>
            <a:endParaRPr lang="en-US" dirty="0"/>
          </a:p>
        </p:txBody>
      </p:sp>
    </p:spTree>
    <p:extLst>
      <p:ext uri="{BB962C8B-B14F-4D97-AF65-F5344CB8AC3E}">
        <p14:creationId xmlns:p14="http://schemas.microsoft.com/office/powerpoint/2010/main" val="190532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pic.org/main/dataSet.asp?i=1636"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sign up list.</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1</a:t>
            </a:fld>
            <a:endParaRPr lang="en-US" dirty="0"/>
          </a:p>
        </p:txBody>
      </p:sp>
    </p:spTree>
    <p:extLst>
      <p:ext uri="{BB962C8B-B14F-4D97-AF65-F5344CB8AC3E}">
        <p14:creationId xmlns:p14="http://schemas.microsoft.com/office/powerpoint/2010/main" val="290149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59160-42E1-462A-902D-A053671ECAC7}" type="slidenum">
              <a:rPr lang="en-US" smtClean="0"/>
              <a:t>10</a:t>
            </a:fld>
            <a:endParaRPr lang="en-US" dirty="0"/>
          </a:p>
        </p:txBody>
      </p:sp>
    </p:spTree>
    <p:extLst>
      <p:ext uri="{BB962C8B-B14F-4D97-AF65-F5344CB8AC3E}">
        <p14:creationId xmlns:p14="http://schemas.microsoft.com/office/powerpoint/2010/main" val="349006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site provides</a:t>
            </a:r>
            <a:r>
              <a:rPr lang="en-US" baseline="0" dirty="0" smtClean="0"/>
              <a:t> information about the Council itself.  Probably most relevant to most users are the list of campus contacts and the Center’s newsletters, published each year in the fall and winter..</a:t>
            </a:r>
            <a:endParaRPr lang="en-US" dirty="0"/>
          </a:p>
        </p:txBody>
      </p:sp>
      <p:sp>
        <p:nvSpPr>
          <p:cNvPr id="4" name="Slide Number Placeholder 3"/>
          <p:cNvSpPr>
            <a:spLocks noGrp="1"/>
          </p:cNvSpPr>
          <p:nvPr>
            <p:ph type="sldNum" sz="quarter" idx="10"/>
          </p:nvPr>
        </p:nvSpPr>
        <p:spPr/>
        <p:txBody>
          <a:bodyPr/>
          <a:lstStyle/>
          <a:p>
            <a:pPr>
              <a:defRPr/>
            </a:pPr>
            <a:fld id="{B4C4968B-1FAD-4941-B2A5-74E132D7EAFE}" type="slidenum">
              <a:rPr lang="en-US" smtClean="0"/>
              <a:pPr>
                <a:defRPr/>
              </a:pPr>
              <a:t>11</a:t>
            </a:fld>
            <a:endParaRPr lang="en-US"/>
          </a:p>
        </p:txBody>
      </p:sp>
    </p:spTree>
    <p:extLst>
      <p:ext uri="{BB962C8B-B14F-4D97-AF65-F5344CB8AC3E}">
        <p14:creationId xmlns:p14="http://schemas.microsoft.com/office/powerpoint/2010/main" val="178654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14</a:t>
            </a:fld>
            <a:endParaRPr lang="en-US" dirty="0"/>
          </a:p>
        </p:txBody>
      </p:sp>
    </p:spTree>
    <p:extLst>
      <p:ext uri="{BB962C8B-B14F-4D97-AF65-F5344CB8AC3E}">
        <p14:creationId xmlns:p14="http://schemas.microsoft.com/office/powerpoint/2010/main" val="354052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animation.</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51</a:t>
            </a:fld>
            <a:endParaRPr lang="en-US"/>
          </a:p>
        </p:txBody>
      </p:sp>
    </p:spTree>
    <p:extLst>
      <p:ext uri="{BB962C8B-B14F-4D97-AF65-F5344CB8AC3E}">
        <p14:creationId xmlns:p14="http://schemas.microsoft.com/office/powerpoint/2010/main" val="193221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E317E1-1621-4EA1-80B9-E5CB4A04493B}" type="slidenum">
              <a:rPr lang="en-US" altLang="en-US" smtClean="0"/>
              <a:pPr eaLnBrk="1" hangingPunct="1"/>
              <a:t>53</a:t>
            </a:fld>
            <a:endParaRPr lang="en-US" alt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animation. Click on "Log In/Create Account" in lower right-hand corner of menu at top of screen.</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54</a:t>
            </a:fld>
            <a:endParaRPr lang="en-US" dirty="0"/>
          </a:p>
        </p:txBody>
      </p:sp>
    </p:spTree>
    <p:extLst>
      <p:ext uri="{BB962C8B-B14F-4D97-AF65-F5344CB8AC3E}">
        <p14:creationId xmlns:p14="http://schemas.microsoft.com/office/powerpoint/2010/main" val="44075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animations. Create a New User account. Must be done on-campus, then good for 6 months. Whenever</a:t>
            </a:r>
            <a:r>
              <a:rPr lang="en-US" baseline="0" dirty="0" smtClean="0"/>
              <a:t> you log on from on-campus, you’ll reset the clock for  a new 6 months.</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55</a:t>
            </a:fld>
            <a:endParaRPr lang="en-US" dirty="0"/>
          </a:p>
        </p:txBody>
      </p:sp>
    </p:spTree>
    <p:extLst>
      <p:ext uri="{BB962C8B-B14F-4D97-AF65-F5344CB8AC3E}">
        <p14:creationId xmlns:p14="http://schemas.microsoft.com/office/powerpoint/2010/main" val="4033124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 animation. In the “Search” box, type in “DEATH AND TAXES” without quotation marks (not case sensitive).  Leaving out “AND” or typing</a:t>
            </a:r>
            <a:r>
              <a:rPr lang="en-US" baseline="0" dirty="0" smtClean="0"/>
              <a:t> “OR” produces same results. Typing just one of the keywords produces more; putting term in quotes produces fewer.</a:t>
            </a:r>
            <a:endParaRPr lang="en-US" dirty="0" smtClean="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56</a:t>
            </a:fld>
            <a:endParaRPr lang="en-US" dirty="0"/>
          </a:p>
        </p:txBody>
      </p:sp>
    </p:spTree>
    <p:extLst>
      <p:ext uri="{BB962C8B-B14F-4D97-AF65-F5344CB8AC3E}">
        <p14:creationId xmlns:p14="http://schemas.microsoft.com/office/powerpoint/2010/main" val="342890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animation.</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57</a:t>
            </a:fld>
            <a:endParaRPr lang="en-US" dirty="0"/>
          </a:p>
        </p:txBody>
      </p:sp>
    </p:spTree>
    <p:extLst>
      <p:ext uri="{BB962C8B-B14F-4D97-AF65-F5344CB8AC3E}">
        <p14:creationId xmlns:p14="http://schemas.microsoft.com/office/powerpoint/2010/main" val="2348845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Hree</a:t>
            </a:r>
            <a:r>
              <a:rPr lang="en-US" dirty="0" smtClean="0"/>
              <a:t> </a:t>
            </a:r>
            <a:r>
              <a:rPr lang="en-US" dirty="0" err="1" smtClean="0"/>
              <a:t>animations.Under</a:t>
            </a:r>
            <a:r>
              <a:rPr lang="en-US" dirty="0" smtClean="0"/>
              <a:t> “Download,” near bottom of screen, click on “SPSS.”</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58</a:t>
            </a:fld>
            <a:endParaRPr lang="en-US" dirty="0"/>
          </a:p>
        </p:txBody>
      </p:sp>
    </p:spTree>
    <p:extLst>
      <p:ext uri="{BB962C8B-B14F-4D97-AF65-F5344CB8AC3E}">
        <p14:creationId xmlns:p14="http://schemas.microsoft.com/office/powerpoint/2010/main" val="106414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open up the list of URLs.</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2</a:t>
            </a:fld>
            <a:endParaRPr lang="en-US" dirty="0"/>
          </a:p>
        </p:txBody>
      </p:sp>
    </p:spTree>
    <p:extLst>
      <p:ext uri="{BB962C8B-B14F-4D97-AF65-F5344CB8AC3E}">
        <p14:creationId xmlns:p14="http://schemas.microsoft.com/office/powerpoint/2010/main" val="12364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59</a:t>
            </a:fld>
            <a:endParaRPr lang="en-US" dirty="0"/>
          </a:p>
        </p:txBody>
      </p:sp>
    </p:spTree>
    <p:extLst>
      <p:ext uri="{BB962C8B-B14F-4D97-AF65-F5344CB8AC3E}">
        <p14:creationId xmlns:p14="http://schemas.microsoft.com/office/powerpoint/2010/main" val="692252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5 animations.</a:t>
            </a:r>
            <a:r>
              <a:rPr lang="en-US" baseline="0" smtClean="0"/>
              <a:t> </a:t>
            </a:r>
            <a:r>
              <a:rPr lang="en-US" smtClean="0"/>
              <a:t>Click </a:t>
            </a:r>
            <a:r>
              <a:rPr lang="en-US" dirty="0" smtClean="0"/>
              <a:t>on each of the files shown until you get to the bottom screen.  The first two of the files found there (the codebook in PDF format and the data in SPSS system file format) are the ones you want. Now you try.</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60</a:t>
            </a:fld>
            <a:endParaRPr lang="en-US"/>
          </a:p>
        </p:txBody>
      </p:sp>
    </p:spTree>
    <p:extLst>
      <p:ext uri="{BB962C8B-B14F-4D97-AF65-F5344CB8AC3E}">
        <p14:creationId xmlns:p14="http://schemas.microsoft.com/office/powerpoint/2010/main" val="197684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 old dataset</a:t>
            </a:r>
            <a:r>
              <a:rPr lang="en-US" baseline="0" dirty="0" smtClean="0"/>
              <a:t>s come with only a raw data ASCII (American Standard Code for Information Interchange) file and an SPSS “syntax” file.  By running the data against the syntax file, you can create an SPSS system file.  You’ll need to made a few changes in the syntax file.  The handout linked to this page will show you how.</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61</a:t>
            </a:fld>
            <a:endParaRPr lang="en-US" dirty="0"/>
          </a:p>
        </p:txBody>
      </p:sp>
    </p:spTree>
    <p:extLst>
      <p:ext uri="{BB962C8B-B14F-4D97-AF65-F5344CB8AC3E}">
        <p14:creationId xmlns:p14="http://schemas.microsoft.com/office/powerpoint/2010/main" val="1448509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even rarer occasions, you won’t even gat a syntax</a:t>
            </a:r>
            <a:r>
              <a:rPr lang="en-US" baseline="0" dirty="0" smtClean="0"/>
              <a:t> file, and will have to create your own.  The books cited here will show you how. </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62</a:t>
            </a:fld>
            <a:endParaRPr lang="en-US" dirty="0"/>
          </a:p>
        </p:txBody>
      </p:sp>
    </p:spTree>
    <p:extLst>
      <p:ext uri="{BB962C8B-B14F-4D97-AF65-F5344CB8AC3E}">
        <p14:creationId xmlns:p14="http://schemas.microsoft.com/office/powerpoint/2010/main" val="2870343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63</a:t>
            </a:fld>
            <a:endParaRPr lang="en-US"/>
          </a:p>
        </p:txBody>
      </p:sp>
    </p:spTree>
    <p:extLst>
      <p:ext uri="{BB962C8B-B14F-4D97-AF65-F5344CB8AC3E}">
        <p14:creationId xmlns:p14="http://schemas.microsoft.com/office/powerpoint/2010/main" val="349081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feature is useful if you plan to design your own questionnaire ad would like to see how others have dealt with making the same or similar measurements. </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64</a:t>
            </a:fld>
            <a:endParaRPr lang="en-US"/>
          </a:p>
        </p:txBody>
      </p:sp>
    </p:spTree>
    <p:extLst>
      <p:ext uri="{BB962C8B-B14F-4D97-AF65-F5344CB8AC3E}">
        <p14:creationId xmlns:p14="http://schemas.microsoft.com/office/powerpoint/2010/main" val="3972236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feature will let you know of works that have used</a:t>
            </a:r>
            <a:r>
              <a:rPr lang="en-US" baseline="0" dirty="0" smtClean="0"/>
              <a:t> a particular dataset in the ICPSR archives.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65</a:t>
            </a:fld>
            <a:endParaRPr lang="en-US"/>
          </a:p>
        </p:txBody>
      </p:sp>
    </p:spTree>
    <p:extLst>
      <p:ext uri="{BB962C8B-B14F-4D97-AF65-F5344CB8AC3E}">
        <p14:creationId xmlns:p14="http://schemas.microsoft.com/office/powerpoint/2010/main" val="3895599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66</a:t>
            </a:fld>
            <a:endParaRPr lang="en-US"/>
          </a:p>
        </p:txBody>
      </p:sp>
    </p:spTree>
    <p:extLst>
      <p:ext uri="{BB962C8B-B14F-4D97-AF65-F5344CB8AC3E}">
        <p14:creationId xmlns:p14="http://schemas.microsoft.com/office/powerpoint/2010/main" val="2786477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67</a:t>
            </a:fld>
            <a:endParaRPr lang="en-US" dirty="0"/>
          </a:p>
        </p:txBody>
      </p:sp>
    </p:spTree>
    <p:extLst>
      <p:ext uri="{BB962C8B-B14F-4D97-AF65-F5344CB8AC3E}">
        <p14:creationId xmlns:p14="http://schemas.microsoft.com/office/powerpoint/2010/main" val="312680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68</a:t>
            </a:fld>
            <a:endParaRPr lang="en-US" dirty="0"/>
          </a:p>
        </p:txBody>
      </p:sp>
    </p:spTree>
    <p:extLst>
      <p:ext uri="{BB962C8B-B14F-4D97-AF65-F5344CB8AC3E}">
        <p14:creationId xmlns:p14="http://schemas.microsoft.com/office/powerpoint/2010/main" val="337983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59160-42E1-462A-902D-A053671ECAC7}" type="slidenum">
              <a:rPr lang="en-US" smtClean="0"/>
              <a:t>3</a:t>
            </a:fld>
            <a:endParaRPr lang="en-US" dirty="0"/>
          </a:p>
        </p:txBody>
      </p:sp>
    </p:spTree>
    <p:extLst>
      <p:ext uri="{BB962C8B-B14F-4D97-AF65-F5344CB8AC3E}">
        <p14:creationId xmlns:p14="http://schemas.microsoft.com/office/powerpoint/2010/main" val="3312937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69</a:t>
            </a:fld>
            <a:endParaRPr lang="en-US" dirty="0"/>
          </a:p>
        </p:txBody>
      </p:sp>
    </p:spTree>
    <p:extLst>
      <p:ext uri="{BB962C8B-B14F-4D97-AF65-F5344CB8AC3E}">
        <p14:creationId xmlns:p14="http://schemas.microsoft.com/office/powerpoint/2010/main" val="376863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70</a:t>
            </a:fld>
            <a:endParaRPr lang="en-US" dirty="0"/>
          </a:p>
        </p:txBody>
      </p:sp>
    </p:spTree>
    <p:extLst>
      <p:ext uri="{BB962C8B-B14F-4D97-AF65-F5344CB8AC3E}">
        <p14:creationId xmlns:p14="http://schemas.microsoft.com/office/powerpoint/2010/main" val="1662147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71</a:t>
            </a:fld>
            <a:endParaRPr lang="en-US" dirty="0"/>
          </a:p>
        </p:txBody>
      </p:sp>
    </p:spTree>
    <p:extLst>
      <p:ext uri="{BB962C8B-B14F-4D97-AF65-F5344CB8AC3E}">
        <p14:creationId xmlns:p14="http://schemas.microsoft.com/office/powerpoint/2010/main" val="2000314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72</a:t>
            </a:fld>
            <a:endParaRPr lang="en-US" dirty="0"/>
          </a:p>
        </p:txBody>
      </p:sp>
    </p:spTree>
    <p:extLst>
      <p:ext uri="{BB962C8B-B14F-4D97-AF65-F5344CB8AC3E}">
        <p14:creationId xmlns:p14="http://schemas.microsoft.com/office/powerpoint/2010/main" val="1540645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73</a:t>
            </a:fld>
            <a:endParaRPr lang="en-US" dirty="0"/>
          </a:p>
        </p:txBody>
      </p:sp>
    </p:spTree>
    <p:extLst>
      <p:ext uri="{BB962C8B-B14F-4D97-AF65-F5344CB8AC3E}">
        <p14:creationId xmlns:p14="http://schemas.microsoft.com/office/powerpoint/2010/main" val="796845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78B53-0D96-4098-A8ED-62D1CFE8B7A1}" type="slidenum">
              <a:rPr lang="en-US" smtClean="0"/>
              <a:t>74</a:t>
            </a:fld>
            <a:endParaRPr lang="en-US" dirty="0"/>
          </a:p>
        </p:txBody>
      </p:sp>
    </p:spTree>
    <p:extLst>
      <p:ext uri="{BB962C8B-B14F-4D97-AF65-F5344CB8AC3E}">
        <p14:creationId xmlns:p14="http://schemas.microsoft.com/office/powerpoint/2010/main" val="2213536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animation. </a:t>
            </a:r>
            <a:r>
              <a:rPr lang="en-US" dirty="0" smtClean="0"/>
              <a:t>From Data Depot screen, scroll down and click on </a:t>
            </a:r>
            <a:r>
              <a:rPr lang="en-US" b="1" dirty="0" smtClean="0">
                <a:solidFill>
                  <a:srgbClr val="8EA99D"/>
                </a:solidFill>
                <a:hlinkClick r:id="rId3"/>
              </a:rPr>
              <a:t>Crime Rates in California, 2015</a:t>
            </a:r>
            <a:r>
              <a:rPr lang="en-US" b="1" dirty="0" smtClean="0">
                <a:solidFill>
                  <a:srgbClr val="8EA99D"/>
                </a:solidFill>
              </a:rPr>
              <a:t>. Save and open in Excel.</a:t>
            </a:r>
            <a:endParaRPr lang="en-US" dirty="0" smtClean="0"/>
          </a:p>
          <a:p>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79</a:t>
            </a:fld>
            <a:endParaRPr lang="en-US" dirty="0"/>
          </a:p>
        </p:txBody>
      </p:sp>
    </p:spTree>
    <p:extLst>
      <p:ext uri="{BB962C8B-B14F-4D97-AF65-F5344CB8AC3E}">
        <p14:creationId xmlns:p14="http://schemas.microsoft.com/office/powerpoint/2010/main" val="1902689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“Data Depot” screen, scroll down to 2016 and click. Then go to most recent and click again. This will yield</a:t>
            </a:r>
            <a:r>
              <a:rPr lang="en-US" baseline="0" dirty="0" smtClean="0"/>
              <a:t> a zip file, which you can then save to your computer or flash drive.</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82</a:t>
            </a:fld>
            <a:endParaRPr lang="en-US" dirty="0"/>
          </a:p>
        </p:txBody>
      </p:sp>
    </p:spTree>
    <p:extLst>
      <p:ext uri="{BB962C8B-B14F-4D97-AF65-F5344CB8AC3E}">
        <p14:creationId xmlns:p14="http://schemas.microsoft.com/office/powerpoint/2010/main" val="4285615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try with trust (in SPSS).</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122</a:t>
            </a:fld>
            <a:endParaRPr lang="en-US" dirty="0"/>
          </a:p>
        </p:txBody>
      </p:sp>
    </p:spTree>
    <p:extLst>
      <p:ext uri="{BB962C8B-B14F-4D97-AF65-F5344CB8AC3E}">
        <p14:creationId xmlns:p14="http://schemas.microsoft.com/office/powerpoint/2010/main" val="1274585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Graphs </a:t>
            </a:r>
            <a:r>
              <a:rPr lang="en-US" dirty="0" smtClean="0">
                <a:sym typeface="Wingdings" panose="05000000000000000000" pitchFamily="2" charset="2"/>
              </a:rPr>
              <a:t> Chart Builder  Gallery Line Multiple Line Trust Year Groups  Rows</a:t>
            </a:r>
            <a:r>
              <a:rPr lang="en-US" baseline="0" dirty="0" smtClean="0">
                <a:sym typeface="Wingdings" panose="05000000000000000000" pitchFamily="2" charset="2"/>
              </a:rPr>
              <a:t>  Cohort </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125</a:t>
            </a:fld>
            <a:endParaRPr lang="en-US" dirty="0"/>
          </a:p>
        </p:txBody>
      </p:sp>
    </p:spTree>
    <p:extLst>
      <p:ext uri="{BB962C8B-B14F-4D97-AF65-F5344CB8AC3E}">
        <p14:creationId xmlns:p14="http://schemas.microsoft.com/office/powerpoint/2010/main" val="64745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SSRIC also stands for The Social Science Research and Instructional </a:t>
            </a:r>
            <a:r>
              <a:rPr lang="en-US" sz="1200" b="1" dirty="0" smtClean="0"/>
              <a:t>Center,</a:t>
            </a:r>
            <a:r>
              <a:rPr lang="en-US" sz="1200" b="0" baseline="0" dirty="0" smtClean="0"/>
              <a:t> a website housed at San Francisco State University. The remainder of this segment will consist of a brief tour of the site.</a:t>
            </a:r>
            <a:endParaRPr lang="en-US" sz="1200" dirty="0" smtClean="0"/>
          </a:p>
          <a:p>
            <a:endParaRPr 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F3E982-8673-4DDD-A548-997FE6A5735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preschool child is likely to suffer if his or her mother works.”</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126</a:t>
            </a:fld>
            <a:endParaRPr lang="en-US" dirty="0"/>
          </a:p>
        </p:txBody>
      </p:sp>
    </p:spTree>
    <p:extLst>
      <p:ext uri="{BB962C8B-B14F-4D97-AF65-F5344CB8AC3E}">
        <p14:creationId xmlns:p14="http://schemas.microsoft.com/office/powerpoint/2010/main" val="3452929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try with regression toward mean.</a:t>
            </a:r>
            <a:endParaRPr lang="en-US" dirty="0"/>
          </a:p>
        </p:txBody>
      </p:sp>
      <p:sp>
        <p:nvSpPr>
          <p:cNvPr id="4" name="Slide Number Placeholder 3"/>
          <p:cNvSpPr>
            <a:spLocks noGrp="1"/>
          </p:cNvSpPr>
          <p:nvPr>
            <p:ph type="sldNum" sz="quarter" idx="10"/>
          </p:nvPr>
        </p:nvSpPr>
        <p:spPr/>
        <p:txBody>
          <a:bodyPr/>
          <a:lstStyle/>
          <a:p>
            <a:fld id="{DEC59160-42E1-462A-902D-A053671ECAC7}" type="slidenum">
              <a:rPr lang="en-US" smtClean="0"/>
              <a:t>127</a:t>
            </a:fld>
            <a:endParaRPr lang="en-US" dirty="0"/>
          </a:p>
        </p:txBody>
      </p:sp>
    </p:spTree>
    <p:extLst>
      <p:ext uri="{BB962C8B-B14F-4D97-AF65-F5344CB8AC3E}">
        <p14:creationId xmlns:p14="http://schemas.microsoft.com/office/powerpoint/2010/main" val="3595470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 Rogers (1902-1987)</a:t>
            </a:r>
            <a:br>
              <a:rPr lang="en-US" dirty="0" smtClean="0"/>
            </a:br>
            <a:r>
              <a:rPr lang="en-US" dirty="0" smtClean="0"/>
              <a:t>Rolling Stones (original members all “Silent Generation”)</a:t>
            </a:r>
            <a:endParaRPr lang="en-US" dirty="0"/>
          </a:p>
        </p:txBody>
      </p:sp>
      <p:sp>
        <p:nvSpPr>
          <p:cNvPr id="4" name="Slide Number Placeholder 3"/>
          <p:cNvSpPr>
            <a:spLocks noGrp="1"/>
          </p:cNvSpPr>
          <p:nvPr>
            <p:ph type="sldNum" sz="quarter" idx="10"/>
          </p:nvPr>
        </p:nvSpPr>
        <p:spPr/>
        <p:txBody>
          <a:bodyPr/>
          <a:lstStyle/>
          <a:p>
            <a:fld id="{F1A0E50E-C0B0-4479-A68F-A5A2F02AA728}" type="slidenum">
              <a:rPr lang="en-US" smtClean="0"/>
              <a:t>129</a:t>
            </a:fld>
            <a:endParaRPr lang="en-US"/>
          </a:p>
        </p:txBody>
      </p:sp>
    </p:spTree>
    <p:extLst>
      <p:ext uri="{BB962C8B-B14F-4D97-AF65-F5344CB8AC3E}">
        <p14:creationId xmlns:p14="http://schemas.microsoft.com/office/powerpoint/2010/main" val="303590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basic navigation.  The menu bar near the top of each page on the site shows</a:t>
            </a:r>
            <a:r>
              <a:rPr lang="en-US" baseline="0" dirty="0" smtClean="0"/>
              <a:t> the major sections of the Center’s offerings.  Moving your cursor over a menu item opens up submenus similar to those shown on the sidebar.  The sidebar appears only on the home page, and will likely disappear when the site is redesigned some time in 2017.  We’ll discuss each section in turn.</a:t>
            </a:r>
            <a:endParaRPr lang="en-US" dirty="0"/>
          </a:p>
        </p:txBody>
      </p:sp>
      <p:sp>
        <p:nvSpPr>
          <p:cNvPr id="4" name="Slide Number Placeholder 3"/>
          <p:cNvSpPr>
            <a:spLocks noGrp="1"/>
          </p:cNvSpPr>
          <p:nvPr>
            <p:ph type="sldNum" sz="quarter" idx="10"/>
          </p:nvPr>
        </p:nvSpPr>
        <p:spPr/>
        <p:txBody>
          <a:bodyPr/>
          <a:lstStyle/>
          <a:p>
            <a:pPr>
              <a:defRPr/>
            </a:pPr>
            <a:fld id="{B4C4968B-1FAD-4941-B2A5-74E132D7EAFE}" type="slidenum">
              <a:rPr lang="en-US" smtClean="0"/>
              <a:pPr>
                <a:defRPr/>
              </a:pPr>
              <a:t>5</a:t>
            </a:fld>
            <a:endParaRPr lang="en-US"/>
          </a:p>
        </p:txBody>
      </p:sp>
    </p:spTree>
    <p:extLst>
      <p:ext uri="{BB962C8B-B14F-4D97-AF65-F5344CB8AC3E}">
        <p14:creationId xmlns:p14="http://schemas.microsoft.com/office/powerpoint/2010/main" val="18974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CSU subscribes to two</a:t>
            </a:r>
            <a:r>
              <a:rPr lang="en-US" baseline="0" dirty="0" smtClean="0"/>
              <a:t> social science data bases (used to be 3).  Instructions for downloading data from these resources are provided on the SSRIC site.  The Council also offers workshops on the databases and on accessing them.  The ICPSR (Inter-university Consortium for Political and Social Research), includes over 700 member institutions from throughout the world, and contains the world’s largest social science data archive.  The Field Polls (now discontinued)are surveys of registered California voters and are conducted at least four times a year.  The Roper Center houses a vast number of polls from throughout the world.  The Council has also created a number of instructional subsets, most of them freely available to any user (not just those affiliated with the CSU).   We also provide a limited number of links to other (again, mostly freely available) data sources.   </a:t>
            </a:r>
            <a:endParaRPr lang="en-US" dirty="0"/>
          </a:p>
        </p:txBody>
      </p:sp>
      <p:sp>
        <p:nvSpPr>
          <p:cNvPr id="4" name="Slide Number Placeholder 3"/>
          <p:cNvSpPr>
            <a:spLocks noGrp="1"/>
          </p:cNvSpPr>
          <p:nvPr>
            <p:ph type="sldNum" sz="quarter" idx="10"/>
          </p:nvPr>
        </p:nvSpPr>
        <p:spPr/>
        <p:txBody>
          <a:bodyPr/>
          <a:lstStyle/>
          <a:p>
            <a:pPr>
              <a:defRPr/>
            </a:pPr>
            <a:fld id="{B4C4968B-1FAD-4941-B2A5-74E132D7EAFE}" type="slidenum">
              <a:rPr lang="en-US" smtClean="0"/>
              <a:pPr>
                <a:defRPr/>
              </a:pPr>
              <a:t>6</a:t>
            </a:fld>
            <a:endParaRPr lang="en-US"/>
          </a:p>
        </p:txBody>
      </p:sp>
    </p:spTree>
    <p:extLst>
      <p:ext uri="{BB962C8B-B14F-4D97-AF65-F5344CB8AC3E}">
        <p14:creationId xmlns:p14="http://schemas.microsoft.com/office/powerpoint/2010/main" val="326131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Council administers or coordinates</a:t>
            </a:r>
            <a:r>
              <a:rPr lang="en-US" baseline="0" dirty="0" smtClean="0"/>
              <a:t> several programs to serve students, faculty, and staff.  These include the Social Science Student Symposium (S4), held annually since 1976; the ICPSR Summer Program, offering advanced training in quantitative methods; and a variety of workshops.  Current workshop topics include the Social Science Data Bases, introductory and intermediate sessions on SPSS, SDA (Survey Documentation and Analysis (a server-side statistical analysis package), and Data in the Classroom.  You can also sign up to be on our email list.</a:t>
            </a:r>
            <a:endParaRPr lang="en-US" dirty="0"/>
          </a:p>
        </p:txBody>
      </p:sp>
      <p:sp>
        <p:nvSpPr>
          <p:cNvPr id="4" name="Slide Number Placeholder 3"/>
          <p:cNvSpPr>
            <a:spLocks noGrp="1"/>
          </p:cNvSpPr>
          <p:nvPr>
            <p:ph type="sldNum" sz="quarter" idx="10"/>
          </p:nvPr>
        </p:nvSpPr>
        <p:spPr/>
        <p:txBody>
          <a:bodyPr/>
          <a:lstStyle/>
          <a:p>
            <a:pPr>
              <a:defRPr/>
            </a:pPr>
            <a:fld id="{B4C4968B-1FAD-4941-B2A5-74E132D7EAFE}" type="slidenum">
              <a:rPr lang="en-US" smtClean="0"/>
              <a:pPr>
                <a:defRPr/>
              </a:pPr>
              <a:t>7</a:t>
            </a:fld>
            <a:endParaRPr lang="en-US"/>
          </a:p>
        </p:txBody>
      </p:sp>
    </p:spTree>
    <p:extLst>
      <p:ext uri="{BB962C8B-B14F-4D97-AF65-F5344CB8AC3E}">
        <p14:creationId xmlns:p14="http://schemas.microsoft.com/office/powerpoint/2010/main" val="290505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animations.</a:t>
            </a:r>
            <a:endParaRPr lang="en-US" dirty="0"/>
          </a:p>
        </p:txBody>
      </p:sp>
      <p:sp>
        <p:nvSpPr>
          <p:cNvPr id="4" name="Slide Number Placeholder 3"/>
          <p:cNvSpPr>
            <a:spLocks noGrp="1"/>
          </p:cNvSpPr>
          <p:nvPr>
            <p:ph type="sldNum" sz="quarter" idx="10"/>
          </p:nvPr>
        </p:nvSpPr>
        <p:spPr/>
        <p:txBody>
          <a:bodyPr/>
          <a:lstStyle/>
          <a:p>
            <a:pPr>
              <a:defRPr/>
            </a:pPr>
            <a:fld id="{B4C4968B-1FAD-4941-B2A5-74E132D7EAFE}" type="slidenum">
              <a:rPr lang="en-US" smtClean="0"/>
              <a:pPr>
                <a:defRPr/>
              </a:pPr>
              <a:t>8</a:t>
            </a:fld>
            <a:endParaRPr lang="en-US"/>
          </a:p>
        </p:txBody>
      </p:sp>
    </p:spTree>
    <p:extLst>
      <p:ext uri="{BB962C8B-B14F-4D97-AF65-F5344CB8AC3E}">
        <p14:creationId xmlns:p14="http://schemas.microsoft.com/office/powerpoint/2010/main" val="5281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59160-42E1-462A-902D-A053671ECAC7}" type="slidenum">
              <a:rPr lang="en-US" smtClean="0"/>
              <a:t>9</a:t>
            </a:fld>
            <a:endParaRPr lang="en-US" dirty="0"/>
          </a:p>
        </p:txBody>
      </p:sp>
    </p:spTree>
    <p:extLst>
      <p:ext uri="{BB962C8B-B14F-4D97-AF65-F5344CB8AC3E}">
        <p14:creationId xmlns:p14="http://schemas.microsoft.com/office/powerpoint/2010/main" val="6584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8E96A-93B1-42CA-86A5-57A0A7A6490D}" type="datetime1">
              <a:rPr lang="en-US" smtClean="0"/>
              <a:t>3/5/2017</a:t>
            </a:fld>
            <a:endParaRPr lang="en-US" dirty="0"/>
          </a:p>
        </p:txBody>
      </p:sp>
      <p:sp>
        <p:nvSpPr>
          <p:cNvPr id="5" name="Footer Placeholder 4"/>
          <p:cNvSpPr>
            <a:spLocks noGrp="1"/>
          </p:cNvSpPr>
          <p:nvPr>
            <p:ph type="ftr" sz="quarter" idx="11"/>
          </p:nvPr>
        </p:nvSpPr>
        <p:spPr/>
        <p:txBody>
          <a:bodyPr/>
          <a:lstStyle/>
          <a:p>
            <a:r>
              <a:rPr lang="en-US" smtClean="0"/>
              <a:t>SSRIC Workshop, CSU Channel Islands, 3/3/17: Introduction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256894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184D3-36BD-4835-8754-6F830E1B45F7}" type="datetime1">
              <a:rPr lang="en-US" smtClean="0"/>
              <a:t>3/5/2017</a:t>
            </a:fld>
            <a:endParaRPr lang="en-US" dirty="0"/>
          </a:p>
        </p:txBody>
      </p:sp>
      <p:sp>
        <p:nvSpPr>
          <p:cNvPr id="5" name="Footer Placeholder 4"/>
          <p:cNvSpPr>
            <a:spLocks noGrp="1"/>
          </p:cNvSpPr>
          <p:nvPr>
            <p:ph type="ftr" sz="quarter" idx="11"/>
          </p:nvPr>
        </p:nvSpPr>
        <p:spPr/>
        <p:txBody>
          <a:bodyPr/>
          <a:lstStyle/>
          <a:p>
            <a:r>
              <a:rPr lang="en-US" smtClean="0"/>
              <a:t>SSRIC Workshop, CSU Channel Islands, 3/3/17: Introduction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305801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57A76-A438-4C6F-9F9D-BA1C534D6926}" type="datetime1">
              <a:rPr lang="en-US" smtClean="0"/>
              <a:t>3/5/2017</a:t>
            </a:fld>
            <a:endParaRPr lang="en-US" dirty="0"/>
          </a:p>
        </p:txBody>
      </p:sp>
      <p:sp>
        <p:nvSpPr>
          <p:cNvPr id="5" name="Footer Placeholder 4"/>
          <p:cNvSpPr>
            <a:spLocks noGrp="1"/>
          </p:cNvSpPr>
          <p:nvPr>
            <p:ph type="ftr" sz="quarter" idx="11"/>
          </p:nvPr>
        </p:nvSpPr>
        <p:spPr/>
        <p:txBody>
          <a:bodyPr/>
          <a:lstStyle/>
          <a:p>
            <a:r>
              <a:rPr lang="en-US" smtClean="0"/>
              <a:t>SSRIC Workshop, CSU Channel Islands, 3/3/17: Introduction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0016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FBD3-2859-45B8-8DB4-0BC4D423A68B}" type="datetime1">
              <a:rPr lang="en-US" smtClean="0"/>
              <a:t>3/5/2017</a:t>
            </a:fld>
            <a:endParaRPr lang="en-US" dirty="0"/>
          </a:p>
        </p:txBody>
      </p:sp>
      <p:sp>
        <p:nvSpPr>
          <p:cNvPr id="5" name="Footer Placeholder 4"/>
          <p:cNvSpPr>
            <a:spLocks noGrp="1"/>
          </p:cNvSpPr>
          <p:nvPr>
            <p:ph type="ftr" sz="quarter" idx="11"/>
          </p:nvPr>
        </p:nvSpPr>
        <p:spPr/>
        <p:txBody>
          <a:bodyPr/>
          <a:lstStyle/>
          <a:p>
            <a:r>
              <a:rPr lang="en-US" smtClean="0"/>
              <a:t>SSRIC Workshop, CSU Channel Islands, 3/3/17: Introduction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15670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8D1DA-8024-495C-AC6D-4AF8917C09BB}" type="datetime1">
              <a:rPr lang="en-US" smtClean="0"/>
              <a:t>3/5/2017</a:t>
            </a:fld>
            <a:endParaRPr lang="en-US" dirty="0"/>
          </a:p>
        </p:txBody>
      </p:sp>
      <p:sp>
        <p:nvSpPr>
          <p:cNvPr id="5" name="Footer Placeholder 4"/>
          <p:cNvSpPr>
            <a:spLocks noGrp="1"/>
          </p:cNvSpPr>
          <p:nvPr>
            <p:ph type="ftr" sz="quarter" idx="11"/>
          </p:nvPr>
        </p:nvSpPr>
        <p:spPr/>
        <p:txBody>
          <a:bodyPr/>
          <a:lstStyle/>
          <a:p>
            <a:r>
              <a:rPr lang="en-US" smtClean="0"/>
              <a:t>SSRIC Workshop, CSU Channel Islands, 3/3/17: Introduction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423502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4A78CB-AC55-406D-8406-E6425BF0DF4F}" type="datetime1">
              <a:rPr lang="en-US" smtClean="0"/>
              <a:t>3/5/2017</a:t>
            </a:fld>
            <a:endParaRPr lang="en-US" dirty="0"/>
          </a:p>
        </p:txBody>
      </p:sp>
      <p:sp>
        <p:nvSpPr>
          <p:cNvPr id="6" name="Footer Placeholder 5"/>
          <p:cNvSpPr>
            <a:spLocks noGrp="1"/>
          </p:cNvSpPr>
          <p:nvPr>
            <p:ph type="ftr" sz="quarter" idx="11"/>
          </p:nvPr>
        </p:nvSpPr>
        <p:spPr/>
        <p:txBody>
          <a:bodyPr/>
          <a:lstStyle/>
          <a:p>
            <a:r>
              <a:rPr lang="en-US" smtClean="0"/>
              <a:t>SSRIC Workshop, CSU Channel Islands, 3/3/17: Introduction </a:t>
            </a:r>
            <a:endParaRPr lang="en-US" dirty="0"/>
          </a:p>
        </p:txBody>
      </p:sp>
      <p:sp>
        <p:nvSpPr>
          <p:cNvPr id="7" name="Slide Number Placeholder 6"/>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334956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6A198-052F-4050-A102-B6B2A89DF911}" type="datetime1">
              <a:rPr lang="en-US" smtClean="0"/>
              <a:t>3/5/2017</a:t>
            </a:fld>
            <a:endParaRPr lang="en-US" dirty="0"/>
          </a:p>
        </p:txBody>
      </p:sp>
      <p:sp>
        <p:nvSpPr>
          <p:cNvPr id="8" name="Footer Placeholder 7"/>
          <p:cNvSpPr>
            <a:spLocks noGrp="1"/>
          </p:cNvSpPr>
          <p:nvPr>
            <p:ph type="ftr" sz="quarter" idx="11"/>
          </p:nvPr>
        </p:nvSpPr>
        <p:spPr/>
        <p:txBody>
          <a:bodyPr/>
          <a:lstStyle/>
          <a:p>
            <a:r>
              <a:rPr lang="en-US" smtClean="0"/>
              <a:t>SSRIC Workshop, CSU Channel Islands, 3/3/17: Introduction </a:t>
            </a:r>
            <a:endParaRPr lang="en-US" dirty="0"/>
          </a:p>
        </p:txBody>
      </p:sp>
      <p:sp>
        <p:nvSpPr>
          <p:cNvPr id="9" name="Slide Number Placeholder 8"/>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223689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4D9FF8-3866-434F-9175-285C384117F8}" type="datetime1">
              <a:rPr lang="en-US" smtClean="0"/>
              <a:t>3/5/2017</a:t>
            </a:fld>
            <a:endParaRPr lang="en-US" dirty="0"/>
          </a:p>
        </p:txBody>
      </p:sp>
      <p:sp>
        <p:nvSpPr>
          <p:cNvPr id="4" name="Footer Placeholder 3"/>
          <p:cNvSpPr>
            <a:spLocks noGrp="1"/>
          </p:cNvSpPr>
          <p:nvPr>
            <p:ph type="ftr" sz="quarter" idx="11"/>
          </p:nvPr>
        </p:nvSpPr>
        <p:spPr/>
        <p:txBody>
          <a:bodyPr/>
          <a:lstStyle/>
          <a:p>
            <a:r>
              <a:rPr lang="en-US" smtClean="0"/>
              <a:t>SSRIC Workshop, CSU Channel Islands, 3/3/17: Introduction </a:t>
            </a:r>
            <a:endParaRPr lang="en-US" dirty="0"/>
          </a:p>
        </p:txBody>
      </p:sp>
      <p:sp>
        <p:nvSpPr>
          <p:cNvPr id="5" name="Slide Number Placeholder 4"/>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79353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6264D-704C-4815-846D-AE9DDF72C0A9}" type="datetime1">
              <a:rPr lang="en-US" smtClean="0"/>
              <a:t>3/5/2017</a:t>
            </a:fld>
            <a:endParaRPr lang="en-US" dirty="0"/>
          </a:p>
        </p:txBody>
      </p:sp>
      <p:sp>
        <p:nvSpPr>
          <p:cNvPr id="3" name="Footer Placeholder 2"/>
          <p:cNvSpPr>
            <a:spLocks noGrp="1"/>
          </p:cNvSpPr>
          <p:nvPr>
            <p:ph type="ftr" sz="quarter" idx="11"/>
          </p:nvPr>
        </p:nvSpPr>
        <p:spPr/>
        <p:txBody>
          <a:bodyPr/>
          <a:lstStyle/>
          <a:p>
            <a:r>
              <a:rPr lang="en-US" smtClean="0"/>
              <a:t>SSRIC Workshop, CSU Channel Islands, 3/3/17: Introduction </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40668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E362-3BDB-47EC-9018-74B8279B4B1A}" type="datetime1">
              <a:rPr lang="en-US" smtClean="0"/>
              <a:t>3/5/2017</a:t>
            </a:fld>
            <a:endParaRPr lang="en-US" dirty="0"/>
          </a:p>
        </p:txBody>
      </p:sp>
      <p:sp>
        <p:nvSpPr>
          <p:cNvPr id="6" name="Footer Placeholder 5"/>
          <p:cNvSpPr>
            <a:spLocks noGrp="1"/>
          </p:cNvSpPr>
          <p:nvPr>
            <p:ph type="ftr" sz="quarter" idx="11"/>
          </p:nvPr>
        </p:nvSpPr>
        <p:spPr/>
        <p:txBody>
          <a:bodyPr/>
          <a:lstStyle/>
          <a:p>
            <a:r>
              <a:rPr lang="en-US" smtClean="0"/>
              <a:t>SSRIC Workshop, CSU Channel Islands, 3/3/17: Introduction </a:t>
            </a:r>
            <a:endParaRPr lang="en-US" dirty="0"/>
          </a:p>
        </p:txBody>
      </p:sp>
      <p:sp>
        <p:nvSpPr>
          <p:cNvPr id="7" name="Slide Number Placeholder 6"/>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371349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48257-513A-4889-AD1B-62A8945C2F3B}" type="datetime1">
              <a:rPr lang="en-US" smtClean="0"/>
              <a:t>3/5/2017</a:t>
            </a:fld>
            <a:endParaRPr lang="en-US" dirty="0"/>
          </a:p>
        </p:txBody>
      </p:sp>
      <p:sp>
        <p:nvSpPr>
          <p:cNvPr id="6" name="Footer Placeholder 5"/>
          <p:cNvSpPr>
            <a:spLocks noGrp="1"/>
          </p:cNvSpPr>
          <p:nvPr>
            <p:ph type="ftr" sz="quarter" idx="11"/>
          </p:nvPr>
        </p:nvSpPr>
        <p:spPr/>
        <p:txBody>
          <a:bodyPr/>
          <a:lstStyle/>
          <a:p>
            <a:r>
              <a:rPr lang="en-US" smtClean="0"/>
              <a:t>SSRIC Workshop, CSU Channel Islands, 3/3/17: Introduction </a:t>
            </a:r>
            <a:endParaRPr lang="en-US" dirty="0"/>
          </a:p>
        </p:txBody>
      </p:sp>
      <p:sp>
        <p:nvSpPr>
          <p:cNvPr id="7" name="Slide Number Placeholder 6"/>
          <p:cNvSpPr>
            <a:spLocks noGrp="1"/>
          </p:cNvSpPr>
          <p:nvPr>
            <p:ph type="sldNum" sz="quarter" idx="12"/>
          </p:nvPr>
        </p:nvSpPr>
        <p:spPr/>
        <p:txBody>
          <a:bodyPr/>
          <a:lstStyle/>
          <a:p>
            <a:fld id="{8DCE7DD9-B798-4010-908C-748089CB6D72}" type="slidenum">
              <a:rPr lang="en-US" smtClean="0"/>
              <a:t>‹#›</a:t>
            </a:fld>
            <a:endParaRPr lang="en-US" dirty="0"/>
          </a:p>
        </p:txBody>
      </p:sp>
    </p:spTree>
    <p:extLst>
      <p:ext uri="{BB962C8B-B14F-4D97-AF65-F5344CB8AC3E}">
        <p14:creationId xmlns:p14="http://schemas.microsoft.com/office/powerpoint/2010/main" val="136734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7037D-051A-4953-AB8E-CF97EDEC99D4}" type="datetime1">
              <a:rPr lang="en-US" smtClean="0"/>
              <a:t>3/5/2017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SSRIC Workshop, CSU Channel Islands, 3/3/17: Introduction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E7DD9-B798-4010-908C-748089CB6D72}" type="slidenum">
              <a:rPr lang="en-US" smtClean="0"/>
              <a:t>‹#›</a:t>
            </a:fld>
            <a:endParaRPr lang="en-US" dirty="0"/>
          </a:p>
        </p:txBody>
      </p:sp>
    </p:spTree>
    <p:extLst>
      <p:ext uri="{BB962C8B-B14F-4D97-AF65-F5344CB8AC3E}">
        <p14:creationId xmlns:p14="http://schemas.microsoft.com/office/powerpoint/2010/main" val="114582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http://ssric.org/"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ssric.org/tr/onlinetextbook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ssric.org/trd/modules"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hyperlink" Target="http://ssric.org/trd/exercises"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hyperlink" Target="http://ssric.org/node/492"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hyperlink" Target="http://ssric.org/node/512"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http://ssric.org/node/619"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www.ssric.org/node/622"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hyperlink" Target="ssric.org/node/614"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www.ssric.org/files/notes_on_using_PSPP.docx"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sric.org/files/gsscum_sub_cbk.pdf" TargetMode="External"/><Relationship Id="rId7" Type="http://schemas.openxmlformats.org/officeDocument/2006/relationships/hyperlink" Target="http://ssric.org/files/anespanel_sub_cbk.pdf" TargetMode="External"/><Relationship Id="rId2" Type="http://schemas.openxmlformats.org/officeDocument/2006/relationships/hyperlink" Target="http://ssric.org/files/gsscum_sub.sav" TargetMode="External"/><Relationship Id="rId1" Type="http://schemas.openxmlformats.org/officeDocument/2006/relationships/slideLayout" Target="../slideLayouts/slideLayout2.xml"/><Relationship Id="rId6" Type="http://schemas.openxmlformats.org/officeDocument/2006/relationships/hyperlink" Target="http://ssric.org/files/anespanel_sub.sav" TargetMode="External"/><Relationship Id="rId5" Type="http://schemas.openxmlformats.org/officeDocument/2006/relationships/hyperlink" Target="http://ssric.org/files/gsspanel_sub_cbk.pdf" TargetMode="External"/><Relationship Id="rId4" Type="http://schemas.openxmlformats.org/officeDocument/2006/relationships/hyperlink" Target="http://ssric.org/files/gsspanel_sub.sav" TargetMode="External"/></Relationships>
</file>

<file path=ppt/slides/_rels/slide11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ropercenter.uconn.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sri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sric.org/node/64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sric.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data-services@ropercenter.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sri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icpsr.umich.ed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icpsr.umich.edu/icpsrweb/membership/administration/institution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hyperlink" Target="http://www.ssric.org/files/ASCII_to_SPS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hyperlink" Target="https://www.amazon.com/Using-SPSS-Syntax-Beginners-Guide/dp/1412922186/ref=pd_cp_14_1?_encoding=UTF8&amp;psc=1&amp;refRID=87XXSC16Z6JS22EGAGB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amazon.com/How-Use-SPSS-Syntax-Overview/dp/1483333434/ref=sr_1_1?s=books&amp;ie=UTF8&amp;qid=1392590979&amp;sr=1-1&amp;keywords=te+Grotenhui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7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sric.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www.ppic.org/"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ppic.org/main/datadepot.asp"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ppic.org/main/dataSet.asp?i=1399" TargetMode="External"/><Relationship Id="rId2" Type="http://schemas.openxmlformats.org/officeDocument/2006/relationships/hyperlink" Target="http://www.ppic.org/main/dataSet.asp?i=1636" TargetMode="External"/><Relationship Id="rId1" Type="http://schemas.openxmlformats.org/officeDocument/2006/relationships/slideLayout" Target="../slideLayouts/slideLayout2.xml"/><Relationship Id="rId5" Type="http://schemas.openxmlformats.org/officeDocument/2006/relationships/hyperlink" Target="http://www.ppic.org/main/dataSet.asp?i=1232" TargetMode="External"/><Relationship Id="rId4" Type="http://schemas.openxmlformats.org/officeDocument/2006/relationships/hyperlink" Target="http://www.ppic.org/content/data/Current_and_Projected_Jail_Capacity_and_Needs.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ppic.org/main/dataSet.asp?i=1636"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ppic.org/survey/tools.asp"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sz="1800" dirty="0" smtClean="0">
                <a:effectLst/>
              </a:rPr>
              <a:t>Introductions </a:t>
            </a:r>
            <a:r>
              <a:rPr lang="en-US" sz="1800" dirty="0">
                <a:effectLst/>
              </a:rPr>
              <a:t>to and of participants (Ed and John) (10)</a:t>
            </a:r>
          </a:p>
          <a:p>
            <a:r>
              <a:rPr lang="en-US" sz="1800" dirty="0">
                <a:effectLst/>
              </a:rPr>
              <a:t>Introduction to the SSRIC (John) (15</a:t>
            </a:r>
            <a:r>
              <a:rPr lang="en-US" sz="1800" dirty="0" smtClean="0">
                <a:effectLst/>
              </a:rPr>
              <a:t>)</a:t>
            </a:r>
            <a:endParaRPr lang="en-US" sz="1800" dirty="0">
              <a:effectLst/>
            </a:endParaRPr>
          </a:p>
          <a:p>
            <a:r>
              <a:rPr lang="en-US" sz="1800" dirty="0">
                <a:effectLst/>
              </a:rPr>
              <a:t>Roper (Ed) (30)</a:t>
            </a:r>
          </a:p>
          <a:p>
            <a:r>
              <a:rPr lang="en-US" sz="1800" dirty="0">
                <a:effectLst/>
              </a:rPr>
              <a:t>ICPSR (John) (30</a:t>
            </a:r>
            <a:r>
              <a:rPr lang="en-US" sz="1800" dirty="0" smtClean="0">
                <a:effectLst/>
              </a:rPr>
              <a:t>)</a:t>
            </a:r>
            <a:endParaRPr lang="en-US" sz="1800" dirty="0">
              <a:effectLst/>
            </a:endParaRPr>
          </a:p>
          <a:p>
            <a:r>
              <a:rPr lang="en-US" sz="1800" dirty="0">
                <a:effectLst/>
              </a:rPr>
              <a:t>Field (Ed) (10</a:t>
            </a:r>
            <a:r>
              <a:rPr lang="en-US" sz="1800" dirty="0" smtClean="0">
                <a:effectLst/>
              </a:rPr>
              <a:t>)</a:t>
            </a:r>
            <a:endParaRPr lang="en-US" sz="1800" dirty="0">
              <a:effectLst/>
            </a:endParaRPr>
          </a:p>
          <a:p>
            <a:r>
              <a:rPr lang="en-US" sz="1800" dirty="0">
                <a:effectLst/>
              </a:rPr>
              <a:t>Break (15)</a:t>
            </a:r>
          </a:p>
          <a:p>
            <a:r>
              <a:rPr lang="en-US" sz="1800" dirty="0">
                <a:effectLst/>
              </a:rPr>
              <a:t>Public Policy Institute of California Data Depot  (John) (10)</a:t>
            </a:r>
          </a:p>
          <a:p>
            <a:r>
              <a:rPr lang="en-US" sz="1800" dirty="0">
                <a:effectLst/>
              </a:rPr>
              <a:t>The Pew Research Center (Ed) (5)</a:t>
            </a:r>
          </a:p>
          <a:p>
            <a:r>
              <a:rPr lang="en-US" sz="1800" dirty="0">
                <a:effectLst/>
              </a:rPr>
              <a:t>MERLOT (Ed) (15)</a:t>
            </a:r>
          </a:p>
          <a:p>
            <a:r>
              <a:rPr lang="en-US" sz="1800" dirty="0">
                <a:effectLst/>
              </a:rPr>
              <a:t>SSRIC teaching </a:t>
            </a:r>
            <a:r>
              <a:rPr lang="en-US" sz="1800" dirty="0" smtClean="0">
                <a:effectLst/>
              </a:rPr>
              <a:t>resources</a:t>
            </a:r>
          </a:p>
          <a:p>
            <a:pPr lvl="1"/>
            <a:r>
              <a:rPr lang="en-US" sz="1400" smtClean="0"/>
              <a:t>Overview</a:t>
            </a:r>
            <a:r>
              <a:rPr lang="en-US" sz="1400" dirty="0"/>
              <a:t>; statistics and research methods exercises (Ed) (20)</a:t>
            </a:r>
          </a:p>
          <a:p>
            <a:pPr lvl="1"/>
            <a:r>
              <a:rPr lang="en-US" sz="1400" smtClean="0"/>
              <a:t>Longitudinal </a:t>
            </a:r>
            <a:r>
              <a:rPr lang="en-US" sz="1400" dirty="0"/>
              <a:t>exercises (John) (20)</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SSRIC Workshop, CSU Channel Islands, 3/3/17: </a:t>
            </a:r>
            <a:r>
              <a:rPr lang="en-US" dirty="0" smtClean="0">
                <a:solidFill>
                  <a:prstClr val="black">
                    <a:tint val="75000"/>
                  </a:prstClr>
                </a:solidFill>
              </a:rPr>
              <a:t>Introduction</a:t>
            </a:r>
            <a:endParaRPr lang="en-US" dirty="0">
              <a:solidFill>
                <a:prstClr val="black">
                  <a:tint val="75000"/>
                </a:prstClr>
              </a:solidFill>
            </a:endParaRPr>
          </a:p>
          <a:p>
            <a:pPr>
              <a:defRPr/>
            </a:pPr>
            <a:endParaRPr lang="en-US" dirty="0"/>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pPr>
                <a:defRPr/>
              </a:pPr>
              <a:t>1</a:t>
            </a:fld>
            <a:endParaRPr lang="en-US"/>
          </a:p>
        </p:txBody>
      </p:sp>
    </p:spTree>
    <p:extLst>
      <p:ext uri="{BB962C8B-B14F-4D97-AF65-F5344CB8AC3E}">
        <p14:creationId xmlns:p14="http://schemas.microsoft.com/office/powerpoint/2010/main" val="4007886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Courseware (Handouts)</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10</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SSRIC Workshop, CSU Channel Islands, 3/3/17: Introduction </a:t>
            </a:r>
            <a:endParaRPr lang="en-US" dirty="0"/>
          </a:p>
        </p:txBody>
      </p:sp>
    </p:spTree>
    <p:extLst>
      <p:ext uri="{BB962C8B-B14F-4D97-AF65-F5344CB8AC3E}">
        <p14:creationId xmlns:p14="http://schemas.microsoft.com/office/powerpoint/2010/main" val="41845356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Results for Statistics and SPSS</a:t>
            </a:r>
            <a:endParaRPr lang="en-US" dirty="0"/>
          </a:p>
        </p:txBody>
      </p:sp>
      <p:pic>
        <p:nvPicPr>
          <p:cNvPr id="5" name="Content Placeholder 4" descr="This shows the search results for materials containing the keywords statistics and SPSS.  One is a set of exercises for an introductory statistics course authored by Ed Nelson and the other is an introduction to SPSS (version 23) authored by Ed Nelson, John Korey, Elizabeth Nelson, and Linda Fiddler." title="Search Results for Statistics and SPS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79978"/>
            <a:ext cx="8229600" cy="3766407"/>
          </a:xfrm>
        </p:spPr>
      </p:pic>
      <p:sp>
        <p:nvSpPr>
          <p:cNvPr id="4" name="Slide Number Placeholder 3"/>
          <p:cNvSpPr>
            <a:spLocks noGrp="1"/>
          </p:cNvSpPr>
          <p:nvPr>
            <p:ph type="sldNum" sz="quarter" idx="12"/>
          </p:nvPr>
        </p:nvSpPr>
        <p:spPr/>
        <p:txBody>
          <a:bodyPr/>
          <a:lstStyle/>
          <a:p>
            <a:fld id="{8DCE7DD9-B798-4010-908C-748089CB6D72}" type="slidenum">
              <a:rPr lang="en-US" smtClean="0"/>
              <a:t>100</a:t>
            </a:fld>
            <a:endParaRPr lang="en-US" dirty="0"/>
          </a:p>
        </p:txBody>
      </p:sp>
    </p:spTree>
    <p:extLst>
      <p:ext uri="{BB962C8B-B14F-4D97-AF65-F5344CB8AC3E}">
        <p14:creationId xmlns:p14="http://schemas.microsoft.com/office/powerpoint/2010/main" val="36972173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Looking at One of the Search Outcomes</a:t>
            </a:r>
            <a:endParaRPr lang="en-US" sz="3600" dirty="0"/>
          </a:p>
        </p:txBody>
      </p:sp>
      <p:pic>
        <p:nvPicPr>
          <p:cNvPr id="5" name="Content Placeholder 4" descr="This is the description for the exercises for an introductory statisctics course that uses SPSS." title="Looking at One of the Search Outcom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579" y="1600200"/>
            <a:ext cx="5758841" cy="4525963"/>
          </a:xfrm>
        </p:spPr>
      </p:pic>
      <p:sp>
        <p:nvSpPr>
          <p:cNvPr id="4" name="Slide Number Placeholder 3"/>
          <p:cNvSpPr>
            <a:spLocks noGrp="1"/>
          </p:cNvSpPr>
          <p:nvPr>
            <p:ph type="sldNum" sz="quarter" idx="12"/>
          </p:nvPr>
        </p:nvSpPr>
        <p:spPr/>
        <p:txBody>
          <a:bodyPr/>
          <a:lstStyle/>
          <a:p>
            <a:fld id="{8DCE7DD9-B798-4010-908C-748089CB6D72}" type="slidenum">
              <a:rPr lang="en-US" smtClean="0"/>
              <a:t>101</a:t>
            </a:fld>
            <a:endParaRPr lang="en-US" dirty="0"/>
          </a:p>
        </p:txBody>
      </p:sp>
    </p:spTree>
    <p:extLst>
      <p:ext uri="{BB962C8B-B14F-4D97-AF65-F5344CB8AC3E}">
        <p14:creationId xmlns:p14="http://schemas.microsoft.com/office/powerpoint/2010/main" val="34967413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Go to Material</a:t>
            </a:r>
            <a:endParaRPr lang="en-US" dirty="0"/>
          </a:p>
        </p:txBody>
      </p:sp>
      <p:pic>
        <p:nvPicPr>
          <p:cNvPr id="5" name="Content Placeholder 4" descr="Click on Go to Material to see the exercises." title="Click on Go to Materi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371600"/>
            <a:ext cx="6308420" cy="4957886"/>
          </a:xfrm>
        </p:spPr>
      </p:pic>
      <p:sp>
        <p:nvSpPr>
          <p:cNvPr id="4" name="Slide Number Placeholder 3"/>
          <p:cNvSpPr>
            <a:spLocks noGrp="1"/>
          </p:cNvSpPr>
          <p:nvPr>
            <p:ph type="sldNum" sz="quarter" idx="12"/>
          </p:nvPr>
        </p:nvSpPr>
        <p:spPr/>
        <p:txBody>
          <a:bodyPr/>
          <a:lstStyle/>
          <a:p>
            <a:fld id="{8DCE7DD9-B798-4010-908C-748089CB6D72}" type="slidenum">
              <a:rPr lang="en-US" smtClean="0"/>
              <a:t>102</a:t>
            </a:fld>
            <a:endParaRPr lang="en-US" dirty="0"/>
          </a:p>
        </p:txBody>
      </p:sp>
    </p:spTree>
    <p:extLst>
      <p:ext uri="{BB962C8B-B14F-4D97-AF65-F5344CB8AC3E}">
        <p14:creationId xmlns:p14="http://schemas.microsoft.com/office/powerpoint/2010/main" val="2205494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Actual Material</a:t>
            </a:r>
            <a:endParaRPr lang="en-US" dirty="0"/>
          </a:p>
        </p:txBody>
      </p:sp>
      <p:pic>
        <p:nvPicPr>
          <p:cNvPr id="5" name="Content Placeholder 4" descr="When you click on Go to Material you will be taken to the exercise itself." title="The Actual Materi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95400"/>
            <a:ext cx="6758446" cy="5056538"/>
          </a:xfrm>
        </p:spPr>
      </p:pic>
      <p:sp>
        <p:nvSpPr>
          <p:cNvPr id="4" name="Slide Number Placeholder 3"/>
          <p:cNvSpPr>
            <a:spLocks noGrp="1"/>
          </p:cNvSpPr>
          <p:nvPr>
            <p:ph type="sldNum" sz="quarter" idx="12"/>
          </p:nvPr>
        </p:nvSpPr>
        <p:spPr/>
        <p:txBody>
          <a:bodyPr/>
          <a:lstStyle/>
          <a:p>
            <a:fld id="{8DCE7DD9-B798-4010-908C-748089CB6D72}" type="slidenum">
              <a:rPr lang="en-US" smtClean="0"/>
              <a:t>103</a:t>
            </a:fld>
            <a:endParaRPr lang="en-US" dirty="0"/>
          </a:p>
        </p:txBody>
      </p:sp>
    </p:spTree>
    <p:extLst>
      <p:ext uri="{BB962C8B-B14F-4D97-AF65-F5344CB8AC3E}">
        <p14:creationId xmlns:p14="http://schemas.microsoft.com/office/powerpoint/2010/main" val="19227459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Merlot Communities</a:t>
            </a:r>
            <a:endParaRPr lang="en-US" dirty="0"/>
          </a:p>
        </p:txBody>
      </p:sp>
      <p:pic>
        <p:nvPicPr>
          <p:cNvPr id="5" name="Content Placeholder 4" descr="Merlot includes portals for many academic discipline communtiies." title="Merlot Communi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752600"/>
            <a:ext cx="6409788" cy="3581400"/>
          </a:xfrm>
        </p:spPr>
      </p:pic>
      <p:sp>
        <p:nvSpPr>
          <p:cNvPr id="4" name="Slide Number Placeholder 3"/>
          <p:cNvSpPr>
            <a:spLocks noGrp="1"/>
          </p:cNvSpPr>
          <p:nvPr>
            <p:ph type="sldNum" sz="quarter" idx="12"/>
          </p:nvPr>
        </p:nvSpPr>
        <p:spPr/>
        <p:txBody>
          <a:bodyPr/>
          <a:lstStyle/>
          <a:p>
            <a:fld id="{8DCE7DD9-B798-4010-908C-748089CB6D72}" type="slidenum">
              <a:rPr lang="en-US" smtClean="0"/>
              <a:t>104</a:t>
            </a:fld>
            <a:endParaRPr lang="en-US" dirty="0"/>
          </a:p>
        </p:txBody>
      </p:sp>
    </p:spTree>
    <p:extLst>
      <p:ext uri="{BB962C8B-B14F-4D97-AF65-F5344CB8AC3E}">
        <p14:creationId xmlns:p14="http://schemas.microsoft.com/office/powerpoint/2010/main" val="31717005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Sociology and Click on Visit</a:t>
            </a:r>
            <a:endParaRPr lang="en-US" dirty="0"/>
          </a:p>
        </p:txBody>
      </p:sp>
      <p:pic>
        <p:nvPicPr>
          <p:cNvPr id="5" name="Content Placeholder 4" descr="One of the academic portals is for sociology.  Select sociology to visit its portal." title="Choose Sociology and Click on Visi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677" y="1600200"/>
            <a:ext cx="7222646" cy="4525963"/>
          </a:xfrm>
        </p:spPr>
      </p:pic>
      <p:sp>
        <p:nvSpPr>
          <p:cNvPr id="4" name="Slide Number Placeholder 3"/>
          <p:cNvSpPr>
            <a:spLocks noGrp="1"/>
          </p:cNvSpPr>
          <p:nvPr>
            <p:ph type="sldNum" sz="quarter" idx="12"/>
          </p:nvPr>
        </p:nvSpPr>
        <p:spPr/>
        <p:txBody>
          <a:bodyPr/>
          <a:lstStyle/>
          <a:p>
            <a:fld id="{8DCE7DD9-B798-4010-908C-748089CB6D72}" type="slidenum">
              <a:rPr lang="en-US" smtClean="0"/>
              <a:t>105</a:t>
            </a:fld>
            <a:endParaRPr lang="en-US" dirty="0"/>
          </a:p>
        </p:txBody>
      </p:sp>
    </p:spTree>
    <p:extLst>
      <p:ext uri="{BB962C8B-B14F-4D97-AF65-F5344CB8AC3E}">
        <p14:creationId xmlns:p14="http://schemas.microsoft.com/office/powerpoint/2010/main" val="16223964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SSRIC Teaching Resources</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March 3, 2017</a:t>
            </a:r>
          </a:p>
          <a:p>
            <a:endParaRPr lang="en-US" dirty="0" smtClean="0"/>
          </a:p>
          <a:p>
            <a:endParaRPr lang="en-US" dirty="0" smtClean="0"/>
          </a:p>
          <a:p>
            <a:endParaRPr lang="en-US" dirty="0"/>
          </a:p>
        </p:txBody>
      </p:sp>
    </p:spTree>
    <p:extLst>
      <p:ext uri="{BB962C8B-B14F-4D97-AF65-F5344CB8AC3E}">
        <p14:creationId xmlns:p14="http://schemas.microsoft.com/office/powerpoint/2010/main" val="40880415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SSRIC Home Page</a:t>
            </a:r>
            <a:endParaRPr lang="en-US" dirty="0"/>
          </a:p>
        </p:txBody>
      </p:sp>
      <p:pic>
        <p:nvPicPr>
          <p:cNvPr id="5" name="Content Placeholder 4" descr="This is the SSRIC home page." title="SSRIC Home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71586"/>
            <a:ext cx="8229600" cy="4183190"/>
          </a:xfrm>
        </p:spPr>
      </p:pic>
      <p:sp>
        <p:nvSpPr>
          <p:cNvPr id="4" name="Slide Number Placeholder 3"/>
          <p:cNvSpPr>
            <a:spLocks noGrp="1"/>
          </p:cNvSpPr>
          <p:nvPr>
            <p:ph type="sldNum" sz="quarter" idx="12"/>
          </p:nvPr>
        </p:nvSpPr>
        <p:spPr/>
        <p:txBody>
          <a:bodyPr/>
          <a:lstStyle/>
          <a:p>
            <a:fld id="{8DCE7DD9-B798-4010-908C-748089CB6D72}" type="slidenum">
              <a:rPr lang="en-US" smtClean="0"/>
              <a:t>107</a:t>
            </a:fld>
            <a:endParaRPr lang="en-US" dirty="0"/>
          </a:p>
        </p:txBody>
      </p:sp>
    </p:spTree>
    <p:extLst>
      <p:ext uri="{BB962C8B-B14F-4D97-AF65-F5344CB8AC3E}">
        <p14:creationId xmlns:p14="http://schemas.microsoft.com/office/powerpoint/2010/main" val="26845486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Resources</a:t>
            </a:r>
            <a:endParaRPr lang="en-US" dirty="0"/>
          </a:p>
        </p:txBody>
      </p:sp>
      <p:pic>
        <p:nvPicPr>
          <p:cNvPr id="5" name="Content Placeholder 4" descr="This is the list of teaching resources on the SSRIC website." title="Teaching Resouc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828800"/>
            <a:ext cx="3810000" cy="3500096"/>
          </a:xfrm>
        </p:spPr>
      </p:pic>
      <p:sp>
        <p:nvSpPr>
          <p:cNvPr id="4" name="Slide Number Placeholder 3"/>
          <p:cNvSpPr>
            <a:spLocks noGrp="1"/>
          </p:cNvSpPr>
          <p:nvPr>
            <p:ph type="sldNum" sz="quarter" idx="12"/>
          </p:nvPr>
        </p:nvSpPr>
        <p:spPr/>
        <p:txBody>
          <a:bodyPr/>
          <a:lstStyle/>
          <a:p>
            <a:fld id="{8DCE7DD9-B798-4010-908C-748089CB6D72}" type="slidenum">
              <a:rPr lang="en-US" smtClean="0"/>
              <a:t>108</a:t>
            </a:fld>
            <a:endParaRPr lang="en-US" dirty="0"/>
          </a:p>
        </p:txBody>
      </p:sp>
    </p:spTree>
    <p:extLst>
      <p:ext uri="{BB962C8B-B14F-4D97-AF65-F5344CB8AC3E}">
        <p14:creationId xmlns:p14="http://schemas.microsoft.com/office/powerpoint/2010/main" val="446030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Online Text Books</a:t>
            </a:r>
            <a:endParaRPr lang="en-US" dirty="0"/>
          </a:p>
        </p:txBody>
      </p:sp>
      <p:pic>
        <p:nvPicPr>
          <p:cNvPr id="5" name="Content Placeholder 4" descr="This is the list of online text books on the SSRIC website." title="Online Text Book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5000"/>
            <a:ext cx="8229600" cy="4114800"/>
          </a:xfrm>
        </p:spPr>
      </p:pic>
      <p:sp>
        <p:nvSpPr>
          <p:cNvPr id="4" name="Slide Number Placeholder 3"/>
          <p:cNvSpPr>
            <a:spLocks noGrp="1"/>
          </p:cNvSpPr>
          <p:nvPr>
            <p:ph type="sldNum" sz="quarter" idx="12"/>
          </p:nvPr>
        </p:nvSpPr>
        <p:spPr/>
        <p:txBody>
          <a:bodyPr/>
          <a:lstStyle/>
          <a:p>
            <a:fld id="{8DCE7DD9-B798-4010-908C-748089CB6D72}" type="slidenum">
              <a:rPr lang="en-US" smtClean="0"/>
              <a:t>109</a:t>
            </a:fld>
            <a:endParaRPr lang="en-US" dirty="0"/>
          </a:p>
        </p:txBody>
      </p:sp>
    </p:spTree>
    <p:extLst>
      <p:ext uri="{BB962C8B-B14F-4D97-AF65-F5344CB8AC3E}">
        <p14:creationId xmlns:p14="http://schemas.microsoft.com/office/powerpoint/2010/main" val="246719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Council</a:t>
            </a:r>
            <a:endParaRPr lang="en-US" dirty="0"/>
          </a:p>
        </p:txBody>
      </p:sp>
      <p:sp>
        <p:nvSpPr>
          <p:cNvPr id="3" name="Footer Placeholder 2"/>
          <p:cNvSpPr>
            <a:spLocks noGrp="1"/>
          </p:cNvSpPr>
          <p:nvPr>
            <p:ph type="ftr" sz="quarter" idx="11"/>
          </p:nvPr>
        </p:nvSpPr>
        <p:spPr/>
        <p:txBody>
          <a:bodyPr/>
          <a:lstStyle/>
          <a:p>
            <a:pPr>
              <a:defRPr/>
            </a:pPr>
            <a:r>
              <a:rPr lang="en-US" dirty="0" smtClean="0"/>
              <a:t>SSRIC Workshop, CSU Channel Islands, 3/3/17: Introduction </a:t>
            </a:r>
            <a:endParaRPr lang="en-US" dirty="0"/>
          </a:p>
        </p:txBody>
      </p:sp>
      <p:sp>
        <p:nvSpPr>
          <p:cNvPr id="4" name="Slide Number Placeholder 3"/>
          <p:cNvSpPr>
            <a:spLocks noGrp="1"/>
          </p:cNvSpPr>
          <p:nvPr>
            <p:ph type="sldNum" sz="quarter" idx="12"/>
          </p:nvPr>
        </p:nvSpPr>
        <p:spPr/>
        <p:txBody>
          <a:bodyPr/>
          <a:lstStyle/>
          <a:p>
            <a:pPr>
              <a:defRPr/>
            </a:pPr>
            <a:fld id="{95DDE820-4B48-41D0-A99E-C24719585F69}" type="slidenum">
              <a:rPr lang="en-US" smtClean="0"/>
              <a:pPr>
                <a:defRPr/>
              </a:pPr>
              <a:t>11</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05000"/>
            <a:ext cx="334943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835997"/>
      </p:ext>
    </p:extLst>
  </p:cSld>
  <p:clrMapOvr>
    <a:masterClrMapping/>
  </p:clrMapOvr>
  <mc:AlternateContent xmlns:mc="http://schemas.openxmlformats.org/markup-compatibility/2006" xmlns:p14="http://schemas.microsoft.com/office/powerpoint/2010/main">
    <mc:Choice Requires="p14">
      <p:transition spd="slow" p14:dur="2000" advTm="13164"/>
    </mc:Choice>
    <mc:Fallback xmlns="">
      <p:transition spd="slow" advTm="13164"/>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Modules</a:t>
            </a:r>
            <a:endParaRPr lang="en-US" dirty="0"/>
          </a:p>
        </p:txBody>
      </p:sp>
      <p:pic>
        <p:nvPicPr>
          <p:cNvPr id="5" name="Content Placeholder 4" descr="This is the list of modules on the SSRIC website." title="Modu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229600" cy="3962399"/>
          </a:xfrm>
        </p:spPr>
      </p:pic>
      <p:sp>
        <p:nvSpPr>
          <p:cNvPr id="4" name="Slide Number Placeholder 3"/>
          <p:cNvSpPr>
            <a:spLocks noGrp="1"/>
          </p:cNvSpPr>
          <p:nvPr>
            <p:ph type="sldNum" sz="quarter" idx="12"/>
          </p:nvPr>
        </p:nvSpPr>
        <p:spPr/>
        <p:txBody>
          <a:bodyPr/>
          <a:lstStyle/>
          <a:p>
            <a:fld id="{8DCE7DD9-B798-4010-908C-748089CB6D72}" type="slidenum">
              <a:rPr lang="en-US" smtClean="0"/>
              <a:t>110</a:t>
            </a:fld>
            <a:endParaRPr lang="en-US" dirty="0"/>
          </a:p>
        </p:txBody>
      </p:sp>
    </p:spTree>
    <p:extLst>
      <p:ext uri="{BB962C8B-B14F-4D97-AF65-F5344CB8AC3E}">
        <p14:creationId xmlns:p14="http://schemas.microsoft.com/office/powerpoint/2010/main" val="34042824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Exercises</a:t>
            </a:r>
            <a:endParaRPr lang="en-US" dirty="0"/>
          </a:p>
        </p:txBody>
      </p:sp>
      <p:pic>
        <p:nvPicPr>
          <p:cNvPr id="5" name="Content Placeholder 4" descr="This is the list of exercises on the SSRIC website." title="Execi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371600"/>
            <a:ext cx="5900737" cy="4481275"/>
          </a:xfrm>
        </p:spPr>
      </p:pic>
      <p:sp>
        <p:nvSpPr>
          <p:cNvPr id="4" name="Slide Number Placeholder 3"/>
          <p:cNvSpPr>
            <a:spLocks noGrp="1"/>
          </p:cNvSpPr>
          <p:nvPr>
            <p:ph type="sldNum" sz="quarter" idx="12"/>
          </p:nvPr>
        </p:nvSpPr>
        <p:spPr/>
        <p:txBody>
          <a:bodyPr/>
          <a:lstStyle/>
          <a:p>
            <a:fld id="{8DCE7DD9-B798-4010-908C-748089CB6D72}" type="slidenum">
              <a:rPr lang="en-US" smtClean="0"/>
              <a:t>111</a:t>
            </a:fld>
            <a:endParaRPr lang="en-US" dirty="0"/>
          </a:p>
        </p:txBody>
      </p:sp>
    </p:spTree>
    <p:extLst>
      <p:ext uri="{BB962C8B-B14F-4D97-AF65-F5344CB8AC3E}">
        <p14:creationId xmlns:p14="http://schemas.microsoft.com/office/powerpoint/2010/main" val="32495262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Statistics and SPSS Exercises</a:t>
            </a:r>
            <a:endParaRPr lang="en-US" dirty="0"/>
          </a:p>
        </p:txBody>
      </p:sp>
      <p:pic>
        <p:nvPicPr>
          <p:cNvPr id="5" name="Content Placeholder 4" descr="This is the list of 16 exercises for an introductory statistics course on the SSRIC website. These exercises use SPSS." title="Statistics and SPSS Exerci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00200"/>
            <a:ext cx="6248400" cy="4525963"/>
          </a:xfrm>
        </p:spPr>
      </p:pic>
      <p:sp>
        <p:nvSpPr>
          <p:cNvPr id="4" name="Slide Number Placeholder 3"/>
          <p:cNvSpPr>
            <a:spLocks noGrp="1"/>
          </p:cNvSpPr>
          <p:nvPr>
            <p:ph type="sldNum" sz="quarter" idx="12"/>
          </p:nvPr>
        </p:nvSpPr>
        <p:spPr/>
        <p:txBody>
          <a:bodyPr/>
          <a:lstStyle/>
          <a:p>
            <a:fld id="{8DCE7DD9-B798-4010-908C-748089CB6D72}" type="slidenum">
              <a:rPr lang="en-US" smtClean="0"/>
              <a:t>112</a:t>
            </a:fld>
            <a:endParaRPr lang="en-US" dirty="0"/>
          </a:p>
        </p:txBody>
      </p:sp>
    </p:spTree>
    <p:extLst>
      <p:ext uri="{BB962C8B-B14F-4D97-AF65-F5344CB8AC3E}">
        <p14:creationId xmlns:p14="http://schemas.microsoft.com/office/powerpoint/2010/main" val="9978260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hlinkClick r:id="rId2"/>
              </a:rPr>
              <a:t/>
            </a:r>
            <a:br>
              <a:rPr lang="en-US" sz="4000" b="1" dirty="0" smtClean="0">
                <a:hlinkClick r:id="rId2"/>
              </a:rPr>
            </a:br>
            <a:r>
              <a:rPr lang="en-US" sz="4000" b="1" dirty="0" smtClean="0">
                <a:hlinkClick r:id="rId2"/>
              </a:rPr>
              <a:t>STAT15S</a:t>
            </a:r>
            <a:r>
              <a:rPr lang="en-US" sz="4000" b="1" dirty="0">
                <a:hlinkClick r:id="rId2"/>
              </a:rPr>
              <a:t>: Exercise Using SPSS to Explore Multiple Linear Regression</a:t>
            </a:r>
            <a:r>
              <a:rPr lang="en-US" b="1" dirty="0">
                <a:hlinkClick r:id="rId2"/>
              </a:rPr>
              <a:t/>
            </a:r>
            <a:br>
              <a:rPr lang="en-US" b="1" dirty="0">
                <a:hlinkClick r:id="rId2"/>
              </a:rPr>
            </a:br>
            <a:endParaRPr lang="en-US" dirty="0"/>
          </a:p>
        </p:txBody>
      </p:sp>
      <p:pic>
        <p:nvPicPr>
          <p:cNvPr id="5" name="Content Placeholder 4" descr="This is one of the exercises for an introductory statistics course on the SSRIC website.  This exericse explores multiple linear regression using SPSS." title="STAT15S -- Exercise Using SPSS to Explore Multiple Linear Regress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52600"/>
            <a:ext cx="8229600" cy="3962400"/>
          </a:xfrm>
        </p:spPr>
      </p:pic>
      <p:sp>
        <p:nvSpPr>
          <p:cNvPr id="4" name="Slide Number Placeholder 3"/>
          <p:cNvSpPr>
            <a:spLocks noGrp="1"/>
          </p:cNvSpPr>
          <p:nvPr>
            <p:ph type="sldNum" sz="quarter" idx="12"/>
          </p:nvPr>
        </p:nvSpPr>
        <p:spPr/>
        <p:txBody>
          <a:bodyPr/>
          <a:lstStyle/>
          <a:p>
            <a:fld id="{8DCE7DD9-B798-4010-908C-748089CB6D72}" type="slidenum">
              <a:rPr lang="en-US" smtClean="0"/>
              <a:t>113</a:t>
            </a:fld>
            <a:endParaRPr lang="en-US" dirty="0"/>
          </a:p>
        </p:txBody>
      </p:sp>
    </p:spTree>
    <p:extLst>
      <p:ext uri="{BB962C8B-B14F-4D97-AF65-F5344CB8AC3E}">
        <p14:creationId xmlns:p14="http://schemas.microsoft.com/office/powerpoint/2010/main" val="35930086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Research Methods Exercises</a:t>
            </a:r>
            <a:endParaRPr lang="en-US" dirty="0"/>
          </a:p>
        </p:txBody>
      </p:sp>
      <p:pic>
        <p:nvPicPr>
          <p:cNvPr id="5" name="Content Placeholder 4" descr="This is the list of 13 exercises for a research methods class.  These exercises use SDA (Survey Documentation and Analysis) to analyze data." title="Research Methods Exerci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114799"/>
          </a:xfrm>
        </p:spPr>
      </p:pic>
      <p:sp>
        <p:nvSpPr>
          <p:cNvPr id="4" name="Slide Number Placeholder 3"/>
          <p:cNvSpPr>
            <a:spLocks noGrp="1"/>
          </p:cNvSpPr>
          <p:nvPr>
            <p:ph type="sldNum" sz="quarter" idx="12"/>
          </p:nvPr>
        </p:nvSpPr>
        <p:spPr/>
        <p:txBody>
          <a:bodyPr/>
          <a:lstStyle/>
          <a:p>
            <a:fld id="{8DCE7DD9-B798-4010-908C-748089CB6D72}" type="slidenum">
              <a:rPr lang="en-US" smtClean="0"/>
              <a:t>114</a:t>
            </a:fld>
            <a:endParaRPr lang="en-US" dirty="0"/>
          </a:p>
        </p:txBody>
      </p:sp>
    </p:spTree>
    <p:extLst>
      <p:ext uri="{BB962C8B-B14F-4D97-AF65-F5344CB8AC3E}">
        <p14:creationId xmlns:p14="http://schemas.microsoft.com/office/powerpoint/2010/main" val="3733368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RESEARCH METHODS 1RM: </a:t>
            </a:r>
            <a:br>
              <a:rPr lang="en-US" dirty="0" smtClean="0">
                <a:hlinkClick r:id="rId2"/>
              </a:rPr>
            </a:br>
            <a:r>
              <a:rPr lang="en-US" dirty="0" smtClean="0">
                <a:hlinkClick r:id="rId2"/>
              </a:rPr>
              <a:t>Research Design</a:t>
            </a:r>
            <a:endParaRPr lang="en-US" dirty="0"/>
          </a:p>
        </p:txBody>
      </p:sp>
      <p:pic>
        <p:nvPicPr>
          <p:cNvPr id="5" name="Content Placeholder 4" descr="This is the first of 13 exercises for a research methods class.  This exercise discusses research design. " title="Research Methods 1RM: Research Desig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229600" cy="3733799"/>
          </a:xfrm>
        </p:spPr>
      </p:pic>
      <p:sp>
        <p:nvSpPr>
          <p:cNvPr id="4" name="Slide Number Placeholder 3"/>
          <p:cNvSpPr>
            <a:spLocks noGrp="1"/>
          </p:cNvSpPr>
          <p:nvPr>
            <p:ph type="sldNum" sz="quarter" idx="12"/>
          </p:nvPr>
        </p:nvSpPr>
        <p:spPr/>
        <p:txBody>
          <a:bodyPr/>
          <a:lstStyle/>
          <a:p>
            <a:fld id="{8DCE7DD9-B798-4010-908C-748089CB6D72}" type="slidenum">
              <a:rPr lang="en-US" smtClean="0"/>
              <a:t>115</a:t>
            </a:fld>
            <a:endParaRPr lang="en-US" dirty="0"/>
          </a:p>
        </p:txBody>
      </p:sp>
    </p:spTree>
    <p:extLst>
      <p:ext uri="{BB962C8B-B14F-4D97-AF65-F5344CB8AC3E}">
        <p14:creationId xmlns:p14="http://schemas.microsoft.com/office/powerpoint/2010/main" val="6828921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ction="ppaction://hlinkfile"/>
              </a:rPr>
              <a:t>Teaching Longitudinal Analysis</a:t>
            </a:r>
            <a:endParaRPr lang="en-US" dirty="0"/>
          </a:p>
        </p:txBody>
      </p:sp>
      <p:sp>
        <p:nvSpPr>
          <p:cNvPr id="3" name="Content Placeholder 2"/>
          <p:cNvSpPr>
            <a:spLocks noGrp="1"/>
          </p:cNvSpPr>
          <p:nvPr>
            <p:ph idx="1"/>
          </p:nvPr>
        </p:nvSpPr>
        <p:spPr/>
        <p:txBody>
          <a:bodyPr/>
          <a:lstStyle/>
          <a:p>
            <a:pPr marL="0" indent="0">
              <a:buNone/>
            </a:pPr>
            <a:r>
              <a:rPr lang="en-US" dirty="0" smtClean="0"/>
              <a:t>Origins:</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pPr/>
              <a:t>116</a:t>
            </a:fld>
            <a:endParaRPr lang="en-US" dirty="0"/>
          </a:p>
        </p:txBody>
      </p:sp>
      <p:pic>
        <p:nvPicPr>
          <p:cNvPr id="9"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09800"/>
            <a:ext cx="7924800" cy="1535991"/>
          </a:xfrm>
          <a:prstGeom prst="rect">
            <a:avLst/>
          </a:prstGeom>
        </p:spPr>
      </p:pic>
      <p:sp>
        <p:nvSpPr>
          <p:cNvPr id="5" name="Footer Placeholder 4"/>
          <p:cNvSpPr>
            <a:spLocks noGrp="1"/>
          </p:cNvSpPr>
          <p:nvPr>
            <p:ph type="ftr" sz="quarter" idx="11"/>
          </p:nvPr>
        </p:nvSpPr>
        <p:spPr/>
        <p:txBody>
          <a:bodyPr/>
          <a:lstStyle/>
          <a:p>
            <a:r>
              <a:rPr lang="en-US" smtClean="0"/>
              <a:t>SSRIC Workshop, CSU Channel Islands, 3/3/17: Longitudinal Analysis</a:t>
            </a:r>
            <a:endParaRPr lang="en-US" dirty="0"/>
          </a:p>
        </p:txBody>
      </p:sp>
    </p:spTree>
    <p:extLst>
      <p:ext uri="{BB962C8B-B14F-4D97-AF65-F5344CB8AC3E}">
        <p14:creationId xmlns:p14="http://schemas.microsoft.com/office/powerpoint/2010/main" val="418682141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Used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SPSS</a:t>
            </a:r>
          </a:p>
          <a:p>
            <a:pPr>
              <a:buFont typeface="Wingdings" panose="05000000000000000000" pitchFamily="2" charset="2"/>
              <a:buChar char="§"/>
            </a:pPr>
            <a:r>
              <a:rPr lang="en-US" dirty="0" smtClean="0"/>
              <a:t>PSPP: to download, see</a:t>
            </a:r>
            <a:r>
              <a:rPr lang="en-US" dirty="0">
                <a:solidFill>
                  <a:srgbClr val="000000"/>
                </a:solidFill>
                <a:latin typeface="Arial"/>
              </a:rPr>
              <a:t> </a:t>
            </a:r>
            <a:r>
              <a:rPr lang="en-US" dirty="0" smtClean="0">
                <a:solidFill>
                  <a:srgbClr val="000000"/>
                </a:solidFill>
              </a:rPr>
              <a:t>Nelson,</a:t>
            </a:r>
            <a:r>
              <a:rPr lang="en-US" dirty="0" smtClean="0">
                <a:solidFill>
                  <a:srgbClr val="000000"/>
                </a:solidFill>
                <a:latin typeface="Arial"/>
              </a:rPr>
              <a:t> </a:t>
            </a:r>
            <a:r>
              <a:rPr lang="en-US" dirty="0" smtClean="0">
                <a:solidFill>
                  <a:srgbClr val="000000"/>
                </a:solidFill>
              </a:rPr>
              <a:t>“</a:t>
            </a:r>
            <a:r>
              <a:rPr lang="en-US" dirty="0" smtClean="0">
                <a:solidFill>
                  <a:srgbClr val="0033FF"/>
                </a:solidFill>
                <a:hlinkClick r:id="rId2"/>
              </a:rPr>
              <a:t>Notes </a:t>
            </a:r>
            <a:r>
              <a:rPr lang="en-US" dirty="0">
                <a:solidFill>
                  <a:srgbClr val="0033FF"/>
                </a:solidFill>
                <a:hlinkClick r:id="rId2"/>
              </a:rPr>
              <a:t>on Using </a:t>
            </a:r>
            <a:r>
              <a:rPr lang="en-US" dirty="0" smtClean="0">
                <a:solidFill>
                  <a:srgbClr val="0033FF"/>
                </a:solidFill>
                <a:hlinkClick r:id="rId2"/>
              </a:rPr>
              <a:t>PSPP</a:t>
            </a:r>
            <a:r>
              <a:rPr lang="en-US" dirty="0" smtClean="0">
                <a:solidFill>
                  <a:srgbClr val="0033FF"/>
                </a:solidFill>
              </a:rPr>
              <a:t>.</a:t>
            </a:r>
            <a:r>
              <a:rPr lang="en-US" dirty="0" smtClean="0">
                <a:solidFill>
                  <a:srgbClr val="000000"/>
                </a:solidFill>
              </a:rPr>
              <a:t>”</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117</a:t>
            </a:fld>
            <a:endParaRPr lang="en-US" dirty="0"/>
          </a:p>
        </p:txBody>
      </p:sp>
      <p:sp>
        <p:nvSpPr>
          <p:cNvPr id="5" name="Footer Placeholder 4"/>
          <p:cNvSpPr>
            <a:spLocks noGrp="1"/>
          </p:cNvSpPr>
          <p:nvPr>
            <p:ph type="ftr" sz="quarter" idx="11"/>
          </p:nvPr>
        </p:nvSpPr>
        <p:spPr/>
        <p:txBody>
          <a:bodyPr/>
          <a:lstStyle/>
          <a:p>
            <a:r>
              <a:rPr lang="en-US" dirty="0" smtClean="0"/>
              <a:t>SSRIC Workshop, CSU Channel Islands, 3/3/17: Longitudinal Analysis</a:t>
            </a:r>
            <a:endParaRPr lang="en-US" dirty="0"/>
          </a:p>
        </p:txBody>
      </p:sp>
    </p:spTree>
    <p:extLst>
      <p:ext uri="{BB962C8B-B14F-4D97-AF65-F5344CB8AC3E}">
        <p14:creationId xmlns:p14="http://schemas.microsoft.com/office/powerpoint/2010/main" val="358218107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Data </a:t>
            </a:r>
            <a:r>
              <a:rPr lang="en-US" sz="4000" b="1" dirty="0"/>
              <a:t>(SPSS system [.</a:t>
            </a:r>
            <a:r>
              <a:rPr lang="en-US" sz="4000" b="1" dirty="0" err="1"/>
              <a:t>sav</a:t>
            </a:r>
            <a:r>
              <a:rPr lang="en-US" sz="4000" b="1" dirty="0"/>
              <a:t>] files) and Codebooks (PDF)</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smtClean="0"/>
              <a:t>GSS </a:t>
            </a:r>
            <a:r>
              <a:rPr lang="en-US" b="1" dirty="0"/>
              <a:t>Cumulative File, 1972-2014 Subset</a:t>
            </a:r>
            <a:r>
              <a:rPr lang="en-US" dirty="0"/>
              <a:t> </a:t>
            </a:r>
          </a:p>
          <a:p>
            <a:pPr lvl="1"/>
            <a:r>
              <a:rPr lang="en-US" b="1" dirty="0">
                <a:hlinkClick r:id="rId2"/>
              </a:rPr>
              <a:t>Data</a:t>
            </a:r>
            <a:endParaRPr lang="en-US" dirty="0"/>
          </a:p>
          <a:p>
            <a:pPr lvl="1"/>
            <a:r>
              <a:rPr lang="en-US" b="1" dirty="0">
                <a:hlinkClick r:id="rId3"/>
              </a:rPr>
              <a:t>Codebook</a:t>
            </a:r>
            <a:endParaRPr lang="en-US" dirty="0"/>
          </a:p>
          <a:p>
            <a:pPr lvl="0"/>
            <a:r>
              <a:rPr lang="en-US" b="1" dirty="0"/>
              <a:t>GSS 2010-2012-2014 Panel Study Subset</a:t>
            </a:r>
            <a:r>
              <a:rPr lang="en-US" dirty="0"/>
              <a:t> </a:t>
            </a:r>
          </a:p>
          <a:p>
            <a:pPr lvl="1"/>
            <a:r>
              <a:rPr lang="en-US" b="1" dirty="0">
                <a:hlinkClick r:id="rId4"/>
              </a:rPr>
              <a:t>Data</a:t>
            </a:r>
            <a:endParaRPr lang="en-US" dirty="0"/>
          </a:p>
          <a:p>
            <a:pPr lvl="1"/>
            <a:r>
              <a:rPr lang="en-US" b="1" dirty="0">
                <a:hlinkClick r:id="rId5"/>
              </a:rPr>
              <a:t>Codebook</a:t>
            </a:r>
            <a:endParaRPr lang="en-US" dirty="0"/>
          </a:p>
          <a:p>
            <a:pPr lvl="0"/>
            <a:r>
              <a:rPr lang="en-US" b="1" dirty="0"/>
              <a:t>ANES 2000-2002-2004 Panel Study Subset</a:t>
            </a:r>
            <a:r>
              <a:rPr lang="en-US" dirty="0"/>
              <a:t> </a:t>
            </a:r>
          </a:p>
          <a:p>
            <a:pPr lvl="1"/>
            <a:r>
              <a:rPr lang="en-US" b="1" dirty="0" smtClean="0">
                <a:hlinkClick r:id="rId6"/>
              </a:rPr>
              <a:t>Data</a:t>
            </a:r>
            <a:endParaRPr lang="en-US" b="1" dirty="0" smtClean="0"/>
          </a:p>
          <a:p>
            <a:pPr lvl="1"/>
            <a:r>
              <a:rPr lang="en-US" b="1" dirty="0" err="1" smtClean="0">
                <a:hlinkClick r:id="rId7"/>
              </a:rPr>
              <a:t>Codebook</a:t>
            </a:r>
            <a:r>
              <a:rPr lang="en-US" b="0" i="0" dirty="0" err="1" smtClean="0">
                <a:solidFill>
                  <a:srgbClr val="F3F3F3"/>
                </a:solidFill>
                <a:effectLst/>
                <a:latin typeface="Arial"/>
              </a:rPr>
              <a:t>Editor</a:t>
            </a:r>
            <a:r>
              <a:rPr lang="en-US" b="0" i="0" dirty="0" smtClean="0">
                <a:solidFill>
                  <a:srgbClr val="F3F3F3"/>
                </a:solidFill>
                <a:effectLst/>
                <a:latin typeface="Arial"/>
              </a:rPr>
              <a:t>)</a:t>
            </a:r>
          </a:p>
          <a:p>
            <a:r>
              <a:rPr lang="en-US" dirty="0" smtClean="0">
                <a:solidFill>
                  <a:srgbClr val="F3F3F3"/>
                </a:solidFill>
                <a:latin typeface="Arial"/>
              </a:rPr>
              <a:t>Subsets of:</a:t>
            </a:r>
          </a:p>
          <a:p>
            <a:pPr lvl="1"/>
            <a:r>
              <a:rPr lang="en-US" dirty="0" smtClean="0">
                <a:solidFill>
                  <a:srgbClr val="F3F3F3"/>
                </a:solidFill>
                <a:latin typeface="Arial"/>
              </a:rPr>
              <a:t>GSS Cumulative File</a:t>
            </a:r>
          </a:p>
          <a:p>
            <a:pPr lvl="1"/>
            <a:r>
              <a:rPr lang="en-US" dirty="0" smtClean="0">
                <a:solidFill>
                  <a:srgbClr val="F3F3F3"/>
                </a:solidFill>
                <a:latin typeface="Arial"/>
              </a:rPr>
              <a:t>GSS 2010-12-14 Panel Study</a:t>
            </a:r>
          </a:p>
          <a:p>
            <a:pPr lvl="1"/>
            <a:r>
              <a:rPr lang="en-US" dirty="0" smtClean="0">
                <a:solidFill>
                  <a:srgbClr val="F3F3F3"/>
                </a:solidFill>
                <a:latin typeface="Arial"/>
              </a:rPr>
              <a:t>ANES 2000-02-04 Panel Study</a:t>
            </a:r>
            <a:endParaRPr lang="en-US" dirty="0">
              <a:solidFill>
                <a:srgbClr val="F3F3F3"/>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118</a:t>
            </a:fld>
            <a:endParaRPr lang="en-US" dirty="0">
              <a:solidFill>
                <a:schemeClr val="bg1">
                  <a:lumMod val="50000"/>
                </a:schemeClr>
              </a:solidFill>
            </a:endParaRPr>
          </a:p>
        </p:txBody>
      </p:sp>
    </p:spTree>
    <p:extLst>
      <p:ext uri="{BB962C8B-B14F-4D97-AF65-F5344CB8AC3E}">
        <p14:creationId xmlns:p14="http://schemas.microsoft.com/office/powerpoint/2010/main" val="37226813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95400"/>
            <a:ext cx="6781799" cy="4945221"/>
          </a:xfrm>
        </p:spPr>
      </p:pic>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119</a:t>
            </a:fld>
            <a:endParaRPr lang="en-US" dirty="0">
              <a:solidFill>
                <a:schemeClr val="bg1">
                  <a:lumMod val="50000"/>
                </a:schemeClr>
              </a:solidFill>
            </a:endParaRPr>
          </a:p>
        </p:txBody>
      </p:sp>
    </p:spTree>
    <p:extLst>
      <p:ext uri="{BB962C8B-B14F-4D97-AF65-F5344CB8AC3E}">
        <p14:creationId xmlns:p14="http://schemas.microsoft.com/office/powerpoint/2010/main" val="1694688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Roper Center for Public Opinion Research</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March 3, 2017</a:t>
            </a:r>
          </a:p>
          <a:p>
            <a:endParaRPr lang="en-US" dirty="0" smtClean="0"/>
          </a:p>
          <a:p>
            <a:endParaRPr lang="en-US" dirty="0" smtClean="0"/>
          </a:p>
          <a:p>
            <a:endParaRPr lang="en-US" dirty="0"/>
          </a:p>
        </p:txBody>
      </p:sp>
    </p:spTree>
    <p:extLst>
      <p:ext uri="{BB962C8B-B14F-4D97-AF65-F5344CB8AC3E}">
        <p14:creationId xmlns:p14="http://schemas.microsoft.com/office/powerpoint/2010/main" val="290481599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Cohorts</a:t>
            </a:r>
            <a:endParaRPr lang="en-US" dirty="0"/>
          </a:p>
        </p:txBody>
      </p:sp>
      <p:sp>
        <p:nvSpPr>
          <p:cNvPr id="3" name="Content Placeholder 2"/>
          <p:cNvSpPr>
            <a:spLocks noGrp="1"/>
          </p:cNvSpPr>
          <p:nvPr>
            <p:ph idx="1"/>
          </p:nvPr>
        </p:nvSpPr>
        <p:spPr/>
        <p:txBody>
          <a:bodyPr/>
          <a:lstStyle/>
          <a:p>
            <a:r>
              <a:rPr lang="en-US" dirty="0" smtClean="0"/>
              <a:t>The GI Generation (born 1927 or earlier)</a:t>
            </a:r>
          </a:p>
          <a:p>
            <a:r>
              <a:rPr lang="en-US" dirty="0" smtClean="0"/>
              <a:t>The Silent Generation (1928-1945)</a:t>
            </a:r>
          </a:p>
          <a:p>
            <a:r>
              <a:rPr lang="en-US" dirty="0" smtClean="0"/>
              <a:t>Baby Boomers (1946-1964)</a:t>
            </a:r>
          </a:p>
          <a:p>
            <a:r>
              <a:rPr lang="en-US" dirty="0" smtClean="0"/>
              <a:t>Gen X (1965-1981)</a:t>
            </a:r>
          </a:p>
          <a:p>
            <a:r>
              <a:rPr lang="en-US" dirty="0" smtClean="0"/>
              <a:t>Millennials (1982-1999)</a:t>
            </a: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120</a:t>
            </a:fld>
            <a:endParaRPr lang="en-US" dirty="0">
              <a:solidFill>
                <a:schemeClr val="bg1">
                  <a:lumMod val="50000"/>
                </a:schemeClr>
              </a:solidFill>
            </a:endParaRPr>
          </a:p>
        </p:txBody>
      </p:sp>
    </p:spTree>
    <p:extLst>
      <p:ext uri="{BB962C8B-B14F-4D97-AF65-F5344CB8AC3E}">
        <p14:creationId xmlns:p14="http://schemas.microsoft.com/office/powerpoint/2010/main" val="20208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GSS Cumulative File</a:t>
            </a:r>
            <a:br>
              <a:rPr lang="en-US" dirty="0" smtClean="0"/>
            </a:br>
            <a:r>
              <a:rPr lang="en-US" dirty="0" smtClean="0"/>
              <a:t>Sample Composition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95400"/>
            <a:ext cx="6934200" cy="4377675"/>
          </a:xfrm>
        </p:spPr>
      </p:pic>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121</a:t>
            </a:fld>
            <a:endParaRPr lang="en-US" dirty="0">
              <a:solidFill>
                <a:schemeClr val="bg1">
                  <a:lumMod val="50000"/>
                </a:schemeClr>
              </a:solidFill>
            </a:endParaRPr>
          </a:p>
        </p:txBody>
      </p:sp>
    </p:spTree>
    <p:extLst>
      <p:ext uri="{BB962C8B-B14F-4D97-AF65-F5344CB8AC3E}">
        <p14:creationId xmlns:p14="http://schemas.microsoft.com/office/powerpoint/2010/main" val="293905924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Cohort Analysis – </a:t>
            </a:r>
            <a:r>
              <a:rPr lang="en-US" dirty="0" smtClean="0"/>
              <a:t>News</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219200"/>
            <a:ext cx="7086600" cy="4876800"/>
          </a:xfrm>
        </p:spPr>
      </p:pic>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122</a:t>
            </a:fld>
            <a:endParaRPr lang="en-US" dirty="0">
              <a:solidFill>
                <a:schemeClr val="bg1">
                  <a:lumMod val="50000"/>
                </a:schemeClr>
              </a:solidFill>
            </a:endParaRPr>
          </a:p>
        </p:txBody>
      </p:sp>
    </p:spTree>
    <p:extLst>
      <p:ext uri="{BB962C8B-B14F-4D97-AF65-F5344CB8AC3E}">
        <p14:creationId xmlns:p14="http://schemas.microsoft.com/office/powerpoint/2010/main" val="38681018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Cohort Analysis – Trust</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9200"/>
            <a:ext cx="7680994" cy="5105400"/>
          </a:xfrm>
        </p:spPr>
      </p:pic>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123</a:t>
            </a:fld>
            <a:endParaRPr lang="en-US" dirty="0">
              <a:solidFill>
                <a:schemeClr val="bg1">
                  <a:lumMod val="50000"/>
                </a:schemeClr>
              </a:solidFill>
            </a:endParaRPr>
          </a:p>
        </p:txBody>
      </p:sp>
    </p:spTree>
    <p:extLst>
      <p:ext uri="{BB962C8B-B14F-4D97-AF65-F5344CB8AC3E}">
        <p14:creationId xmlns:p14="http://schemas.microsoft.com/office/powerpoint/2010/main" val="34618675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Panel Studies – Cognitive Dissonance –H1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28800"/>
            <a:ext cx="8370361" cy="3505200"/>
          </a:xfrm>
        </p:spPr>
      </p:pic>
      <p:sp>
        <p:nvSpPr>
          <p:cNvPr id="7" name="TextBox 6"/>
          <p:cNvSpPr txBox="1"/>
          <p:nvPr/>
        </p:nvSpPr>
        <p:spPr>
          <a:xfrm>
            <a:off x="990600" y="5638800"/>
            <a:ext cx="7086600" cy="369332"/>
          </a:xfrm>
          <a:prstGeom prst="rect">
            <a:avLst/>
          </a:prstGeom>
          <a:noFill/>
        </p:spPr>
        <p:txBody>
          <a:bodyPr wrap="square" rtlCol="0">
            <a:spAutoFit/>
          </a:bodyPr>
          <a:lstStyle/>
          <a:p>
            <a:r>
              <a:rPr lang="en-US" dirty="0" smtClean="0"/>
              <a:t>Tau-b = .271 p&lt;.001</a:t>
            </a:r>
          </a:p>
        </p:txBody>
      </p:sp>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124</a:t>
            </a:fld>
            <a:endParaRPr lang="en-US" dirty="0">
              <a:solidFill>
                <a:schemeClr val="bg1">
                  <a:lumMod val="50000"/>
                </a:schemeClr>
              </a:solidFill>
            </a:endParaRPr>
          </a:p>
        </p:txBody>
      </p:sp>
    </p:spTree>
    <p:extLst>
      <p:ext uri="{BB962C8B-B14F-4D97-AF65-F5344CB8AC3E}">
        <p14:creationId xmlns:p14="http://schemas.microsoft.com/office/powerpoint/2010/main" val="23262958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Panel Studies – Cognitive Dissonance –</a:t>
            </a:r>
            <a:r>
              <a:rPr lang="en-US" dirty="0" smtClean="0"/>
              <a:t>H2</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199" y="1524000"/>
            <a:ext cx="8330005" cy="3733800"/>
          </a:xfrm>
        </p:spPr>
      </p:pic>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125</a:t>
            </a:fld>
            <a:endParaRPr lang="en-US" dirty="0">
              <a:solidFill>
                <a:schemeClr val="bg1">
                  <a:lumMod val="50000"/>
                </a:schemeClr>
              </a:solidFill>
            </a:endParaRPr>
          </a:p>
        </p:txBody>
      </p:sp>
      <p:sp>
        <p:nvSpPr>
          <p:cNvPr id="7" name="TextBox 6"/>
          <p:cNvSpPr txBox="1"/>
          <p:nvPr/>
        </p:nvSpPr>
        <p:spPr>
          <a:xfrm>
            <a:off x="1295400" y="5638800"/>
            <a:ext cx="6400800" cy="646331"/>
          </a:xfrm>
          <a:prstGeom prst="rect">
            <a:avLst/>
          </a:prstGeom>
          <a:noFill/>
        </p:spPr>
        <p:txBody>
          <a:bodyPr wrap="square" rtlCol="0">
            <a:spAutoFit/>
          </a:bodyPr>
          <a:lstStyle/>
          <a:p>
            <a:r>
              <a:rPr lang="en-US" dirty="0" smtClean="0"/>
              <a:t>Tau-b = -.255  p&lt;.001</a:t>
            </a:r>
          </a:p>
          <a:p>
            <a:endParaRPr lang="en-US" dirty="0"/>
          </a:p>
        </p:txBody>
      </p:sp>
    </p:spTree>
    <p:extLst>
      <p:ext uri="{BB962C8B-B14F-4D97-AF65-F5344CB8AC3E}">
        <p14:creationId xmlns:p14="http://schemas.microsoft.com/office/powerpoint/2010/main" val="14287094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Panel Studies – Reactivity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7858125" cy="3657600"/>
          </a:xfrm>
        </p:spPr>
      </p:pic>
      <p:sp>
        <p:nvSpPr>
          <p:cNvPr id="5" name="TextBox 4"/>
          <p:cNvSpPr txBox="1"/>
          <p:nvPr/>
        </p:nvSpPr>
        <p:spPr>
          <a:xfrm>
            <a:off x="1066800" y="5562600"/>
            <a:ext cx="6553200" cy="369332"/>
          </a:xfrm>
          <a:prstGeom prst="rect">
            <a:avLst/>
          </a:prstGeom>
          <a:noFill/>
        </p:spPr>
        <p:txBody>
          <a:bodyPr wrap="square" rtlCol="0">
            <a:spAutoFit/>
          </a:bodyPr>
          <a:lstStyle/>
          <a:p>
            <a:r>
              <a:rPr lang="en-US" dirty="0" smtClean="0"/>
              <a:t>Cramer’s V = .053  p=.222</a:t>
            </a:r>
            <a:endParaRPr lang="en-US" dirty="0"/>
          </a:p>
        </p:txBody>
      </p:sp>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6" name="Slide Number Placeholder 5"/>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126</a:t>
            </a:fld>
            <a:endParaRPr lang="en-US" dirty="0">
              <a:solidFill>
                <a:schemeClr val="bg1">
                  <a:lumMod val="50000"/>
                </a:schemeClr>
              </a:solidFill>
            </a:endParaRPr>
          </a:p>
        </p:txBody>
      </p:sp>
    </p:spTree>
    <p:extLst>
      <p:ext uri="{BB962C8B-B14F-4D97-AF65-F5344CB8AC3E}">
        <p14:creationId xmlns:p14="http://schemas.microsoft.com/office/powerpoint/2010/main" val="317697680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Panel Studies – The Nader Effect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295400"/>
            <a:ext cx="7162800" cy="4898454"/>
          </a:xfrm>
        </p:spPr>
      </p:pic>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127</a:t>
            </a:fld>
            <a:endParaRPr lang="en-US" dirty="0">
              <a:solidFill>
                <a:schemeClr val="bg1">
                  <a:lumMod val="50000"/>
                </a:schemeClr>
              </a:solidFill>
            </a:endParaRPr>
          </a:p>
        </p:txBody>
      </p:sp>
    </p:spTree>
    <p:extLst>
      <p:ext uri="{BB962C8B-B14F-4D97-AF65-F5344CB8AC3E}">
        <p14:creationId xmlns:p14="http://schemas.microsoft.com/office/powerpoint/2010/main" val="3197150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Panel Studies – Regression Toward the Mean vs. Polarization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7772400" cy="4648200"/>
          </a:xfrm>
        </p:spPr>
      </p:pic>
      <p:sp>
        <p:nvSpPr>
          <p:cNvPr id="3" name="Footer Placeholder 2"/>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Longitudinal Analysis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128</a:t>
            </a:fld>
            <a:endParaRPr lang="en-US" dirty="0">
              <a:solidFill>
                <a:schemeClr val="bg1">
                  <a:lumMod val="50000"/>
                </a:schemeClr>
              </a:solidFill>
            </a:endParaRPr>
          </a:p>
        </p:txBody>
      </p:sp>
      <p:sp>
        <p:nvSpPr>
          <p:cNvPr id="6" name="Right Arrow 5"/>
          <p:cNvSpPr/>
          <p:nvPr/>
        </p:nvSpPr>
        <p:spPr>
          <a:xfrm>
            <a:off x="2346960" y="5334000"/>
            <a:ext cx="762000" cy="45719"/>
          </a:xfrm>
          <a:prstGeom prst="rightArrow">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362200" y="5105400"/>
            <a:ext cx="7620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46960" y="5638800"/>
            <a:ext cx="762000" cy="45719"/>
          </a:xfrm>
          <a:prstGeom prst="rightArrow">
            <a:avLst/>
          </a:prstGeom>
          <a:solidFill>
            <a:schemeClr val="accent3">
              <a:lumMod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3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sz="quarter"/>
          </p:nvPr>
        </p:nvSpPr>
        <p:spPr>
          <a:xfrm>
            <a:off x="533400" y="457200"/>
            <a:ext cx="7772400" cy="1736725"/>
          </a:xfrm>
        </p:spPr>
        <p:txBody>
          <a:bodyPr/>
          <a:lstStyle/>
          <a:p>
            <a:r>
              <a:rPr lang="en-US" dirty="0" smtClean="0"/>
              <a:t>Key Teaching Points</a:t>
            </a:r>
            <a:endParaRPr lang="en-US" dirty="0"/>
          </a:p>
        </p:txBody>
      </p:sp>
      <p:sp>
        <p:nvSpPr>
          <p:cNvPr id="12" name="Subtitle 11"/>
          <p:cNvSpPr>
            <a:spLocks noGrp="1"/>
          </p:cNvSpPr>
          <p:nvPr>
            <p:ph type="subTitle" sz="quarter" idx="1"/>
          </p:nvPr>
        </p:nvSpPr>
        <p:spPr>
          <a:xfrm>
            <a:off x="1219200" y="2362200"/>
            <a:ext cx="6400800" cy="1219200"/>
          </a:xfrm>
        </p:spPr>
        <p:txBody>
          <a:bodyPr/>
          <a:lstStyle/>
          <a:p>
            <a:r>
              <a:rPr lang="en-US" sz="2800" dirty="0" smtClean="0">
                <a:effectLst/>
              </a:rPr>
              <a:t>“The Facts are always friendly”</a:t>
            </a:r>
            <a:br>
              <a:rPr lang="en-US" sz="2800" dirty="0" smtClean="0">
                <a:effectLst/>
              </a:rPr>
            </a:br>
            <a:r>
              <a:rPr lang="en-US" sz="2800" dirty="0" smtClean="0">
                <a:effectLst/>
              </a:rPr>
              <a:t>- Karl Rogers (GI Generation)</a:t>
            </a:r>
          </a:p>
          <a:p>
            <a:pPr marL="457200" indent="-457200">
              <a:buFontTx/>
              <a:buChar char="-"/>
            </a:pPr>
            <a:endParaRPr lang="en-US" dirty="0"/>
          </a:p>
        </p:txBody>
      </p:sp>
      <p:sp>
        <p:nvSpPr>
          <p:cNvPr id="14" name="TextBox 13"/>
          <p:cNvSpPr txBox="1"/>
          <p:nvPr/>
        </p:nvSpPr>
        <p:spPr>
          <a:xfrm>
            <a:off x="914400" y="3886200"/>
            <a:ext cx="7239000" cy="1384995"/>
          </a:xfrm>
          <a:prstGeom prst="rect">
            <a:avLst/>
          </a:prstGeom>
          <a:noFill/>
        </p:spPr>
        <p:txBody>
          <a:bodyPr wrap="square" rtlCol="0">
            <a:spAutoFit/>
          </a:bodyPr>
          <a:lstStyle/>
          <a:p>
            <a:r>
              <a:rPr lang="en-US" sz="2800" dirty="0" smtClean="0"/>
              <a:t>“You can’t always get what you want, but … sometimes … you get what you need.”</a:t>
            </a:r>
          </a:p>
          <a:p>
            <a:r>
              <a:rPr lang="en-US" sz="2800" dirty="0" smtClean="0"/>
              <a:t>- The Rolling Stones (Silent Generation)</a:t>
            </a:r>
            <a:endParaRPr lang="en-US" sz="2800" dirty="0"/>
          </a:p>
        </p:txBody>
      </p:sp>
      <p:sp>
        <p:nvSpPr>
          <p:cNvPr id="2" name="Footer Placeholder 1"/>
          <p:cNvSpPr>
            <a:spLocks noGrp="1"/>
          </p:cNvSpPr>
          <p:nvPr>
            <p:ph type="ftr" sz="quarter" idx="11"/>
          </p:nvPr>
        </p:nvSpPr>
        <p:spPr/>
        <p:txBody>
          <a:bodyPr/>
          <a:lstStyle/>
          <a:p>
            <a:r>
              <a:rPr lang="en-US" smtClean="0"/>
              <a:t>SSRIC Workshop, CSU Channel Islands, 3/3/17: Longitudinal Analysis</a:t>
            </a: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t>129</a:t>
            </a:fld>
            <a:endParaRPr lang="en-US" dirty="0"/>
          </a:p>
        </p:txBody>
      </p:sp>
    </p:spTree>
    <p:extLst>
      <p:ext uri="{BB962C8B-B14F-4D97-AF65-F5344CB8AC3E}">
        <p14:creationId xmlns:p14="http://schemas.microsoft.com/office/powerpoint/2010/main" val="40779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Roper Center?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Archive of public opinion data produced by commercial and media centers.</a:t>
            </a:r>
          </a:p>
          <a:p>
            <a:r>
              <a:rPr lang="en-US" dirty="0" smtClean="0"/>
              <a:t>Contains over 22,000 data sets from over 100 countries many of which can be downloaded with RoperExpress.</a:t>
            </a:r>
          </a:p>
          <a:p>
            <a:r>
              <a:rPr lang="en-US" dirty="0" smtClean="0"/>
              <a:t>iPOLL is a collection of over 650,000 survey questions which can be searched.</a:t>
            </a:r>
          </a:p>
          <a:p>
            <a:r>
              <a:rPr lang="en-US" dirty="0" smtClean="0"/>
              <a:t>RoperExplorer is a data analysis tool that produces frequency distributions and crosstabulations.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13</a:t>
            </a:fld>
            <a:endParaRPr lang="en-US" dirty="0"/>
          </a:p>
        </p:txBody>
      </p:sp>
    </p:spTree>
    <p:extLst>
      <p:ext uri="{BB962C8B-B14F-4D97-AF65-F5344CB8AC3E}">
        <p14:creationId xmlns:p14="http://schemas.microsoft.com/office/powerpoint/2010/main" val="367008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access to the Roper Center for Public Opinion Research?</a:t>
            </a:r>
            <a:endParaRPr lang="en-US" dirty="0"/>
          </a:p>
        </p:txBody>
      </p:sp>
      <p:sp>
        <p:nvSpPr>
          <p:cNvPr id="3" name="Content Placeholder 2"/>
          <p:cNvSpPr>
            <a:spLocks noGrp="1"/>
          </p:cNvSpPr>
          <p:nvPr>
            <p:ph idx="1"/>
          </p:nvPr>
        </p:nvSpPr>
        <p:spPr/>
        <p:txBody>
          <a:bodyPr>
            <a:normAutofit/>
          </a:bodyPr>
          <a:lstStyle/>
          <a:p>
            <a:r>
              <a:rPr lang="en-US" dirty="0" smtClean="0"/>
              <a:t>CSU campuses subscribe yearly to the social science databases which include:</a:t>
            </a:r>
          </a:p>
          <a:p>
            <a:pPr lvl="1"/>
            <a:r>
              <a:rPr lang="en-US" dirty="0" smtClean="0"/>
              <a:t>The Roper Center for Public Opinion Research</a:t>
            </a:r>
          </a:p>
          <a:p>
            <a:pPr lvl="1"/>
            <a:r>
              <a:rPr lang="en-US" dirty="0" smtClean="0"/>
              <a:t>The Inter-university Consortium for Political and Social Research</a:t>
            </a:r>
          </a:p>
          <a:p>
            <a:r>
              <a:rPr lang="en-US" dirty="0" smtClean="0"/>
              <a:t>Campuses that subscribe have free access to all these databases for their students, faculty and staff.</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14</a:t>
            </a:fld>
            <a:endParaRPr lang="en-US" dirty="0"/>
          </a:p>
        </p:txBody>
      </p:sp>
    </p:spTree>
    <p:extLst>
      <p:ext uri="{BB962C8B-B14F-4D97-AF65-F5344CB8AC3E}">
        <p14:creationId xmlns:p14="http://schemas.microsoft.com/office/powerpoint/2010/main" val="1986090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
            </a:r>
            <a:br>
              <a:rPr lang="en-US" dirty="0" smtClean="0">
                <a:hlinkClick r:id="rId2"/>
              </a:rPr>
            </a:br>
            <a:r>
              <a:rPr lang="en-US" dirty="0" smtClean="0">
                <a:hlinkClick r:id="rId2"/>
              </a:rPr>
              <a:t>The Roper </a:t>
            </a:r>
            <a:r>
              <a:rPr lang="en-US" dirty="0">
                <a:hlinkClick r:id="rId2"/>
              </a:rPr>
              <a:t>Center Website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15</a:t>
            </a:fld>
            <a:endParaRPr lang="en-US" dirty="0"/>
          </a:p>
        </p:txBody>
      </p:sp>
      <p:pic>
        <p:nvPicPr>
          <p:cNvPr id="6" name="Content Placeholder 5" descr="This is the Roper Center's home page." title="The Roper Center Websit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329" y="1600200"/>
            <a:ext cx="8205342" cy="4525963"/>
          </a:xfrm>
        </p:spPr>
      </p:pic>
    </p:spTree>
    <p:extLst>
      <p:ext uri="{BB962C8B-B14F-4D97-AF65-F5344CB8AC3E}">
        <p14:creationId xmlns:p14="http://schemas.microsoft.com/office/powerpoint/2010/main" val="37631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Getting an Account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first thing you need to do is to create your own personal account at the Roper Center.</a:t>
            </a:r>
          </a:p>
          <a:p>
            <a:r>
              <a:rPr lang="en-US" dirty="0" smtClean="0"/>
              <a:t>These accounts are free.</a:t>
            </a:r>
          </a:p>
          <a:p>
            <a:r>
              <a:rPr lang="en-US" dirty="0" smtClean="0"/>
              <a:t>To create your own account, you’ll need be on a computer on a CSU campus that has subscribed to the social science data bases.  </a:t>
            </a:r>
          </a:p>
          <a:p>
            <a:r>
              <a:rPr lang="en-US" dirty="0" smtClean="0"/>
              <a:t>Click on “Search iPOLL” </a:t>
            </a:r>
            <a:r>
              <a:rPr lang="en-US" dirty="0"/>
              <a:t>in the upper </a:t>
            </a:r>
            <a:r>
              <a:rPr lang="en-US" dirty="0" smtClean="0"/>
              <a:t>right of </a:t>
            </a:r>
            <a:r>
              <a:rPr lang="en-US" dirty="0"/>
              <a:t>the Roper  home </a:t>
            </a:r>
            <a:r>
              <a:rPr lang="en-US" dirty="0" smtClean="0"/>
              <a:t>page.</a:t>
            </a:r>
            <a:endParaRPr lang="en-US" b="1" dirty="0"/>
          </a:p>
        </p:txBody>
      </p:sp>
      <p:sp>
        <p:nvSpPr>
          <p:cNvPr id="4" name="Slide Number Placeholder 3"/>
          <p:cNvSpPr>
            <a:spLocks noGrp="1"/>
          </p:cNvSpPr>
          <p:nvPr>
            <p:ph type="sldNum" sz="quarter" idx="12"/>
          </p:nvPr>
        </p:nvSpPr>
        <p:spPr/>
        <p:txBody>
          <a:bodyPr/>
          <a:lstStyle/>
          <a:p>
            <a:fld id="{ACB29A0A-F2E5-418C-99CA-2DAE16A8AF57}" type="slidenum">
              <a:rPr lang="en-US" smtClean="0"/>
              <a:t>16</a:t>
            </a:fld>
            <a:endParaRPr lang="en-US" dirty="0"/>
          </a:p>
        </p:txBody>
      </p:sp>
    </p:spTree>
    <p:extLst>
      <p:ext uri="{BB962C8B-B14F-4D97-AF65-F5344CB8AC3E}">
        <p14:creationId xmlns:p14="http://schemas.microsoft.com/office/powerpoint/2010/main" val="420397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iPOLL sign in page.  If you have an account already enter your email address and password that you created and click on Sign In.  If you don't have account, click on Sign In.  You should see the screen on the next slide." title="Signing Into your Account"/>
          <p:cNvSpPr>
            <a:spLocks noGrp="1"/>
          </p:cNvSpPr>
          <p:nvPr>
            <p:ph type="title"/>
          </p:nvPr>
        </p:nvSpPr>
        <p:spPr/>
        <p:txBody>
          <a:bodyPr/>
          <a:lstStyle/>
          <a:p>
            <a:r>
              <a:rPr lang="en-US" dirty="0" smtClean="0"/>
              <a:t>Signing Into your Account</a:t>
            </a:r>
            <a:endParaRPr lang="en-US" dirty="0"/>
          </a:p>
        </p:txBody>
      </p:sp>
      <p:sp>
        <p:nvSpPr>
          <p:cNvPr id="3" name="Content Placeholder 2"/>
          <p:cNvSpPr>
            <a:spLocks noGrp="1"/>
          </p:cNvSpPr>
          <p:nvPr>
            <p:ph sz="half" idx="1"/>
          </p:nvPr>
        </p:nvSpPr>
        <p:spPr>
          <a:xfrm>
            <a:off x="457200" y="1600200"/>
            <a:ext cx="3429000" cy="4525963"/>
          </a:xfrm>
        </p:spPr>
        <p:txBody>
          <a:bodyPr>
            <a:normAutofit/>
          </a:bodyPr>
          <a:lstStyle/>
          <a:p>
            <a:r>
              <a:rPr lang="en-US" dirty="0" smtClean="0"/>
              <a:t>If you have an account already, click on “Sign In” in the upper left of the screen.</a:t>
            </a:r>
            <a:endParaRPr lang="en-US" dirty="0"/>
          </a:p>
          <a:p>
            <a:r>
              <a:rPr lang="en-US" dirty="0" smtClean="0"/>
              <a:t>If you don’t have an account, click on “Register” in the upper right.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17</a:t>
            </a:fld>
            <a:endParaRPr lang="en-US" dirty="0"/>
          </a:p>
        </p:txBody>
      </p:sp>
      <p:pic>
        <p:nvPicPr>
          <p:cNvPr id="7" name="Content Placeholder 6" descr="When you click on &quot;Search iPOLL&quot; you will see the log in screen in the upper left.  If you don't have an account, click on &quot;Register&quot; in the upper right.  This is what your screen will look like." title="Signing Into your Account"/>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62400" y="1981200"/>
            <a:ext cx="4800600" cy="2971800"/>
          </a:xfrm>
        </p:spPr>
      </p:pic>
    </p:spTree>
    <p:extLst>
      <p:ext uri="{BB962C8B-B14F-4D97-AF65-F5344CB8AC3E}">
        <p14:creationId xmlns:p14="http://schemas.microsoft.com/office/powerpoint/2010/main" val="1451967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Own Account</a:t>
            </a:r>
            <a:endParaRPr lang="en-US" dirty="0"/>
          </a:p>
        </p:txBody>
      </p:sp>
      <p:sp>
        <p:nvSpPr>
          <p:cNvPr id="3" name="Content Placeholder 2"/>
          <p:cNvSpPr>
            <a:spLocks noGrp="1"/>
          </p:cNvSpPr>
          <p:nvPr>
            <p:ph sz="half" idx="1"/>
          </p:nvPr>
        </p:nvSpPr>
        <p:spPr>
          <a:xfrm>
            <a:off x="457200" y="1600200"/>
            <a:ext cx="3048000" cy="4525963"/>
          </a:xfrm>
        </p:spPr>
        <p:txBody>
          <a:bodyPr/>
          <a:lstStyle/>
          <a:p>
            <a:r>
              <a:rPr lang="en-US" dirty="0" smtClean="0"/>
              <a:t>Fill in the form to create your account.</a:t>
            </a:r>
          </a:p>
          <a:p>
            <a:r>
              <a:rPr lang="en-US" dirty="0" smtClean="0"/>
              <a:t>Click “Submit” and your account will be created.  </a:t>
            </a:r>
            <a:endParaRPr lang="en-US" dirty="0"/>
          </a:p>
        </p:txBody>
      </p:sp>
      <p:sp>
        <p:nvSpPr>
          <p:cNvPr id="6" name="Slide Number Placeholder 5"/>
          <p:cNvSpPr>
            <a:spLocks noGrp="1"/>
          </p:cNvSpPr>
          <p:nvPr>
            <p:ph type="sldNum" sz="quarter" idx="12"/>
          </p:nvPr>
        </p:nvSpPr>
        <p:spPr/>
        <p:txBody>
          <a:bodyPr/>
          <a:lstStyle/>
          <a:p>
            <a:fld id="{8DCE7DD9-B798-4010-908C-748089CB6D72}" type="slidenum">
              <a:rPr lang="en-US" smtClean="0"/>
              <a:t>18</a:t>
            </a:fld>
            <a:endParaRPr lang="en-US" dirty="0"/>
          </a:p>
        </p:txBody>
      </p:sp>
      <p:pic>
        <p:nvPicPr>
          <p:cNvPr id="5" name="Content Placeholder 4" descr="This is the registration page where you create your account." title="Registratio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828800"/>
            <a:ext cx="4648200" cy="4179432"/>
          </a:xfrm>
        </p:spPr>
      </p:pic>
    </p:spTree>
    <p:extLst>
      <p:ext uri="{BB962C8B-B14F-4D97-AF65-F5344CB8AC3E}">
        <p14:creationId xmlns:p14="http://schemas.microsoft.com/office/powerpoint/2010/main" val="420209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onto your Account</a:t>
            </a:r>
            <a:endParaRPr lang="en-US" dirty="0"/>
          </a:p>
        </p:txBody>
      </p:sp>
      <p:sp>
        <p:nvSpPr>
          <p:cNvPr id="3" name="Content Placeholder 2"/>
          <p:cNvSpPr>
            <a:spLocks noGrp="1"/>
          </p:cNvSpPr>
          <p:nvPr>
            <p:ph idx="1"/>
          </p:nvPr>
        </p:nvSpPr>
        <p:spPr/>
        <p:txBody>
          <a:bodyPr>
            <a:normAutofit/>
          </a:bodyPr>
          <a:lstStyle/>
          <a:p>
            <a:r>
              <a:rPr lang="en-US" dirty="0" smtClean="0"/>
              <a:t>From now on, </a:t>
            </a:r>
            <a:r>
              <a:rPr lang="en-US" dirty="0"/>
              <a:t>w</a:t>
            </a:r>
            <a:r>
              <a:rPr lang="en-US" dirty="0" smtClean="0"/>
              <a:t>hen you want to use the Roper Center, use your email address as your user name and the password you just created.</a:t>
            </a:r>
          </a:p>
          <a:p>
            <a:r>
              <a:rPr lang="en-US" dirty="0" smtClean="0"/>
              <a:t>Now that you have your account, you can access the Roper Center from off campus.</a:t>
            </a:r>
          </a:p>
        </p:txBody>
      </p:sp>
      <p:sp>
        <p:nvSpPr>
          <p:cNvPr id="4" name="Slide Number Placeholder 3"/>
          <p:cNvSpPr>
            <a:spLocks noGrp="1"/>
          </p:cNvSpPr>
          <p:nvPr>
            <p:ph type="sldNum" sz="quarter" idx="12"/>
          </p:nvPr>
        </p:nvSpPr>
        <p:spPr/>
        <p:txBody>
          <a:bodyPr/>
          <a:lstStyle/>
          <a:p>
            <a:fld id="{ACB29A0A-F2E5-418C-99CA-2DAE16A8AF57}" type="slidenum">
              <a:rPr lang="en-US" smtClean="0"/>
              <a:t>19</a:t>
            </a:fld>
            <a:endParaRPr lang="en-US" dirty="0"/>
          </a:p>
        </p:txBody>
      </p:sp>
    </p:spTree>
    <p:extLst>
      <p:ext uri="{BB962C8B-B14F-4D97-AF65-F5344CB8AC3E}">
        <p14:creationId xmlns:p14="http://schemas.microsoft.com/office/powerpoint/2010/main" val="286678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Only </a:t>
            </a:r>
            <a:r>
              <a:rPr lang="en-US" dirty="0"/>
              <a:t>URLs </a:t>
            </a:r>
            <a:r>
              <a:rPr lang="en-US" dirty="0" smtClean="0"/>
              <a:t>You’ll Need</a:t>
            </a:r>
            <a:r>
              <a:rPr lang="en-US" dirty="0"/>
              <a:t/>
            </a:r>
            <a:br>
              <a:rPr lang="en-US" dirty="0"/>
            </a:br>
            <a:endParaRPr lang="en-US" dirty="0"/>
          </a:p>
        </p:txBody>
      </p:sp>
      <p:sp>
        <p:nvSpPr>
          <p:cNvPr id="3" name="Content Placeholder 2"/>
          <p:cNvSpPr>
            <a:spLocks noGrp="1"/>
          </p:cNvSpPr>
          <p:nvPr>
            <p:ph idx="1"/>
          </p:nvPr>
        </p:nvSpPr>
        <p:spPr/>
        <p:txBody>
          <a:bodyPr/>
          <a:lstStyle/>
          <a:p>
            <a:pPr marL="571500" indent="-571500">
              <a:defRPr/>
            </a:pPr>
            <a:r>
              <a:rPr lang="en-US" dirty="0">
                <a:hlinkClick r:id="rId3"/>
              </a:rPr>
              <a:t>SSRIC Home </a:t>
            </a:r>
            <a:r>
              <a:rPr lang="en-US" dirty="0" smtClean="0">
                <a:hlinkClick r:id="rId3"/>
              </a:rPr>
              <a:t>Page</a:t>
            </a:r>
            <a:endParaRPr lang="en-US" dirty="0" smtClean="0"/>
          </a:p>
          <a:p>
            <a:pPr marL="571500" indent="-571500">
              <a:defRPr/>
            </a:pPr>
            <a:r>
              <a:rPr lang="en-US" dirty="0" smtClean="0">
                <a:hlinkClick r:id="rId4"/>
              </a:rPr>
              <a:t>List </a:t>
            </a:r>
            <a:r>
              <a:rPr lang="en-US" dirty="0">
                <a:hlinkClick r:id="rId4"/>
              </a:rPr>
              <a:t>of URLs </a:t>
            </a:r>
            <a:r>
              <a:rPr lang="en-US" dirty="0" smtClean="0">
                <a:hlinkClick r:id="rId4"/>
              </a:rPr>
              <a:t>Referenced</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SSRIC Workshop, CSU Channel Islands, 3/3/17: Introduction </a:t>
            </a:r>
            <a:endParaRPr lang="en-US" dirty="0"/>
          </a:p>
        </p:txBody>
      </p:sp>
      <p:sp>
        <p:nvSpPr>
          <p:cNvPr id="5" name="Slide Number Placeholder 4"/>
          <p:cNvSpPr>
            <a:spLocks noGrp="1"/>
          </p:cNvSpPr>
          <p:nvPr>
            <p:ph type="sldNum" sz="quarter" idx="12"/>
          </p:nvPr>
        </p:nvSpPr>
        <p:spPr/>
        <p:txBody>
          <a:bodyPr/>
          <a:lstStyle/>
          <a:p>
            <a:fld id="{8DCE7DD9-B798-4010-908C-748089CB6D72}" type="slidenum">
              <a:rPr lang="en-US" smtClean="0"/>
              <a:t>2</a:t>
            </a:fld>
            <a:endParaRPr lang="en-US" dirty="0"/>
          </a:p>
        </p:txBody>
      </p:sp>
    </p:spTree>
    <p:extLst>
      <p:ext uri="{BB962C8B-B14F-4D97-AF65-F5344CB8AC3E}">
        <p14:creationId xmlns:p14="http://schemas.microsoft.com/office/powerpoint/2010/main" val="2859960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iPOLL</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thing you will see is the iPOLL search page which is on the next slide.</a:t>
            </a:r>
          </a:p>
          <a:p>
            <a:r>
              <a:rPr lang="en-US" dirty="0" smtClean="0"/>
              <a:t>iPOLL is a searchable database of over 650,000 survey questions.</a:t>
            </a:r>
          </a:p>
          <a:p>
            <a:r>
              <a:rPr lang="en-US" dirty="0" smtClean="0"/>
              <a:t>iPOLL allows you to search by keywords you think would be used in the questions.</a:t>
            </a:r>
          </a:p>
          <a:p>
            <a:r>
              <a:rPr lang="en-US" dirty="0" smtClean="0"/>
              <a:t>It’s important to keep in mind that Roper does not have the data set for every one of these questions.</a:t>
            </a:r>
          </a:p>
        </p:txBody>
      </p:sp>
      <p:sp>
        <p:nvSpPr>
          <p:cNvPr id="4" name="Slide Number Placeholder 3"/>
          <p:cNvSpPr>
            <a:spLocks noGrp="1"/>
          </p:cNvSpPr>
          <p:nvPr>
            <p:ph type="sldNum" sz="quarter" idx="12"/>
          </p:nvPr>
        </p:nvSpPr>
        <p:spPr/>
        <p:txBody>
          <a:bodyPr/>
          <a:lstStyle/>
          <a:p>
            <a:fld id="{ACB29A0A-F2E5-418C-99CA-2DAE16A8AF57}" type="slidenum">
              <a:rPr lang="en-US" smtClean="0"/>
              <a:t>20</a:t>
            </a:fld>
            <a:endParaRPr lang="en-US" dirty="0"/>
          </a:p>
        </p:txBody>
      </p:sp>
    </p:spTree>
    <p:extLst>
      <p:ext uri="{BB962C8B-B14F-4D97-AF65-F5344CB8AC3E}">
        <p14:creationId xmlns:p14="http://schemas.microsoft.com/office/powerpoint/2010/main" val="266038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iPOLL Search Page</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21</a:t>
            </a:fld>
            <a:endParaRPr lang="en-US" dirty="0"/>
          </a:p>
        </p:txBody>
      </p:sp>
      <p:pic>
        <p:nvPicPr>
          <p:cNvPr id="6" name="Content Placeholder 5" descr="This is the iPOLL search page where you can search for questions that contain certain keywords." title="iPOLL Search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525" y="2029619"/>
            <a:ext cx="6838950" cy="3667125"/>
          </a:xfrm>
        </p:spPr>
      </p:pic>
    </p:spTree>
    <p:extLst>
      <p:ext uri="{BB962C8B-B14F-4D97-AF65-F5344CB8AC3E}">
        <p14:creationId xmlns:p14="http://schemas.microsoft.com/office/powerpoint/2010/main" val="1088092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an iPOLL Search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your search words in the “Keyword(s)” box.  We’re going to start by searching for “religion”.</a:t>
            </a:r>
          </a:p>
          <a:p>
            <a:r>
              <a:rPr lang="en-US" dirty="0" smtClean="0"/>
              <a:t>You can exclude questions that contain specific words in the “Exclude” box.  We’re going to leave this blank.</a:t>
            </a:r>
          </a:p>
          <a:p>
            <a:r>
              <a:rPr lang="en-US" dirty="0" smtClean="0"/>
              <a:t>You can select certain topics and survey organizations.  Click on the drop down arrow to see what these are.</a:t>
            </a:r>
          </a:p>
          <a:p>
            <a:r>
              <a:rPr lang="en-US" dirty="0" smtClean="0"/>
              <a:t>You can specify a date range.  We’re going to search for 2000 to 2017.</a:t>
            </a:r>
          </a:p>
          <a:p>
            <a:r>
              <a:rPr lang="en-US" dirty="0" smtClean="0"/>
              <a:t>Click on “SEARCH.”</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22</a:t>
            </a:fld>
            <a:endParaRPr lang="en-US" dirty="0"/>
          </a:p>
        </p:txBody>
      </p:sp>
    </p:spTree>
    <p:extLst>
      <p:ext uri="{BB962C8B-B14F-4D97-AF65-F5344CB8AC3E}">
        <p14:creationId xmlns:p14="http://schemas.microsoft.com/office/powerpoint/2010/main" val="2607288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iPOLL Search</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23</a:t>
            </a:fld>
            <a:endParaRPr lang="en-US" dirty="0"/>
          </a:p>
        </p:txBody>
      </p:sp>
      <p:pic>
        <p:nvPicPr>
          <p:cNvPr id="6" name="Content Placeholder 5" descr="This is an example of the search dialog box.  We are searching for the keyword relgiion  and have limited our search to the years 2000 through 2017." title="Example of an iPOLL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00200"/>
            <a:ext cx="6583880" cy="4396581"/>
          </a:xfrm>
        </p:spPr>
      </p:pic>
    </p:spTree>
    <p:extLst>
      <p:ext uri="{BB962C8B-B14F-4D97-AF65-F5344CB8AC3E}">
        <p14:creationId xmlns:p14="http://schemas.microsoft.com/office/powerpoint/2010/main" val="2889961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 example of what your search resutls might look like. Here are three questions that contain the word &quot;religion&quot; in surveys from 2000 through 2015." title="Example of iPOLL Search Results"/>
          <p:cNvSpPr>
            <a:spLocks noGrp="1"/>
          </p:cNvSpPr>
          <p:nvPr>
            <p:ph type="title"/>
          </p:nvPr>
        </p:nvSpPr>
        <p:spPr/>
        <p:txBody>
          <a:bodyPr>
            <a:normAutofit fontScale="90000"/>
          </a:bodyPr>
          <a:lstStyle/>
          <a:p>
            <a:r>
              <a:rPr lang="en-US" dirty="0" smtClean="0"/>
              <a:t>Example of iPOLL Search Results</a:t>
            </a:r>
            <a:br>
              <a:rPr lang="en-US" dirty="0" smtClean="0"/>
            </a:br>
            <a:r>
              <a:rPr lang="en-US" dirty="0" smtClean="0"/>
              <a:t>(your results may differ)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24</a:t>
            </a:fld>
            <a:endParaRPr lang="en-US" dirty="0"/>
          </a:p>
        </p:txBody>
      </p:sp>
      <p:pic>
        <p:nvPicPr>
          <p:cNvPr id="6" name="Content Placeholder 5" descr="This is an example of what your iPOLL search results might look like.  We searched for the keyword religion for all questions from 2000 through 2017." title="Examle of iPOLL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8298"/>
            <a:ext cx="8229600" cy="4446302"/>
          </a:xfrm>
        </p:spPr>
      </p:pic>
    </p:spTree>
    <p:extLst>
      <p:ext uri="{BB962C8B-B14F-4D97-AF65-F5344CB8AC3E}">
        <p14:creationId xmlns:p14="http://schemas.microsoft.com/office/powerpoint/2010/main" val="4072508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the Search Results?</a:t>
            </a:r>
            <a:endParaRPr lang="en-US" dirty="0"/>
          </a:p>
        </p:txBody>
      </p:sp>
      <p:sp>
        <p:nvSpPr>
          <p:cNvPr id="3" name="Content Placeholder 2"/>
          <p:cNvSpPr>
            <a:spLocks noGrp="1"/>
          </p:cNvSpPr>
          <p:nvPr>
            <p:ph idx="1"/>
          </p:nvPr>
        </p:nvSpPr>
        <p:spPr/>
        <p:txBody>
          <a:bodyPr>
            <a:normAutofit/>
          </a:bodyPr>
          <a:lstStyle/>
          <a:p>
            <a:r>
              <a:rPr lang="en-US" dirty="0" smtClean="0"/>
              <a:t>The search results show you the survey question, source and interview dates.</a:t>
            </a:r>
          </a:p>
          <a:p>
            <a:r>
              <a:rPr lang="en-US" dirty="0" smtClean="0"/>
              <a:t>The results are sorted by the newest survey first.  You can click on “Newest Survey First” to change this to sorting by oldest search first.</a:t>
            </a:r>
          </a:p>
        </p:txBody>
      </p:sp>
      <p:sp>
        <p:nvSpPr>
          <p:cNvPr id="5" name="Slide Number Placeholder 4"/>
          <p:cNvSpPr>
            <a:spLocks noGrp="1"/>
          </p:cNvSpPr>
          <p:nvPr>
            <p:ph type="sldNum" sz="quarter" idx="12"/>
          </p:nvPr>
        </p:nvSpPr>
        <p:spPr/>
        <p:txBody>
          <a:bodyPr/>
          <a:lstStyle/>
          <a:p>
            <a:fld id="{ACB29A0A-F2E5-418C-99CA-2DAE16A8AF57}" type="slidenum">
              <a:rPr lang="en-US" smtClean="0"/>
              <a:t>25</a:t>
            </a:fld>
            <a:endParaRPr lang="en-US" dirty="0"/>
          </a:p>
        </p:txBody>
      </p:sp>
    </p:spTree>
    <p:extLst>
      <p:ext uri="{BB962C8B-B14F-4D97-AF65-F5344CB8AC3E}">
        <p14:creationId xmlns:p14="http://schemas.microsoft.com/office/powerpoint/2010/main" val="1285602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Question Details</a:t>
            </a:r>
            <a:endParaRPr lang="en-US" dirty="0"/>
          </a:p>
        </p:txBody>
      </p:sp>
      <p:sp>
        <p:nvSpPr>
          <p:cNvPr id="3" name="Content Placeholder 2"/>
          <p:cNvSpPr>
            <a:spLocks noGrp="1"/>
          </p:cNvSpPr>
          <p:nvPr>
            <p:ph idx="1"/>
          </p:nvPr>
        </p:nvSpPr>
        <p:spPr/>
        <p:txBody>
          <a:bodyPr/>
          <a:lstStyle/>
          <a:p>
            <a:r>
              <a:rPr lang="en-US" dirty="0" smtClean="0"/>
              <a:t>In the lower-left of each question you will see an icon that looks like a magnifying glass.</a:t>
            </a:r>
          </a:p>
          <a:p>
            <a:r>
              <a:rPr lang="en-US" dirty="0" smtClean="0"/>
              <a:t>Click on this icon for one of the questions listed. </a:t>
            </a:r>
          </a:p>
          <a:p>
            <a:r>
              <a:rPr lang="en-US" dirty="0" smtClean="0"/>
              <a:t>The question details will show you how respondents answered this question.</a:t>
            </a:r>
          </a:p>
        </p:txBody>
      </p:sp>
      <p:sp>
        <p:nvSpPr>
          <p:cNvPr id="5" name="Slide Number Placeholder 4"/>
          <p:cNvSpPr>
            <a:spLocks noGrp="1"/>
          </p:cNvSpPr>
          <p:nvPr>
            <p:ph type="sldNum" sz="quarter" idx="12"/>
          </p:nvPr>
        </p:nvSpPr>
        <p:spPr/>
        <p:txBody>
          <a:bodyPr/>
          <a:lstStyle/>
          <a:p>
            <a:fld id="{ACB29A0A-F2E5-418C-99CA-2DAE16A8AF57}" type="slidenum">
              <a:rPr lang="en-US" smtClean="0"/>
              <a:t>26</a:t>
            </a:fld>
            <a:endParaRPr lang="en-US" dirty="0"/>
          </a:p>
        </p:txBody>
      </p:sp>
    </p:spTree>
    <p:extLst>
      <p:ext uri="{BB962C8B-B14F-4D97-AF65-F5344CB8AC3E}">
        <p14:creationId xmlns:p14="http://schemas.microsoft.com/office/powerpoint/2010/main" val="925986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hows you the question wording, the survey from which the question came from, and the question results for one of the questions on the previous page." title="Question Details"/>
          <p:cNvSpPr>
            <a:spLocks noGrp="1"/>
          </p:cNvSpPr>
          <p:nvPr>
            <p:ph type="title"/>
          </p:nvPr>
        </p:nvSpPr>
        <p:spPr/>
        <p:txBody>
          <a:bodyPr/>
          <a:lstStyle/>
          <a:p>
            <a:r>
              <a:rPr lang="en-US" dirty="0" smtClean="0"/>
              <a:t>Question Details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27</a:t>
            </a:fld>
            <a:endParaRPr lang="en-US" dirty="0"/>
          </a:p>
        </p:txBody>
      </p:sp>
      <p:pic>
        <p:nvPicPr>
          <p:cNvPr id="6" name="Content Placeholder 5" descr="This shows the wording of the question and how respondents answered this question." title="Question Detai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524000"/>
            <a:ext cx="6283296" cy="4876800"/>
          </a:xfrm>
        </p:spPr>
      </p:pic>
    </p:spTree>
    <p:extLst>
      <p:ext uri="{BB962C8B-B14F-4D97-AF65-F5344CB8AC3E}">
        <p14:creationId xmlns:p14="http://schemas.microsoft.com/office/powerpoint/2010/main" val="105203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RoperExpress and RoperExplorer"/>
          <p:cNvSpPr>
            <a:spLocks noGrp="1"/>
          </p:cNvSpPr>
          <p:nvPr>
            <p:ph type="title"/>
          </p:nvPr>
        </p:nvSpPr>
        <p:spPr/>
        <p:txBody>
          <a:bodyPr/>
          <a:lstStyle/>
          <a:p>
            <a:r>
              <a:rPr lang="en-US" dirty="0" smtClean="0"/>
              <a:t>RoperExpress and RoperExplorer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Below some of the questions, you will see the RoperExpress and RoperExplorer icons.  </a:t>
            </a:r>
          </a:p>
          <a:p>
            <a:r>
              <a:rPr lang="en-US" dirty="0" smtClean="0"/>
              <a:t>The RoperExpress icon looks like a slanted X.</a:t>
            </a:r>
          </a:p>
          <a:p>
            <a:r>
              <a:rPr lang="en-US" dirty="0" smtClean="0"/>
              <a:t>The RoperExplorer icon looks like a four-pointed star.</a:t>
            </a:r>
          </a:p>
          <a:p>
            <a:r>
              <a:rPr lang="en-US" dirty="0" smtClean="0"/>
              <a:t>Sometimes the icons will be combined and will look like a slanted X with the star to its right.  </a:t>
            </a:r>
          </a:p>
          <a:p>
            <a:r>
              <a:rPr lang="en-US" dirty="0" smtClean="0"/>
              <a:t>Depending on your search results you may have to look through several pages of results to find a question with these icons</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28</a:t>
            </a:fld>
            <a:endParaRPr lang="en-US" dirty="0"/>
          </a:p>
        </p:txBody>
      </p:sp>
    </p:spTree>
    <p:extLst>
      <p:ext uri="{BB962C8B-B14F-4D97-AF65-F5344CB8AC3E}">
        <p14:creationId xmlns:p14="http://schemas.microsoft.com/office/powerpoint/2010/main" val="2917241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other example of a search result.  This question has both the RoperExpress and RoperExplorer icons." title="Another Example of a Search Result"/>
          <p:cNvSpPr>
            <a:spLocks noGrp="1"/>
          </p:cNvSpPr>
          <p:nvPr>
            <p:ph type="title"/>
          </p:nvPr>
        </p:nvSpPr>
        <p:spPr>
          <a:xfrm>
            <a:off x="457200" y="228600"/>
            <a:ext cx="8229600" cy="1143000"/>
          </a:xfrm>
        </p:spPr>
        <p:txBody>
          <a:bodyPr>
            <a:noAutofit/>
          </a:bodyPr>
          <a:lstStyle/>
          <a:p>
            <a:r>
              <a:rPr lang="en-US" sz="3600" dirty="0" smtClean="0"/>
              <a:t>Example of a Question that has both the RoperExpress and RoperExplorer Icons</a:t>
            </a:r>
            <a:endParaRPr lang="en-US" sz="3600" dirty="0"/>
          </a:p>
        </p:txBody>
      </p:sp>
      <p:sp>
        <p:nvSpPr>
          <p:cNvPr id="3" name="Slide Number Placeholder 2"/>
          <p:cNvSpPr>
            <a:spLocks noGrp="1"/>
          </p:cNvSpPr>
          <p:nvPr>
            <p:ph type="sldNum" sz="quarter" idx="12"/>
          </p:nvPr>
        </p:nvSpPr>
        <p:spPr/>
        <p:txBody>
          <a:bodyPr/>
          <a:lstStyle/>
          <a:p>
            <a:fld id="{ACB29A0A-F2E5-418C-99CA-2DAE16A8AF57}" type="slidenum">
              <a:rPr lang="en-US" smtClean="0"/>
              <a:t>29</a:t>
            </a:fld>
            <a:endParaRPr lang="en-US" dirty="0"/>
          </a:p>
        </p:txBody>
      </p:sp>
      <p:pic>
        <p:nvPicPr>
          <p:cNvPr id="5" name="Content Placeholder 4" descr="This is an example of a question with  both a Roper Express and Roper Explorer Icon.  You will be able to download the data set and to analyze the data online." title="Question with both a Roper Express and a Roper Explorer Ic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7700963" cy="1676400"/>
          </a:xfrm>
        </p:spPr>
      </p:pic>
    </p:spTree>
    <p:extLst>
      <p:ext uri="{BB962C8B-B14F-4D97-AF65-F5344CB8AC3E}">
        <p14:creationId xmlns:p14="http://schemas.microsoft.com/office/powerpoint/2010/main" val="1207981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Introduction to the Social Science Research and Instructional Council (SSRIC)</a:t>
            </a:r>
          </a:p>
          <a:p>
            <a:pPr lvl="1">
              <a:spcBef>
                <a:spcPct val="0"/>
              </a:spcBef>
              <a:buFont typeface="Arial" panose="020B0604020202020204" pitchFamily="34" charset="0"/>
              <a:buChar char="•"/>
              <a:defRPr/>
            </a:pPr>
            <a:r>
              <a:rPr lang="en-US" dirty="0"/>
              <a:t>Oldest CSU affinity group (since 1972)</a:t>
            </a:r>
          </a:p>
          <a:p>
            <a:pPr lvl="1">
              <a:spcBef>
                <a:spcPct val="0"/>
              </a:spcBef>
              <a:buFont typeface="Arial" panose="020B0604020202020204" pitchFamily="34" charset="0"/>
              <a:buChar char="•"/>
              <a:defRPr/>
            </a:pPr>
            <a:endParaRPr lang="en-US" sz="600" dirty="0"/>
          </a:p>
          <a:p>
            <a:pPr lvl="1">
              <a:spcBef>
                <a:spcPct val="0"/>
              </a:spcBef>
              <a:buFont typeface="Arial" panose="020B0604020202020204" pitchFamily="34" charset="0"/>
              <a:buChar char="•"/>
              <a:defRPr/>
            </a:pPr>
            <a:r>
              <a:rPr lang="en-US" dirty="0"/>
              <a:t>Representatives from CSU campuses meet three times per year</a:t>
            </a:r>
          </a:p>
          <a:p>
            <a:pPr lvl="1">
              <a:spcBef>
                <a:spcPct val="0"/>
              </a:spcBef>
              <a:buFont typeface="Arial" panose="020B0604020202020204" pitchFamily="34" charset="0"/>
              <a:buChar char="•"/>
              <a:defRPr/>
            </a:pPr>
            <a:endParaRPr lang="en-US" sz="600" dirty="0"/>
          </a:p>
          <a:p>
            <a:pPr lvl="1">
              <a:spcBef>
                <a:spcPct val="0"/>
              </a:spcBef>
              <a:buFont typeface="Arial" panose="020B0604020202020204" pitchFamily="34" charset="0"/>
              <a:buChar char="•"/>
              <a:defRPr/>
            </a:pPr>
            <a:r>
              <a:rPr lang="en-US" dirty="0"/>
              <a:t>Negotiates with data providers for access to data</a:t>
            </a:r>
          </a:p>
          <a:p>
            <a:pPr lvl="1">
              <a:spcBef>
                <a:spcPct val="0"/>
              </a:spcBef>
              <a:buFont typeface="Arial" panose="020B0604020202020204" pitchFamily="34" charset="0"/>
              <a:buChar char="•"/>
              <a:defRPr/>
            </a:pPr>
            <a:endParaRPr lang="en-US" sz="600" dirty="0"/>
          </a:p>
          <a:p>
            <a:pPr lvl="1">
              <a:spcBef>
                <a:spcPct val="0"/>
              </a:spcBef>
              <a:buFont typeface="Arial" panose="020B0604020202020204" pitchFamily="34" charset="0"/>
              <a:buChar char="•"/>
              <a:defRPr/>
            </a:pPr>
            <a:r>
              <a:rPr lang="en-US" dirty="0"/>
              <a:t>Promotes use of data analysis in research and teaching</a:t>
            </a:r>
          </a:p>
          <a:p>
            <a:endParaRPr lang="en-US" dirty="0"/>
          </a:p>
        </p:txBody>
      </p:sp>
      <p:sp>
        <p:nvSpPr>
          <p:cNvPr id="4" name="Footer Placeholder 3"/>
          <p:cNvSpPr>
            <a:spLocks noGrp="1"/>
          </p:cNvSpPr>
          <p:nvPr>
            <p:ph type="ftr" sz="quarter" idx="11"/>
          </p:nvPr>
        </p:nvSpPr>
        <p:spPr/>
        <p:txBody>
          <a:bodyPr/>
          <a:lstStyle/>
          <a:p>
            <a:r>
              <a:rPr lang="en-US" smtClean="0"/>
              <a:t>SSRIC Workshop, CSU Channel Islands, 3/3/17: Introduction </a:t>
            </a:r>
            <a:endParaRPr lang="en-US" dirty="0"/>
          </a:p>
        </p:txBody>
      </p:sp>
      <p:sp>
        <p:nvSpPr>
          <p:cNvPr id="5" name="Slide Number Placeholder 4"/>
          <p:cNvSpPr>
            <a:spLocks noGrp="1"/>
          </p:cNvSpPr>
          <p:nvPr>
            <p:ph type="sldNum" sz="quarter" idx="12"/>
          </p:nvPr>
        </p:nvSpPr>
        <p:spPr/>
        <p:txBody>
          <a:bodyPr/>
          <a:lstStyle/>
          <a:p>
            <a:fld id="{8DCE7DD9-B798-4010-908C-748089CB6D72}" type="slidenum">
              <a:rPr lang="en-US" smtClean="0"/>
              <a:t>3</a:t>
            </a:fld>
            <a:endParaRPr 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 y="5334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772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RoperExpress and RoperExplorer</a:t>
            </a:r>
            <a:endParaRPr lang="en-US" dirty="0"/>
          </a:p>
        </p:txBody>
      </p:sp>
      <p:sp>
        <p:nvSpPr>
          <p:cNvPr id="3" name="Content Placeholder 2"/>
          <p:cNvSpPr>
            <a:spLocks noGrp="1"/>
          </p:cNvSpPr>
          <p:nvPr>
            <p:ph idx="1"/>
          </p:nvPr>
        </p:nvSpPr>
        <p:spPr/>
        <p:txBody>
          <a:bodyPr>
            <a:normAutofit/>
          </a:bodyPr>
          <a:lstStyle/>
          <a:p>
            <a:r>
              <a:rPr lang="en-US" dirty="0"/>
              <a:t>RoperExpress is used to download data and RoperExplorer is used to get frequency </a:t>
            </a:r>
            <a:r>
              <a:rPr lang="en-US" dirty="0" smtClean="0"/>
              <a:t>distributions </a:t>
            </a:r>
            <a:r>
              <a:rPr lang="en-US" dirty="0"/>
              <a:t>and crosstabulations. </a:t>
            </a:r>
            <a:endParaRPr lang="en-US" dirty="0" smtClean="0"/>
          </a:p>
          <a:p>
            <a:r>
              <a:rPr lang="en-US" dirty="0" smtClean="0"/>
              <a:t>Click on the RoperExpress and RoperExplorer icon.</a:t>
            </a:r>
          </a:p>
          <a:p>
            <a:pPr marL="0" indent="0">
              <a:buNone/>
            </a:pP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30</a:t>
            </a:fld>
            <a:endParaRPr lang="en-US" dirty="0"/>
          </a:p>
        </p:txBody>
      </p:sp>
    </p:spTree>
    <p:extLst>
      <p:ext uri="{BB962C8B-B14F-4D97-AF65-F5344CB8AC3E}">
        <p14:creationId xmlns:p14="http://schemas.microsoft.com/office/powerpoint/2010/main" val="3864445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Click on the RoperExpress </a:t>
            </a:r>
            <a:r>
              <a:rPr lang="en-US" sz="3600" dirty="0"/>
              <a:t>and </a:t>
            </a:r>
            <a:r>
              <a:rPr lang="en-US" sz="3600" dirty="0" smtClean="0"/>
              <a:t>RoperExplorer Icons</a:t>
            </a:r>
            <a:endParaRPr lang="en-US" sz="3600" dirty="0"/>
          </a:p>
        </p:txBody>
      </p:sp>
      <p:sp>
        <p:nvSpPr>
          <p:cNvPr id="3" name="Slide Number Placeholder 2"/>
          <p:cNvSpPr>
            <a:spLocks noGrp="1"/>
          </p:cNvSpPr>
          <p:nvPr>
            <p:ph type="sldNum" sz="quarter" idx="12"/>
          </p:nvPr>
        </p:nvSpPr>
        <p:spPr/>
        <p:txBody>
          <a:bodyPr/>
          <a:lstStyle/>
          <a:p>
            <a:fld id="{ACB29A0A-F2E5-418C-99CA-2DAE16A8AF57}" type="slidenum">
              <a:rPr lang="en-US" smtClean="0"/>
              <a:t>31</a:t>
            </a:fld>
            <a:endParaRPr lang="en-US" dirty="0"/>
          </a:p>
        </p:txBody>
      </p:sp>
      <p:pic>
        <p:nvPicPr>
          <p:cNvPr id="6" name="Content Placeholder 5" descr="This is an example of a dataset abstract with information about a dataset.  For this dataset you can download both the documentation and the data set and you can analyze the data online." title="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647" y="1600200"/>
            <a:ext cx="6896705" cy="4525963"/>
          </a:xfrm>
        </p:spPr>
      </p:pic>
    </p:spTree>
    <p:extLst>
      <p:ext uri="{BB962C8B-B14F-4D97-AF65-F5344CB8AC3E}">
        <p14:creationId xmlns:p14="http://schemas.microsoft.com/office/powerpoint/2010/main" val="3509414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Within a 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recall that our original search for “religion” gave us a lot of questions.  Let’s narrow it down.  </a:t>
            </a:r>
          </a:p>
          <a:p>
            <a:r>
              <a:rPr lang="en-US" dirty="0" smtClean="0"/>
              <a:t>Let’s go back and look at the search again.  The easiest way to do this is to click on new search and repeat the search by entering “religion” into the keywords box and the dates 2000 to 2017 into the date box.</a:t>
            </a:r>
          </a:p>
          <a:p>
            <a:r>
              <a:rPr lang="en-US" dirty="0" smtClean="0"/>
              <a:t>At the left of the search results you will see “Narrow Results.”  Under “Narrow Results: you’ll see a Search Box that says “Search Within.”</a:t>
            </a: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32</a:t>
            </a:fld>
            <a:endParaRPr lang="en-US" dirty="0"/>
          </a:p>
        </p:txBody>
      </p:sp>
    </p:spTree>
    <p:extLst>
      <p:ext uri="{BB962C8B-B14F-4D97-AF65-F5344CB8AC3E}">
        <p14:creationId xmlns:p14="http://schemas.microsoft.com/office/powerpoint/2010/main" val="398694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Within a Search Continued</a:t>
            </a:r>
            <a:endParaRPr lang="en-US" dirty="0"/>
          </a:p>
        </p:txBody>
      </p:sp>
      <p:sp>
        <p:nvSpPr>
          <p:cNvPr id="3" name="Content Placeholder 2"/>
          <p:cNvSpPr>
            <a:spLocks noGrp="1"/>
          </p:cNvSpPr>
          <p:nvPr>
            <p:ph idx="1"/>
          </p:nvPr>
        </p:nvSpPr>
        <p:spPr/>
        <p:txBody>
          <a:bodyPr/>
          <a:lstStyle/>
          <a:p>
            <a:r>
              <a:rPr lang="en-US" dirty="0" smtClean="0"/>
              <a:t>In the “Search Within” box, enter “attend”.</a:t>
            </a:r>
          </a:p>
          <a:p>
            <a:r>
              <a:rPr lang="en-US" dirty="0" smtClean="0"/>
              <a:t>This will search all the questions for the word “attend”.</a:t>
            </a:r>
          </a:p>
          <a:p>
            <a:r>
              <a:rPr lang="en-US" dirty="0" smtClean="0"/>
              <a:t>Click on “Go”.</a:t>
            </a:r>
          </a:p>
        </p:txBody>
      </p:sp>
      <p:sp>
        <p:nvSpPr>
          <p:cNvPr id="4" name="Slide Number Placeholder 3"/>
          <p:cNvSpPr>
            <a:spLocks noGrp="1"/>
          </p:cNvSpPr>
          <p:nvPr>
            <p:ph type="sldNum" sz="quarter" idx="12"/>
          </p:nvPr>
        </p:nvSpPr>
        <p:spPr/>
        <p:txBody>
          <a:bodyPr/>
          <a:lstStyle/>
          <a:p>
            <a:fld id="{ACB29A0A-F2E5-418C-99CA-2DAE16A8AF57}" type="slidenum">
              <a:rPr lang="en-US" smtClean="0"/>
              <a:t>33</a:t>
            </a:fld>
            <a:endParaRPr lang="en-US" dirty="0"/>
          </a:p>
        </p:txBody>
      </p:sp>
    </p:spTree>
    <p:extLst>
      <p:ext uri="{BB962C8B-B14F-4D97-AF65-F5344CB8AC3E}">
        <p14:creationId xmlns:p14="http://schemas.microsoft.com/office/powerpoint/2010/main" val="746185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e searched for all questions that contained the word &quot;religion&quot; somewhere in the question.  Then we narrowed the search by searching for the word &quot;attend&quot; in our search results." title="Searching Within a Search Results"/>
          <p:cNvSpPr>
            <a:spLocks noGrp="1"/>
          </p:cNvSpPr>
          <p:nvPr>
            <p:ph type="title"/>
          </p:nvPr>
        </p:nvSpPr>
        <p:spPr/>
        <p:txBody>
          <a:bodyPr>
            <a:normAutofit fontScale="90000"/>
          </a:bodyPr>
          <a:lstStyle/>
          <a:p>
            <a:r>
              <a:rPr lang="en-US" dirty="0" smtClean="0"/>
              <a:t>Searching Within a Search</a:t>
            </a:r>
            <a:br>
              <a:rPr lang="en-US" dirty="0" smtClean="0"/>
            </a:br>
            <a:r>
              <a:rPr lang="en-US" dirty="0" smtClean="0"/>
              <a:t>(your results may differ)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34</a:t>
            </a:fld>
            <a:endParaRPr lang="en-US" dirty="0"/>
          </a:p>
        </p:txBody>
      </p:sp>
      <p:pic>
        <p:nvPicPr>
          <p:cNvPr id="5" name="Content Placeholder 4" descr="This is an example of how we can search within a search.  Here we searched for all questions including the keyword attend for all questions that included the keyword religion." title="Searching Within a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5467" y="1600200"/>
            <a:ext cx="7493066" cy="4525963"/>
          </a:xfrm>
        </p:spPr>
      </p:pic>
    </p:spTree>
    <p:extLst>
      <p:ext uri="{BB962C8B-B14F-4D97-AF65-F5344CB8AC3E}">
        <p14:creationId xmlns:p14="http://schemas.microsoft.com/office/powerpoint/2010/main" val="2411916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Within a Search Results Continued</a:t>
            </a:r>
            <a:endParaRPr lang="en-US" dirty="0"/>
          </a:p>
        </p:txBody>
      </p:sp>
      <p:sp>
        <p:nvSpPr>
          <p:cNvPr id="3" name="Content Placeholder 2"/>
          <p:cNvSpPr>
            <a:spLocks noGrp="1"/>
          </p:cNvSpPr>
          <p:nvPr>
            <p:ph idx="1"/>
          </p:nvPr>
        </p:nvSpPr>
        <p:spPr/>
        <p:txBody>
          <a:bodyPr>
            <a:noAutofit/>
          </a:bodyPr>
          <a:lstStyle/>
          <a:p>
            <a:r>
              <a:rPr lang="en-US" sz="2500" dirty="0" smtClean="0"/>
              <a:t>Now we have limited our search to a smaller number of questions that contain the word “attend” in the question.</a:t>
            </a:r>
          </a:p>
          <a:p>
            <a:r>
              <a:rPr lang="en-US" sz="2500" dirty="0" smtClean="0"/>
              <a:t>We can also narrow the search by decade and limit the search to questions that have downloadable data sets through RoperExpress and questions where the data can be analyzed with RoperExplorer.</a:t>
            </a:r>
          </a:p>
          <a:p>
            <a:r>
              <a:rPr lang="en-US" sz="2500" dirty="0" smtClean="0"/>
              <a:t>We can also go back to our original search and try limiting it in other ways.  Try entering the word “important” and then do it again entering the word “pray” in the search box and see what you get.  Remember to go back to the original search where you searched for “religion.”</a:t>
            </a:r>
          </a:p>
        </p:txBody>
      </p:sp>
      <p:sp>
        <p:nvSpPr>
          <p:cNvPr id="4" name="Slide Number Placeholder 3"/>
          <p:cNvSpPr>
            <a:spLocks noGrp="1"/>
          </p:cNvSpPr>
          <p:nvPr>
            <p:ph type="sldNum" sz="quarter" idx="12"/>
          </p:nvPr>
        </p:nvSpPr>
        <p:spPr/>
        <p:txBody>
          <a:bodyPr/>
          <a:lstStyle/>
          <a:p>
            <a:fld id="{ACB29A0A-F2E5-418C-99CA-2DAE16A8AF57}" type="slidenum">
              <a:rPr lang="en-US" smtClean="0"/>
              <a:t>35</a:t>
            </a:fld>
            <a:endParaRPr lang="en-US" dirty="0"/>
          </a:p>
        </p:txBody>
      </p:sp>
    </p:spTree>
    <p:extLst>
      <p:ext uri="{BB962C8B-B14F-4D97-AF65-F5344CB8AC3E}">
        <p14:creationId xmlns:p14="http://schemas.microsoft.com/office/powerpoint/2010/main" val="1483938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Data Using RoperExpress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Now let’s talk about downloading Roper Center data.</a:t>
            </a:r>
          </a:p>
          <a:p>
            <a:r>
              <a:rPr lang="en-US" dirty="0" smtClean="0"/>
              <a:t>About 60% of the data sets in the Roper Archive can be downloaded by using RoperExpress.</a:t>
            </a:r>
          </a:p>
          <a:p>
            <a:r>
              <a:rPr lang="en-US" dirty="0" smtClean="0"/>
              <a:t>Let’s download a data set.</a:t>
            </a:r>
          </a:p>
          <a:p>
            <a:r>
              <a:rPr lang="en-US" dirty="0" smtClean="0"/>
              <a:t>Click on “Datasets” in the upper right of your screen.  </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36</a:t>
            </a:fld>
            <a:endParaRPr lang="en-US" dirty="0"/>
          </a:p>
        </p:txBody>
      </p:sp>
    </p:spTree>
    <p:extLst>
      <p:ext uri="{BB962C8B-B14F-4D97-AF65-F5344CB8AC3E}">
        <p14:creationId xmlns:p14="http://schemas.microsoft.com/office/powerpoint/2010/main" val="2601390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Datasets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37</a:t>
            </a:fld>
            <a:endParaRPr lang="en-US" dirty="0"/>
          </a:p>
        </p:txBody>
      </p:sp>
      <p:pic>
        <p:nvPicPr>
          <p:cNvPr id="6" name="Content Placeholder 5" descr="This is search for datasets dialog box. " title="Search for Datase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7346496" cy="4285456"/>
          </a:xfrm>
        </p:spPr>
      </p:pic>
    </p:spTree>
    <p:extLst>
      <p:ext uri="{BB962C8B-B14F-4D97-AF65-F5344CB8AC3E}">
        <p14:creationId xmlns:p14="http://schemas.microsoft.com/office/powerpoint/2010/main" val="497292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Datasets Instructions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“Search for Datasets” dialog box looks very similar to the iPOLL box.</a:t>
            </a:r>
          </a:p>
          <a:p>
            <a:r>
              <a:rPr lang="en-US" dirty="0" smtClean="0"/>
              <a:t>“Search for Datasets” searches the abstracts of the studies, unlike iPOLL that searches the questions.</a:t>
            </a:r>
          </a:p>
          <a:p>
            <a:r>
              <a:rPr lang="en-US" dirty="0" smtClean="0"/>
              <a:t>Enter “religion” in the “Keyword(s)” box and use 2000 to 2017 for the date range.</a:t>
            </a:r>
          </a:p>
          <a:p>
            <a:r>
              <a:rPr lang="en-US" dirty="0" smtClean="0"/>
              <a:t>The countries box allows you to search for surveys from a particular country.  We’ll use the default which is “All Countries.”</a:t>
            </a:r>
          </a:p>
          <a:p>
            <a:r>
              <a:rPr lang="en-US" dirty="0" smtClean="0"/>
              <a:t>Leave the other boxes blank</a:t>
            </a:r>
            <a:r>
              <a:rPr lang="en-US" dirty="0"/>
              <a:t> </a:t>
            </a:r>
            <a:r>
              <a:rPr lang="en-US" dirty="0" smtClean="0"/>
              <a:t>and click on the “Search” button.</a:t>
            </a:r>
          </a:p>
        </p:txBody>
      </p:sp>
      <p:sp>
        <p:nvSpPr>
          <p:cNvPr id="4" name="Slide Number Placeholder 3"/>
          <p:cNvSpPr>
            <a:spLocks noGrp="1"/>
          </p:cNvSpPr>
          <p:nvPr>
            <p:ph type="sldNum" sz="quarter" idx="12"/>
          </p:nvPr>
        </p:nvSpPr>
        <p:spPr/>
        <p:txBody>
          <a:bodyPr/>
          <a:lstStyle/>
          <a:p>
            <a:fld id="{ACB29A0A-F2E5-418C-99CA-2DAE16A8AF57}" type="slidenum">
              <a:rPr lang="en-US" smtClean="0"/>
              <a:t>38</a:t>
            </a:fld>
            <a:endParaRPr lang="en-US" dirty="0"/>
          </a:p>
        </p:txBody>
      </p:sp>
    </p:spTree>
    <p:extLst>
      <p:ext uri="{BB962C8B-B14F-4D97-AF65-F5344CB8AC3E}">
        <p14:creationId xmlns:p14="http://schemas.microsoft.com/office/powerpoint/2010/main" val="1180994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 example of how to search for datasets containing the keyword &quot;religion&quot; for surveys from 2000 through 2015." title="Example of Searching for Datasets"/>
          <p:cNvSpPr>
            <a:spLocks noGrp="1"/>
          </p:cNvSpPr>
          <p:nvPr>
            <p:ph type="title"/>
          </p:nvPr>
        </p:nvSpPr>
        <p:spPr/>
        <p:txBody>
          <a:bodyPr/>
          <a:lstStyle/>
          <a:p>
            <a:r>
              <a:rPr lang="en-US" dirty="0" smtClean="0"/>
              <a:t>Example of Searching for Datasets</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39</a:t>
            </a:fld>
            <a:endParaRPr lang="en-US" dirty="0"/>
          </a:p>
        </p:txBody>
      </p:sp>
      <p:pic>
        <p:nvPicPr>
          <p:cNvPr id="6" name="Content Placeholder 5" descr="This is an example of how we search for data sets.  Here we are searching for all data sets that include the keyword religion for surveys from 2000 thorugh 2017." title="Example of Searching for Datase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52600"/>
            <a:ext cx="6829667" cy="4352131"/>
          </a:xfrm>
        </p:spPr>
      </p:pic>
    </p:spTree>
    <p:extLst>
      <p:ext uri="{BB962C8B-B14F-4D97-AF65-F5344CB8AC3E}">
        <p14:creationId xmlns:p14="http://schemas.microsoft.com/office/powerpoint/2010/main" val="4265794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4000" dirty="0" smtClean="0">
                <a:effectLst/>
                <a:hlinkClick r:id="rId3"/>
              </a:rPr>
              <a:t>The Center</a:t>
            </a:r>
            <a:r>
              <a:rPr lang="en-US" sz="3600" dirty="0" smtClean="0">
                <a:effectLst/>
              </a:rPr>
              <a:t> </a:t>
            </a:r>
          </a:p>
        </p:txBody>
      </p:sp>
      <p:sp>
        <p:nvSpPr>
          <p:cNvPr id="2" name="Footer Placeholder 1"/>
          <p:cNvSpPr>
            <a:spLocks noGrp="1"/>
          </p:cNvSpPr>
          <p:nvPr>
            <p:ph type="ftr" sz="quarter" idx="11"/>
          </p:nvPr>
        </p:nvSpPr>
        <p:spPr/>
        <p:txBody>
          <a:bodyPr/>
          <a:lstStyle/>
          <a:p>
            <a:r>
              <a:rPr lang="en-US" smtClean="0"/>
              <a:t>SSRIC Workshop, CSU Channel Islands, 3/3/17: Introduction </a:t>
            </a: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t>4</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8686800" cy="507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603715"/>
      </p:ext>
    </p:extLst>
  </p:cSld>
  <p:clrMapOvr>
    <a:masterClrMapping/>
  </p:clrMapOvr>
  <mc:AlternateContent xmlns:mc="http://schemas.openxmlformats.org/markup-compatibility/2006" xmlns:p14="http://schemas.microsoft.com/office/powerpoint/2010/main">
    <mc:Choice Requires="p14">
      <p:transition spd="slow" p14:dur="2000" advTm="16691"/>
    </mc:Choice>
    <mc:Fallback xmlns="">
      <p:transition spd="slow" advTm="1669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an example of what a search for datasets containing the keyword &quot;relgiion&quot; look like." title="Search for Datasets Results"/>
          <p:cNvSpPr>
            <a:spLocks noGrp="1"/>
          </p:cNvSpPr>
          <p:nvPr>
            <p:ph type="title"/>
          </p:nvPr>
        </p:nvSpPr>
        <p:spPr/>
        <p:txBody>
          <a:bodyPr>
            <a:normAutofit fontScale="90000"/>
          </a:bodyPr>
          <a:lstStyle/>
          <a:p>
            <a:r>
              <a:rPr lang="en-US" dirty="0" smtClean="0"/>
              <a:t>Search for Datasets Results</a:t>
            </a:r>
            <a:br>
              <a:rPr lang="en-US" dirty="0" smtClean="0"/>
            </a:br>
            <a:r>
              <a:rPr lang="en-US" dirty="0" smtClean="0"/>
              <a:t>(your results may differ)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40</a:t>
            </a:fld>
            <a:endParaRPr lang="en-US" dirty="0"/>
          </a:p>
        </p:txBody>
      </p:sp>
      <p:pic>
        <p:nvPicPr>
          <p:cNvPr id="5" name="Content Placeholder 4" descr="This is an example of what your search for datasets might look like.  Here we searched for all data sets that included the keyword relgion for surveys from 2000 through 2017." title="Search For Datasets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81943"/>
            <a:ext cx="8229600" cy="3709257"/>
          </a:xfrm>
        </p:spPr>
      </p:pic>
    </p:spTree>
    <p:extLst>
      <p:ext uri="{BB962C8B-B14F-4D97-AF65-F5344CB8AC3E}">
        <p14:creationId xmlns:p14="http://schemas.microsoft.com/office/powerpoint/2010/main" val="1011424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p>
        </p:txBody>
      </p:sp>
      <p:sp>
        <p:nvSpPr>
          <p:cNvPr id="3" name="Content Placeholder 2"/>
          <p:cNvSpPr>
            <a:spLocks noGrp="1"/>
          </p:cNvSpPr>
          <p:nvPr>
            <p:ph idx="1"/>
          </p:nvPr>
        </p:nvSpPr>
        <p:spPr/>
        <p:txBody>
          <a:bodyPr>
            <a:normAutofit/>
          </a:bodyPr>
          <a:lstStyle/>
          <a:p>
            <a:r>
              <a:rPr lang="en-US" dirty="0" smtClean="0"/>
              <a:t>One of the surveys listed is the Pew Research Center’s Poll on religion conducted in September, 2014.  Your first result may differ.</a:t>
            </a:r>
          </a:p>
          <a:p>
            <a:r>
              <a:rPr lang="en-US" dirty="0" smtClean="0"/>
              <a:t>The RoperExpress icon (looks like a slanted X) indicates that this dataset can be downloaded directly to your computer with RoperExpress.</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41</a:t>
            </a:fld>
            <a:endParaRPr lang="en-US" dirty="0"/>
          </a:p>
        </p:txBody>
      </p:sp>
    </p:spTree>
    <p:extLst>
      <p:ext uri="{BB962C8B-B14F-4D97-AF65-F5344CB8AC3E}">
        <p14:creationId xmlns:p14="http://schemas.microsoft.com/office/powerpoint/2010/main" val="1905871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The iPOLL icon indicates that you can view the questions in iPOLL.</a:t>
            </a:r>
          </a:p>
          <a:p>
            <a:r>
              <a:rPr lang="en-US" dirty="0" smtClean="0"/>
              <a:t>The RoperExplorer icon indicates that you can analyze the survey results with RoperExplorer.</a:t>
            </a:r>
          </a:p>
          <a:p>
            <a:r>
              <a:rPr lang="en-US" dirty="0"/>
              <a:t>Note that you can narrow your results by date, country and by limiting your search to studies that can be downloaded by RoperExpress and analyzed by RoperExplorer</a:t>
            </a:r>
            <a:r>
              <a:rPr lang="en-US" dirty="0" smtClean="0"/>
              <a:t>.</a:t>
            </a:r>
          </a:p>
          <a:p>
            <a:r>
              <a:rPr lang="en-US" dirty="0" smtClean="0"/>
              <a:t>Let’s download the dataset.</a:t>
            </a:r>
          </a:p>
        </p:txBody>
      </p:sp>
      <p:sp>
        <p:nvSpPr>
          <p:cNvPr id="4" name="Slide Number Placeholder 3"/>
          <p:cNvSpPr>
            <a:spLocks noGrp="1"/>
          </p:cNvSpPr>
          <p:nvPr>
            <p:ph type="sldNum" sz="quarter" idx="12"/>
          </p:nvPr>
        </p:nvSpPr>
        <p:spPr/>
        <p:txBody>
          <a:bodyPr/>
          <a:lstStyle/>
          <a:p>
            <a:fld id="{ACB29A0A-F2E5-418C-99CA-2DAE16A8AF57}" type="slidenum">
              <a:rPr lang="en-US" smtClean="0"/>
              <a:t>42</a:t>
            </a:fld>
            <a:endParaRPr lang="en-US" dirty="0"/>
          </a:p>
        </p:txBody>
      </p:sp>
    </p:spTree>
    <p:extLst>
      <p:ext uri="{BB962C8B-B14F-4D97-AF65-F5344CB8AC3E}">
        <p14:creationId xmlns:p14="http://schemas.microsoft.com/office/powerpoint/2010/main" val="3025218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the Dataset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on the RoperExpress icon for the </a:t>
            </a:r>
            <a:r>
              <a:rPr lang="en-US" dirty="0"/>
              <a:t>Pew Research Center’s Poll on religion conducted in September, 2014.</a:t>
            </a:r>
            <a:endParaRPr lang="en-US" dirty="0" smtClean="0"/>
          </a:p>
          <a:p>
            <a:r>
              <a:rPr lang="en-US" dirty="0" smtClean="0"/>
              <a:t>If </a:t>
            </a:r>
            <a:r>
              <a:rPr lang="en-US" dirty="0"/>
              <a:t>there isn’t a RoperExpress icon, that means that the dataset isn’t available through RoperExpress.  Copy and paste the information about the dataset </a:t>
            </a:r>
            <a:r>
              <a:rPr lang="en-US" dirty="0" smtClean="0"/>
              <a:t>into an email to </a:t>
            </a:r>
            <a:r>
              <a:rPr lang="en-US" dirty="0"/>
              <a:t>the Roper Center at </a:t>
            </a:r>
            <a:r>
              <a:rPr lang="en-US" dirty="0" smtClean="0">
                <a:hlinkClick r:id="rId2"/>
              </a:rPr>
              <a:t>data-services@ropercenter.org</a:t>
            </a:r>
            <a:r>
              <a:rPr lang="en-US" dirty="0" smtClean="0"/>
              <a:t>.  You can also call them at 607-255-8129.  They </a:t>
            </a:r>
            <a:r>
              <a:rPr lang="en-US" dirty="0"/>
              <a:t>will process the data and let you know when it is available through RoperExpress.</a:t>
            </a:r>
          </a:p>
          <a:p>
            <a:pPr marL="0" indent="0">
              <a:buNone/>
            </a:pPr>
            <a:endParaRPr lang="en-US" dirty="0"/>
          </a:p>
        </p:txBody>
      </p:sp>
      <p:sp>
        <p:nvSpPr>
          <p:cNvPr id="5" name="Slide Number Placeholder 4"/>
          <p:cNvSpPr>
            <a:spLocks noGrp="1"/>
          </p:cNvSpPr>
          <p:nvPr>
            <p:ph type="sldNum" sz="quarter" idx="12"/>
          </p:nvPr>
        </p:nvSpPr>
        <p:spPr/>
        <p:txBody>
          <a:bodyPr/>
          <a:lstStyle/>
          <a:p>
            <a:fld id="{ACB29A0A-F2E5-418C-99CA-2DAE16A8AF57}" type="slidenum">
              <a:rPr lang="en-US" smtClean="0"/>
              <a:t>43</a:t>
            </a:fld>
            <a:endParaRPr lang="en-US" dirty="0"/>
          </a:p>
        </p:txBody>
      </p:sp>
    </p:spTree>
    <p:extLst>
      <p:ext uri="{BB962C8B-B14F-4D97-AF65-F5344CB8AC3E}">
        <p14:creationId xmlns:p14="http://schemas.microsoft.com/office/powerpoint/2010/main" val="4219338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 Abstract</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44</a:t>
            </a:fld>
            <a:endParaRPr lang="en-US" dirty="0"/>
          </a:p>
        </p:txBody>
      </p:sp>
      <p:pic>
        <p:nvPicPr>
          <p:cNvPr id="8" name="Content Placeholder 7" descr="This is the dataset abstract fir the Pew Research Center Poll on Religion." title="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462" y="1600200"/>
            <a:ext cx="6881076" cy="4525963"/>
          </a:xfrm>
        </p:spPr>
      </p:pic>
    </p:spTree>
    <p:extLst>
      <p:ext uri="{BB962C8B-B14F-4D97-AF65-F5344CB8AC3E}">
        <p14:creationId xmlns:p14="http://schemas.microsoft.com/office/powerpoint/2010/main" val="3868136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Downloading the Dataset</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dataset abstract you will see information about this dataset.</a:t>
            </a:r>
          </a:p>
          <a:p>
            <a:r>
              <a:rPr lang="en-US" dirty="0" smtClean="0"/>
              <a:t>On the left you will see information about the documentation for this data set including the questionnaire.  For this dataset you can download the documentation as a Word or PDF file.</a:t>
            </a:r>
          </a:p>
          <a:p>
            <a:r>
              <a:rPr lang="en-US" dirty="0" smtClean="0"/>
              <a:t>You will also see information about downloading the dataset itself.</a:t>
            </a:r>
          </a:p>
          <a:p>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45</a:t>
            </a:fld>
            <a:endParaRPr lang="en-US" dirty="0"/>
          </a:p>
        </p:txBody>
      </p:sp>
    </p:spTree>
    <p:extLst>
      <p:ext uri="{BB962C8B-B14F-4D97-AF65-F5344CB8AC3E}">
        <p14:creationId xmlns:p14="http://schemas.microsoft.com/office/powerpoint/2010/main" val="3239447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Downloading the Dataset Continued</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You will need a Roper Center account to download data. </a:t>
            </a:r>
          </a:p>
          <a:p>
            <a:r>
              <a:rPr lang="en-US" dirty="0" smtClean="0"/>
              <a:t>See the beginning of this PowerPoint for a description of how to get your own account. </a:t>
            </a:r>
          </a:p>
          <a:p>
            <a:r>
              <a:rPr lang="en-US" dirty="0" smtClean="0"/>
              <a:t>This dataset can be downloaded as either an ASCII file or a SPSS portable file.</a:t>
            </a:r>
            <a:r>
              <a:rPr lang="en-US" dirty="0"/>
              <a:t>	</a:t>
            </a:r>
            <a:endParaRPr lang="en-US" dirty="0" smtClean="0"/>
          </a:p>
          <a:p>
            <a:r>
              <a:rPr lang="en-US" dirty="0" smtClean="0"/>
              <a:t>Let’s download the SPSS file by pointing to “SPSS/PASW portable file” and clicking on it.  </a:t>
            </a:r>
          </a:p>
        </p:txBody>
      </p:sp>
      <p:sp>
        <p:nvSpPr>
          <p:cNvPr id="4" name="Slide Number Placeholder 3"/>
          <p:cNvSpPr>
            <a:spLocks noGrp="1"/>
          </p:cNvSpPr>
          <p:nvPr>
            <p:ph type="sldNum" sz="quarter" idx="12"/>
          </p:nvPr>
        </p:nvSpPr>
        <p:spPr/>
        <p:txBody>
          <a:bodyPr/>
          <a:lstStyle/>
          <a:p>
            <a:fld id="{ACB29A0A-F2E5-418C-99CA-2DAE16A8AF57}" type="slidenum">
              <a:rPr lang="en-US" smtClean="0"/>
              <a:t>46</a:t>
            </a:fld>
            <a:endParaRPr lang="en-US" dirty="0"/>
          </a:p>
        </p:txBody>
      </p:sp>
    </p:spTree>
    <p:extLst>
      <p:ext uri="{BB962C8B-B14F-4D97-AF65-F5344CB8AC3E}">
        <p14:creationId xmlns:p14="http://schemas.microsoft.com/office/powerpoint/2010/main" val="392032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on Downloading </a:t>
            </a:r>
            <a:r>
              <a:rPr lang="en-US" dirty="0"/>
              <a:t>the </a:t>
            </a:r>
            <a:r>
              <a:rPr lang="en-US" dirty="0" smtClean="0"/>
              <a:t>Dataset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want to save the file so select “Save File” and click “OK”.</a:t>
            </a:r>
          </a:p>
          <a:p>
            <a:r>
              <a:rPr lang="en-US" dirty="0" smtClean="0"/>
              <a:t>The file will now be downloaded to wherever downloaded files are stored on your computer.</a:t>
            </a:r>
          </a:p>
          <a:p>
            <a:r>
              <a:rPr lang="en-US" dirty="0" smtClean="0"/>
              <a:t>Go to your download folder and you should see a file with a .por extension.  For this dataset it’s called “p201409rel.por”.</a:t>
            </a:r>
          </a:p>
          <a:p>
            <a:r>
              <a:rPr lang="en-US" dirty="0" smtClean="0"/>
              <a:t>You will need to have SPSS on your computer to open the file.  Remember that it is a portable (.por) file.  </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47</a:t>
            </a:fld>
            <a:endParaRPr lang="en-US" dirty="0"/>
          </a:p>
        </p:txBody>
      </p:sp>
    </p:spTree>
    <p:extLst>
      <p:ext uri="{BB962C8B-B14F-4D97-AF65-F5344CB8AC3E}">
        <p14:creationId xmlns:p14="http://schemas.microsoft.com/office/powerpoint/2010/main" val="13073221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RoperExplorer</a:t>
            </a:r>
            <a:endParaRPr lang="en-US" dirty="0"/>
          </a:p>
        </p:txBody>
      </p:sp>
      <p:sp>
        <p:nvSpPr>
          <p:cNvPr id="3" name="Content Placeholder 2"/>
          <p:cNvSpPr>
            <a:spLocks noGrp="1"/>
          </p:cNvSpPr>
          <p:nvPr>
            <p:ph idx="1"/>
          </p:nvPr>
        </p:nvSpPr>
        <p:spPr/>
        <p:txBody>
          <a:bodyPr>
            <a:normAutofit/>
          </a:bodyPr>
          <a:lstStyle/>
          <a:p>
            <a:r>
              <a:rPr lang="en-US" dirty="0" smtClean="0"/>
              <a:t>RoperExplorer  can be used to analyze the data contained in the dataset.</a:t>
            </a:r>
          </a:p>
          <a:p>
            <a:r>
              <a:rPr lang="en-US" dirty="0" smtClean="0"/>
              <a:t>It will give you frequency distributions and crosstabulations.</a:t>
            </a:r>
          </a:p>
          <a:p>
            <a:r>
              <a:rPr lang="en-US" dirty="0" smtClean="0"/>
              <a:t>To do more statistical analysis you should use a statistical package like SPSS.</a:t>
            </a:r>
          </a:p>
        </p:txBody>
      </p:sp>
      <p:sp>
        <p:nvSpPr>
          <p:cNvPr id="5" name="Slide Number Placeholder 4"/>
          <p:cNvSpPr>
            <a:spLocks noGrp="1"/>
          </p:cNvSpPr>
          <p:nvPr>
            <p:ph type="sldNum" sz="quarter" idx="12"/>
          </p:nvPr>
        </p:nvSpPr>
        <p:spPr/>
        <p:txBody>
          <a:bodyPr/>
          <a:lstStyle/>
          <a:p>
            <a:fld id="{ACB29A0A-F2E5-418C-99CA-2DAE16A8AF57}" type="slidenum">
              <a:rPr lang="en-US" smtClean="0"/>
              <a:t>48</a:t>
            </a:fld>
            <a:endParaRPr lang="en-US" dirty="0"/>
          </a:p>
        </p:txBody>
      </p:sp>
    </p:spTree>
    <p:extLst>
      <p:ext uri="{BB962C8B-B14F-4D97-AF65-F5344CB8AC3E}">
        <p14:creationId xmlns:p14="http://schemas.microsoft.com/office/powerpoint/2010/main" val="1362273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 about Roper</a:t>
            </a:r>
            <a:endParaRPr lang="en-US" dirty="0"/>
          </a:p>
        </p:txBody>
      </p:sp>
      <p:sp>
        <p:nvSpPr>
          <p:cNvPr id="3" name="Content Placeholder 2"/>
          <p:cNvSpPr>
            <a:spLocks noGrp="1"/>
          </p:cNvSpPr>
          <p:nvPr>
            <p:ph idx="1"/>
          </p:nvPr>
        </p:nvSpPr>
        <p:spPr/>
        <p:txBody>
          <a:bodyPr/>
          <a:lstStyle/>
          <a:p>
            <a:r>
              <a:rPr lang="en-US" dirty="0" smtClean="0"/>
              <a:t>There are a number of resources for learning more about Roper on their website.</a:t>
            </a:r>
            <a:endParaRPr lang="en-US" dirty="0"/>
          </a:p>
          <a:p>
            <a:r>
              <a:rPr lang="en-US" dirty="0" smtClean="0"/>
              <a:t>On the Roper home page point your mouse at “Support” and then click on “Roper Center Tools.”  You’ll find a number of resources that will help you use the Roper website.</a:t>
            </a:r>
          </a:p>
          <a:p>
            <a:r>
              <a:rPr lang="en-US" dirty="0" smtClean="0"/>
              <a:t>Go to the </a:t>
            </a:r>
            <a:r>
              <a:rPr lang="en-US" dirty="0" smtClean="0">
                <a:hlinkClick r:id="rId2"/>
              </a:rPr>
              <a:t>SSRIC website </a:t>
            </a:r>
            <a:r>
              <a:rPr lang="en-US" dirty="0" smtClean="0"/>
              <a:t>and click on “Roper” under “Data”</a:t>
            </a:r>
          </a:p>
        </p:txBody>
      </p:sp>
      <p:sp>
        <p:nvSpPr>
          <p:cNvPr id="4" name="Slide Number Placeholder 3"/>
          <p:cNvSpPr>
            <a:spLocks noGrp="1"/>
          </p:cNvSpPr>
          <p:nvPr>
            <p:ph type="sldNum" sz="quarter" idx="12"/>
          </p:nvPr>
        </p:nvSpPr>
        <p:spPr/>
        <p:txBody>
          <a:bodyPr/>
          <a:lstStyle/>
          <a:p>
            <a:fld id="{ACB29A0A-F2E5-418C-99CA-2DAE16A8AF57}" type="slidenum">
              <a:rPr lang="en-US" smtClean="0"/>
              <a:t>49</a:t>
            </a:fld>
            <a:endParaRPr lang="en-US" dirty="0"/>
          </a:p>
        </p:txBody>
      </p:sp>
    </p:spTree>
    <p:extLst>
      <p:ext uri="{BB962C8B-B14F-4D97-AF65-F5344CB8AC3E}">
        <p14:creationId xmlns:p14="http://schemas.microsoft.com/office/powerpoint/2010/main" val="196818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Content Placeholder 2"/>
          <p:cNvSpPr>
            <a:spLocks noGrp="1"/>
          </p:cNvSpPr>
          <p:nvPr>
            <p:ph idx="1"/>
          </p:nvPr>
        </p:nvSpPr>
        <p:spPr/>
        <p:txBody>
          <a:bodyPr/>
          <a:lstStyle/>
          <a:p>
            <a:r>
              <a:rPr lang="en-US" dirty="0" smtClean="0"/>
              <a:t>Menu Bar:</a:t>
            </a:r>
          </a:p>
          <a:p>
            <a:r>
              <a:rPr lang="en-US" dirty="0" smtClean="0"/>
              <a:t>Sidebar:</a:t>
            </a:r>
            <a:endParaRPr lang="en-US" dirty="0"/>
          </a:p>
        </p:txBody>
      </p:sp>
      <p:sp>
        <p:nvSpPr>
          <p:cNvPr id="4" name="Footer Placeholder 3"/>
          <p:cNvSpPr>
            <a:spLocks noGrp="1"/>
          </p:cNvSpPr>
          <p:nvPr>
            <p:ph type="ftr" sz="quarter" idx="11"/>
          </p:nvPr>
        </p:nvSpPr>
        <p:spPr/>
        <p:txBody>
          <a:bodyPr/>
          <a:lstStyle/>
          <a:p>
            <a:pPr>
              <a:defRPr/>
            </a:pPr>
            <a:r>
              <a:rPr lang="en-US" smtClean="0"/>
              <a:t>SSRIC Workshop, CSU Channel Islands, 3/3/17: Introduction </a:t>
            </a:r>
            <a:endParaRPr lang="en-US" dirty="0"/>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pPr>
                <a:defRPr/>
              </a:pPr>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599"/>
            <a:ext cx="5638800" cy="34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0"/>
            <a:ext cx="19716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909619"/>
      </p:ext>
    </p:extLst>
  </p:cSld>
  <p:clrMapOvr>
    <a:masterClrMapping/>
  </p:clrMapOvr>
  <mc:AlternateContent xmlns:mc="http://schemas.openxmlformats.org/markup-compatibility/2006" xmlns:p14="http://schemas.microsoft.com/office/powerpoint/2010/main">
    <mc:Choice Requires="p14">
      <p:transition spd="slow" p14:dur="2000" advTm="23849"/>
    </mc:Choice>
    <mc:Fallback xmlns="">
      <p:transition spd="slow" advTm="23849"/>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t/>
            </a:r>
            <a:br>
              <a:rPr lang="en-US" dirty="0" smtClean="0"/>
            </a:br>
            <a:r>
              <a:rPr lang="en-US" dirty="0" smtClean="0"/>
              <a:t/>
            </a:r>
            <a:br>
              <a:rPr lang="en-US" dirty="0" smtClean="0"/>
            </a:br>
            <a:r>
              <a:rPr lang="en-US" dirty="0" smtClean="0">
                <a:hlinkClick r:id="rId2"/>
              </a:rPr>
              <a:t>Inter-university Consortium for Political and Social Research</a:t>
            </a:r>
            <a:r>
              <a:rPr lang="en-US" dirty="0" smtClean="0"/>
              <a:t/>
            </a:r>
            <a:br>
              <a:rPr lang="en-US" dirty="0" smtClean="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83892"/>
            <a:ext cx="8229600" cy="3358578"/>
          </a:xfrm>
        </p:spPr>
      </p:pic>
      <p:sp>
        <p:nvSpPr>
          <p:cNvPr id="3" name="Footer Placeholder 2"/>
          <p:cNvSpPr>
            <a:spLocks noGrp="1"/>
          </p:cNvSpPr>
          <p:nvPr>
            <p:ph type="ftr" sz="quarter" idx="11"/>
          </p:nvPr>
        </p:nvSpPr>
        <p:spPr/>
        <p:txBody>
          <a:bodyPr/>
          <a:lstStyle/>
          <a:p>
            <a:r>
              <a:rPr lang="en-US" dirty="0" smtClean="0">
                <a:solidFill>
                  <a:prstClr val="black">
                    <a:tint val="75000"/>
                  </a:prstClr>
                </a:solidFill>
              </a:rPr>
              <a:t>SSRIC Workshop, CSU Channel Islands, 3/3/17: ICPSR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CE7DD9-B798-4010-908C-748089CB6D72}"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1743975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ICPSR?</a:t>
            </a:r>
          </a:p>
        </p:txBody>
      </p:sp>
      <p:sp>
        <p:nvSpPr>
          <p:cNvPr id="3" name="Content Placeholder 2"/>
          <p:cNvSpPr>
            <a:spLocks noGrp="1"/>
          </p:cNvSpPr>
          <p:nvPr>
            <p:ph sz="half" idx="1"/>
          </p:nvPr>
        </p:nvSpPr>
        <p:spPr/>
        <p:txBody>
          <a:bodyPr/>
          <a:lstStyle/>
          <a:p>
            <a:pPr>
              <a:lnSpc>
                <a:spcPct val="90000"/>
              </a:lnSpc>
              <a:defRPr/>
            </a:pPr>
            <a:r>
              <a:rPr lang="en-US" dirty="0"/>
              <a:t>Primary social science data archive for the U.S.</a:t>
            </a:r>
          </a:p>
          <a:p>
            <a:pPr>
              <a:defRPr/>
            </a:pPr>
            <a:r>
              <a:rPr lang="en-US" dirty="0"/>
              <a:t>Founded in 1962; CSU joined in 1972</a:t>
            </a:r>
          </a:p>
          <a:p>
            <a:pPr lvl="1">
              <a:spcBef>
                <a:spcPct val="0"/>
              </a:spcBef>
              <a:defRPr/>
            </a:pPr>
            <a:r>
              <a:rPr lang="en-US" dirty="0" smtClean="0">
                <a:hlinkClick r:id="rId3"/>
              </a:rPr>
              <a:t>765 </a:t>
            </a:r>
            <a:r>
              <a:rPr lang="en-US" dirty="0">
                <a:hlinkClick r:id="rId3"/>
              </a:rPr>
              <a:t>member institutions </a:t>
            </a:r>
            <a:r>
              <a:rPr lang="en-US" dirty="0"/>
              <a:t>worldwide</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SSRIC Workshop, CSU Channel Islands, 3/3/17: ICPSR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CE7DD9-B798-4010-908C-748089CB6D72}" type="slidenum">
              <a:rPr lang="en-US" smtClean="0">
                <a:solidFill>
                  <a:prstClr val="black">
                    <a:tint val="75000"/>
                  </a:prstClr>
                </a:solidFill>
              </a:rPr>
              <a:pPr/>
              <a:t>51</a:t>
            </a:fld>
            <a:endParaRPr lang="en-US" dirty="0">
              <a:solidFill>
                <a:prstClr val="black">
                  <a:tint val="75000"/>
                </a:prstClr>
              </a:solidFill>
            </a:endParaRPr>
          </a:p>
        </p:txBody>
      </p:sp>
      <p:pic>
        <p:nvPicPr>
          <p:cNvPr id="2050"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178188"/>
            <a:ext cx="4038600" cy="33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1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Services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Vast data archive accessible via the </a:t>
            </a:r>
            <a:r>
              <a:rPr lang="en-US" dirty="0" smtClean="0"/>
              <a:t>web</a:t>
            </a:r>
          </a:p>
          <a:p>
            <a:r>
              <a:rPr lang="en-US" dirty="0" smtClean="0"/>
              <a:t>Summer program</a:t>
            </a:r>
          </a:p>
          <a:p>
            <a:r>
              <a:rPr lang="en-US" dirty="0" smtClean="0"/>
              <a:t>Instructional </a:t>
            </a:r>
            <a:r>
              <a:rPr lang="en-US" dirty="0"/>
              <a:t>resources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SSRIC Workshop, CSU Channel Islands, 3/3/17: ICPSR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CE7DD9-B798-4010-908C-748089CB6D72}"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27655444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80988"/>
            <a:ext cx="8229600" cy="1139825"/>
          </a:xfrm>
        </p:spPr>
        <p:txBody>
          <a:bodyPr/>
          <a:lstStyle/>
          <a:p>
            <a:pPr eaLnBrk="1" hangingPunct="1">
              <a:defRPr/>
            </a:pPr>
            <a:r>
              <a:rPr lang="en-US" dirty="0" smtClean="0"/>
              <a:t>Using ICPSR Data</a:t>
            </a:r>
          </a:p>
        </p:txBody>
      </p:sp>
      <p:sp>
        <p:nvSpPr>
          <p:cNvPr id="17411" name="Rectangle 3"/>
          <p:cNvSpPr>
            <a:spLocks noGrp="1" noChangeArrowheads="1"/>
          </p:cNvSpPr>
          <p:nvPr>
            <p:ph type="body" idx="4294967295"/>
          </p:nvPr>
        </p:nvSpPr>
        <p:spPr>
          <a:xfrm>
            <a:off x="533400" y="1420813"/>
            <a:ext cx="8089900" cy="3101975"/>
          </a:xfrm>
        </p:spPr>
        <p:txBody>
          <a:bodyPr/>
          <a:lstStyle/>
          <a:p>
            <a:pPr eaLnBrk="1" hangingPunct="1">
              <a:lnSpc>
                <a:spcPct val="90000"/>
              </a:lnSpc>
              <a:buFont typeface="Wingdings" pitchFamily="48" charset="2"/>
              <a:buChar char="Ø"/>
              <a:defRPr/>
            </a:pPr>
            <a:r>
              <a:rPr lang="en-US" dirty="0" smtClean="0"/>
              <a:t>Log on/Create an Account</a:t>
            </a:r>
          </a:p>
          <a:p>
            <a:pPr eaLnBrk="1" hangingPunct="1">
              <a:lnSpc>
                <a:spcPct val="90000"/>
              </a:lnSpc>
              <a:buFont typeface="Wingdings" pitchFamily="48" charset="2"/>
              <a:buChar char="Ø"/>
              <a:defRPr/>
            </a:pPr>
            <a:r>
              <a:rPr lang="en-US" dirty="0" smtClean="0"/>
              <a:t>Locate the study</a:t>
            </a:r>
          </a:p>
          <a:p>
            <a:pPr eaLnBrk="1" hangingPunct="1">
              <a:lnSpc>
                <a:spcPct val="90000"/>
              </a:lnSpc>
              <a:buFont typeface="Wingdings" pitchFamily="48" charset="2"/>
              <a:buChar char="Ø"/>
              <a:defRPr/>
            </a:pPr>
            <a:r>
              <a:rPr lang="en-US" dirty="0" smtClean="0"/>
              <a:t>Select the data for download</a:t>
            </a:r>
          </a:p>
          <a:p>
            <a:pPr eaLnBrk="1" hangingPunct="1">
              <a:lnSpc>
                <a:spcPct val="90000"/>
              </a:lnSpc>
              <a:buFont typeface="Wingdings" pitchFamily="48" charset="2"/>
              <a:buChar char="Ø"/>
              <a:defRPr/>
            </a:pPr>
            <a:r>
              <a:rPr lang="en-US" dirty="0" smtClean="0"/>
              <a:t>Download the data</a:t>
            </a:r>
          </a:p>
          <a:p>
            <a:pPr eaLnBrk="1" hangingPunct="1">
              <a:lnSpc>
                <a:spcPct val="90000"/>
              </a:lnSpc>
              <a:buFont typeface="Wingdings" pitchFamily="48" charset="2"/>
              <a:buChar char="Ø"/>
              <a:defRPr/>
            </a:pPr>
            <a:r>
              <a:rPr lang="en-US" dirty="0" smtClean="0"/>
              <a:t>Save the data for analysis</a:t>
            </a:r>
          </a:p>
          <a:p>
            <a:pPr eaLnBrk="1" hangingPunct="1">
              <a:lnSpc>
                <a:spcPct val="90000"/>
              </a:lnSpc>
              <a:buFont typeface="Wingdings" pitchFamily="48" charset="2"/>
              <a:buChar char="Ø"/>
              <a:defRPr/>
            </a:pPr>
            <a:endParaRPr lang="en-US" sz="2400" dirty="0" smtClean="0"/>
          </a:p>
        </p:txBody>
      </p:sp>
      <p:sp>
        <p:nvSpPr>
          <p:cNvPr id="5" name="Rectangle 69"/>
          <p:cNvSpPr>
            <a:spLocks noGrp="1" noChangeArrowheads="1"/>
          </p:cNvSpPr>
          <p:nvPr>
            <p:ph type="ftr" sz="quarter" idx="11"/>
          </p:nvPr>
        </p:nvSpPr>
        <p:spPr/>
        <p:txBody>
          <a:bodyPr/>
          <a:lstStyle/>
          <a:p>
            <a:pPr>
              <a:defRPr/>
            </a:pPr>
            <a:r>
              <a:rPr lang="en-US" dirty="0" smtClean="0"/>
              <a:t>SSRIC Workshop, CSU Channel Islands, 3/3/17: ICPSR</a:t>
            </a:r>
            <a:endParaRPr lang="en-US" dirty="0"/>
          </a:p>
        </p:txBody>
      </p:sp>
      <p:sp>
        <p:nvSpPr>
          <p:cNvPr id="2" name="Slide Number Placeholder 1"/>
          <p:cNvSpPr>
            <a:spLocks noGrp="1"/>
          </p:cNvSpPr>
          <p:nvPr>
            <p:ph type="sldNum" sz="quarter" idx="12"/>
          </p:nvPr>
        </p:nvSpPr>
        <p:spPr/>
        <p:txBody>
          <a:bodyPr/>
          <a:lstStyle/>
          <a:p>
            <a:fld id="{8DCE7DD9-B798-4010-908C-748089CB6D72}"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8174185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Account – Step 1</a:t>
            </a:r>
          </a:p>
        </p:txBody>
      </p:sp>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54</a:t>
            </a:fld>
            <a:endParaRPr lang="en-US" dirty="0">
              <a:solidFill>
                <a:prstClr val="black">
                  <a:tint val="75000"/>
                </a:prst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229600" cy="277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848600" y="230124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0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Account – Step 2</a:t>
            </a:r>
            <a:br>
              <a:rPr lang="en-US" dirty="0" smtClean="0"/>
            </a:br>
            <a:endParaRPr lang="en-US" sz="2400" dirty="0"/>
          </a:p>
        </p:txBody>
      </p:sp>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600200"/>
            <a:ext cx="6704233" cy="4525963"/>
          </a:xfrm>
        </p:spPr>
      </p:pic>
      <p:sp>
        <p:nvSpPr>
          <p:cNvPr id="9" name="Rectangle 8"/>
          <p:cNvSpPr/>
          <p:nvPr/>
        </p:nvSpPr>
        <p:spPr>
          <a:xfrm>
            <a:off x="1371600" y="5105400"/>
            <a:ext cx="3200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24000" y="4745736"/>
            <a:ext cx="10668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572000" y="4953000"/>
            <a:ext cx="762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67446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Locate the Study -1</a:t>
            </a: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SSRIC Workshop, CSU Channel Islands, 3/3/17: ICPSR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CE7DD9-B798-4010-908C-748089CB6D72}" type="slidenum">
              <a:rPr lang="en-US" smtClean="0">
                <a:solidFill>
                  <a:prstClr val="black">
                    <a:tint val="75000"/>
                  </a:prstClr>
                </a:solidFill>
              </a:rPr>
              <a:pPr/>
              <a:t>56</a:t>
            </a:fld>
            <a:endParaRPr lang="en-US" dirty="0">
              <a:solidFill>
                <a:prstClr val="black">
                  <a:tint val="75000"/>
                </a:prstClr>
              </a:solidFill>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515786"/>
            <a:ext cx="8229600" cy="269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819400" y="2743200"/>
            <a:ext cx="510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6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Search Results</a:t>
            </a:r>
            <a:endParaRPr lang="en-US" dirty="0"/>
          </a:p>
        </p:txBody>
      </p:sp>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371600"/>
            <a:ext cx="5410200" cy="4889876"/>
          </a:xfrm>
        </p:spPr>
      </p:pic>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57</a:t>
            </a:fld>
            <a:endParaRPr lang="en-US" dirty="0">
              <a:solidFill>
                <a:prstClr val="black">
                  <a:tint val="75000"/>
                </a:prstClr>
              </a:solidFill>
            </a:endParaRPr>
          </a:p>
        </p:txBody>
      </p:sp>
      <p:sp>
        <p:nvSpPr>
          <p:cNvPr id="4" name="Oval 3"/>
          <p:cNvSpPr/>
          <p:nvPr/>
        </p:nvSpPr>
        <p:spPr>
          <a:xfrm>
            <a:off x="2264664" y="5318760"/>
            <a:ext cx="3124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4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Data for Download</a:t>
            </a:r>
            <a:endParaRPr lang="en-US" dirty="0"/>
          </a:p>
        </p:txBody>
      </p:sp>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33600"/>
            <a:ext cx="8229600" cy="3262049"/>
          </a:xfrm>
        </p:spPr>
      </p:pic>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58</a:t>
            </a:fld>
            <a:endParaRPr lang="en-US" dirty="0">
              <a:solidFill>
                <a:prstClr val="black">
                  <a:tint val="75000"/>
                </a:prstClr>
              </a:solidFill>
            </a:endParaRPr>
          </a:p>
        </p:txBody>
      </p:sp>
      <p:sp>
        <p:nvSpPr>
          <p:cNvPr id="4" name="Oval 3"/>
          <p:cNvSpPr/>
          <p:nvPr/>
        </p:nvSpPr>
        <p:spPr>
          <a:xfrm>
            <a:off x="2362200" y="4876800"/>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2133600"/>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3962400"/>
            <a:ext cx="7086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32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Data</a:t>
            </a:r>
            <a:endParaRPr lang="en-US" dirty="0"/>
          </a:p>
        </p:txBody>
      </p:sp>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pic>
        <p:nvPicPr>
          <p:cNvPr id="7" name="Picture 2" descr="Save the zip file to the desired directory" title="Saving the Fi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6330" y="1729581"/>
            <a:ext cx="691134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863260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Footer Placeholder 2"/>
          <p:cNvSpPr>
            <a:spLocks noGrp="1"/>
          </p:cNvSpPr>
          <p:nvPr>
            <p:ph type="ftr" sz="quarter" idx="11"/>
          </p:nvPr>
        </p:nvSpPr>
        <p:spPr/>
        <p:txBody>
          <a:bodyPr/>
          <a:lstStyle/>
          <a:p>
            <a:pPr>
              <a:defRPr/>
            </a:pPr>
            <a:r>
              <a:rPr lang="en-US" smtClean="0"/>
              <a:t>SSRIC Workshop, CSU Channel Islands, 3/3/17: Introduction </a:t>
            </a:r>
            <a:endParaRPr lang="en-US" dirty="0"/>
          </a:p>
        </p:txBody>
      </p:sp>
      <p:sp>
        <p:nvSpPr>
          <p:cNvPr id="4" name="Slide Number Placeholder 3"/>
          <p:cNvSpPr>
            <a:spLocks noGrp="1"/>
          </p:cNvSpPr>
          <p:nvPr>
            <p:ph type="sldNum" sz="quarter" idx="12"/>
          </p:nvPr>
        </p:nvSpPr>
        <p:spPr/>
        <p:txBody>
          <a:bodyPr/>
          <a:lstStyle/>
          <a:p>
            <a:pPr>
              <a:defRPr/>
            </a:pPr>
            <a:fld id="{95DDE820-4B48-41D0-A99E-C24719585F69}" type="slidenum">
              <a:rPr lang="en-US" smtClean="0"/>
              <a:pPr>
                <a:defRPr/>
              </a:pPr>
              <a:t>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348238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175321"/>
      </p:ext>
    </p:extLst>
  </p:cSld>
  <p:clrMapOvr>
    <a:masterClrMapping/>
  </p:clrMapOvr>
  <mc:AlternateContent xmlns:mc="http://schemas.openxmlformats.org/markup-compatibility/2006" xmlns:p14="http://schemas.microsoft.com/office/powerpoint/2010/main">
    <mc:Choice Requires="p14">
      <p:transition spd="slow" p14:dur="2000" advTm="51477"/>
    </mc:Choice>
    <mc:Fallback xmlns="">
      <p:transition spd="slow" advTm="51477"/>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 Data for Analysis</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SSRIC Workshop, CSU Channel Islands, 3/3/17: ICPSR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CE7DD9-B798-4010-908C-748089CB6D72}" type="slidenum">
              <a:rPr lang="en-US" smtClean="0">
                <a:solidFill>
                  <a:prstClr val="black">
                    <a:tint val="75000"/>
                  </a:prstClr>
                </a:solidFill>
              </a:rPr>
              <a:pPr/>
              <a:t>60</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219200"/>
            <a:ext cx="62293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0"/>
            <a:ext cx="56102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403" y="3352800"/>
            <a:ext cx="58102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3538" y="4572000"/>
            <a:ext cx="58769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819400" y="3905250"/>
            <a:ext cx="8382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9400" y="5195887"/>
            <a:ext cx="1676400" cy="366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8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Converting ASCII Files</a:t>
            </a:r>
            <a:endParaRPr lang="en-US" dirty="0"/>
          </a:p>
        </p:txBody>
      </p:sp>
      <p:pic>
        <p:nvPicPr>
          <p:cNvPr id="7" name="Picture 3" descr="Some old datasets come with only a raw data ASCII (American Standard Code for Information Interchange) file and an SPSS “syntax” file.  By running the data against the syntax file, you can create an SPSS system file.  You’ll need to made a few changes in the syntax file.  The handout linked to this page will show you how.&#10;" title="Converting ASCII File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01111" y="1600200"/>
            <a:ext cx="39417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42538157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SPSS Syntax Files</a:t>
            </a:r>
            <a:endParaRPr lang="en-US" dirty="0"/>
          </a:p>
        </p:txBody>
      </p:sp>
      <p:sp>
        <p:nvSpPr>
          <p:cNvPr id="3" name="Content Placeholder 2"/>
          <p:cNvSpPr>
            <a:spLocks noGrp="1"/>
          </p:cNvSpPr>
          <p:nvPr>
            <p:ph idx="1"/>
          </p:nvPr>
        </p:nvSpPr>
        <p:spPr/>
        <p:txBody>
          <a:bodyPr>
            <a:normAutofit/>
          </a:bodyPr>
          <a:lstStyle/>
          <a:p>
            <a:pPr marL="0" lvl="0" indent="0">
              <a:buNone/>
            </a:pPr>
            <a:r>
              <a:rPr lang="nl-NL" dirty="0" smtClean="0"/>
              <a:t>Books (Sage):</a:t>
            </a:r>
          </a:p>
          <a:p>
            <a:pPr lvl="0"/>
            <a:r>
              <a:rPr lang="nl-NL" dirty="0"/>
              <a:t>Collier, </a:t>
            </a:r>
            <a:r>
              <a:rPr lang="nl-NL" dirty="0" smtClean="0"/>
              <a:t>Jacqueline, </a:t>
            </a:r>
            <a:r>
              <a:rPr lang="en-US" i="1" dirty="0">
                <a:hlinkClick r:id="rId3"/>
              </a:rPr>
              <a:t>Using SPSS Syntax: A Beginner's </a:t>
            </a:r>
            <a:r>
              <a:rPr lang="en-US" i="1" dirty="0" smtClean="0">
                <a:hlinkClick r:id="rId3"/>
              </a:rPr>
              <a:t>Guide</a:t>
            </a:r>
            <a:r>
              <a:rPr lang="en-US" i="1" dirty="0" smtClean="0"/>
              <a:t> </a:t>
            </a:r>
            <a:r>
              <a:rPr lang="en-US" dirty="0" smtClean="0">
                <a:solidFill>
                  <a:prstClr val="black"/>
                </a:solidFill>
              </a:rPr>
              <a:t>(2010)</a:t>
            </a:r>
            <a:r>
              <a:rPr lang="en-US" i="1" dirty="0" smtClean="0">
                <a:solidFill>
                  <a:prstClr val="black"/>
                </a:solidFill>
              </a:rPr>
              <a:t>.</a:t>
            </a:r>
            <a:r>
              <a:rPr lang="en-US" dirty="0" smtClean="0">
                <a:solidFill>
                  <a:prstClr val="black"/>
                </a:solidFill>
              </a:rPr>
              <a:t> Amazon: $50.40 (new; paper), $36.96 (Kindle)</a:t>
            </a:r>
            <a:endParaRPr lang="nl-NL" i="1" dirty="0" smtClean="0"/>
          </a:p>
          <a:p>
            <a:r>
              <a:rPr lang="nl-NL" dirty="0"/>
              <a:t>te Grotenhuis, Manfred and Chris </a:t>
            </a:r>
            <a:r>
              <a:rPr lang="nl-NL" dirty="0" smtClean="0"/>
              <a:t>Visscher, </a:t>
            </a:r>
            <a:r>
              <a:rPr lang="en-US" i="1" dirty="0">
                <a:effectLst/>
                <a:hlinkClick r:id="rId4"/>
              </a:rPr>
              <a:t>How to Use SPSS Syntax: An Overview of Common </a:t>
            </a:r>
            <a:r>
              <a:rPr lang="en-US" i="1" dirty="0" smtClean="0">
                <a:effectLst/>
                <a:hlinkClick r:id="rId4"/>
              </a:rPr>
              <a:t>Commands </a:t>
            </a:r>
            <a:r>
              <a:rPr lang="en-US" dirty="0" smtClean="0">
                <a:effectLst/>
              </a:rPr>
              <a:t>(2014)</a:t>
            </a:r>
            <a:r>
              <a:rPr lang="en-US" i="1" dirty="0" smtClean="0">
                <a:effectLst/>
              </a:rPr>
              <a:t>. </a:t>
            </a:r>
            <a:r>
              <a:rPr lang="en-US" dirty="0" smtClean="0">
                <a:effectLst/>
              </a:rPr>
              <a:t>Amazon: $25.70 (new; paper), $13.20 (Kindle)</a:t>
            </a:r>
          </a:p>
          <a:p>
            <a:endParaRPr lang="en-US" i="1" dirty="0">
              <a:effectLst/>
            </a:endParaRPr>
          </a:p>
          <a:p>
            <a:pPr marL="0" indent="0">
              <a:buNone/>
            </a:pPr>
            <a:endParaRPr lang="en-US" dirty="0"/>
          </a:p>
        </p:txBody>
      </p:sp>
      <p:sp>
        <p:nvSpPr>
          <p:cNvPr id="5" name="Footer Placeholder 4"/>
          <p:cNvSpPr>
            <a:spLocks noGrp="1"/>
          </p:cNvSpPr>
          <p:nvPr>
            <p:ph type="ftr" sz="quarter" idx="11"/>
          </p:nvPr>
        </p:nvSpPr>
        <p:spPr/>
        <p:txBody>
          <a:bodyPr/>
          <a:lstStyle/>
          <a:p>
            <a:pPr>
              <a:defRPr/>
            </a:pPr>
            <a:r>
              <a:rPr lang="en-US" dirty="0" smtClean="0"/>
              <a:t>SSRIC Workshop, CSU Channel Islands, 3/3/17: ICPSR</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42093132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Tools</a:t>
            </a:r>
            <a:endParaRPr lang="en-US" dirty="0"/>
          </a:p>
        </p:txBody>
      </p:sp>
      <p:sp>
        <p:nvSpPr>
          <p:cNvPr id="3" name="Content Placeholder 2"/>
          <p:cNvSpPr>
            <a:spLocks noGrp="1"/>
          </p:cNvSpPr>
          <p:nvPr>
            <p:ph idx="1"/>
          </p:nvPr>
        </p:nvSpPr>
        <p:spPr/>
        <p:txBody>
          <a:bodyPr/>
          <a:lstStyle/>
          <a:p>
            <a:r>
              <a:rPr lang="en-US" dirty="0" smtClean="0"/>
              <a:t>Search/Compare Variables</a:t>
            </a:r>
          </a:p>
          <a:p>
            <a:r>
              <a:rPr lang="en-US" dirty="0" smtClean="0"/>
              <a:t>Bibliography of Data Related Literature</a:t>
            </a:r>
          </a:p>
          <a:p>
            <a:r>
              <a:rPr lang="en-US" dirty="0" smtClean="0"/>
              <a:t>Online Data Analysis</a:t>
            </a:r>
          </a:p>
        </p:txBody>
      </p:sp>
      <p:sp>
        <p:nvSpPr>
          <p:cNvPr id="5" name="Footer Placeholder 4"/>
          <p:cNvSpPr>
            <a:spLocks noGrp="1"/>
          </p:cNvSpPr>
          <p:nvPr>
            <p:ph type="ftr" sz="quarter" idx="11"/>
          </p:nvPr>
        </p:nvSpPr>
        <p:spPr/>
        <p:txBody>
          <a:bodyPr/>
          <a:lstStyle/>
          <a:p>
            <a:pPr>
              <a:defRPr/>
            </a:pPr>
            <a:r>
              <a:rPr lang="en-US" smtClean="0"/>
              <a:t>SSRIC Workshop, CSU Channel Islands, 3/3/17: ICPSR</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34899838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Search/Compare Variables</a:t>
            </a:r>
            <a:endParaRPr lang="en-US" dirty="0"/>
          </a:p>
        </p:txBody>
      </p:sp>
      <p:sp>
        <p:nvSpPr>
          <p:cNvPr id="5" name="Footer Placeholder 4"/>
          <p:cNvSpPr>
            <a:spLocks noGrp="1"/>
          </p:cNvSpPr>
          <p:nvPr>
            <p:ph type="ftr" sz="quarter" idx="11"/>
          </p:nvPr>
        </p:nvSpPr>
        <p:spPr/>
        <p:txBody>
          <a:bodyPr/>
          <a:lstStyle/>
          <a:p>
            <a:pPr>
              <a:defRPr/>
            </a:pPr>
            <a:r>
              <a:rPr lang="en-US" smtClean="0"/>
              <a:t>SSRIC Workshop, CSU Channel Islands, 3/3/17: ICPSR</a:t>
            </a: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64</a:t>
            </a:fld>
            <a:endParaRPr lang="en-US" dirty="0">
              <a:solidFill>
                <a:prstClr val="black">
                  <a:tint val="75000"/>
                </a:prstClr>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9239" y="1600200"/>
            <a:ext cx="584552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8293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Find Publications</a:t>
            </a:r>
            <a:br>
              <a:rPr lang="en-US" smtClean="0"/>
            </a:br>
            <a:endParaRPr lang="en-US" dirty="0"/>
          </a:p>
        </p:txBody>
      </p:sp>
      <p:sp>
        <p:nvSpPr>
          <p:cNvPr id="5" name="Footer Placeholder 4"/>
          <p:cNvSpPr>
            <a:spLocks noGrp="1"/>
          </p:cNvSpPr>
          <p:nvPr>
            <p:ph type="ftr" sz="quarter" idx="11"/>
          </p:nvPr>
        </p:nvSpPr>
        <p:spPr/>
        <p:txBody>
          <a:bodyPr/>
          <a:lstStyle/>
          <a:p>
            <a:pPr>
              <a:defRPr/>
            </a:pPr>
            <a:r>
              <a:rPr lang="en-US" smtClean="0"/>
              <a:t>SSRIC Workshop, CSU Channel Islands, 3/3/17: ICPSR</a:t>
            </a:r>
            <a:endParaRPr lang="en-US" dirty="0"/>
          </a:p>
        </p:txBody>
      </p:sp>
      <p:sp>
        <p:nvSpPr>
          <p:cNvPr id="3" name="Slide Number Placeholder 2"/>
          <p:cNvSpPr>
            <a:spLocks noGrp="1"/>
          </p:cNvSpPr>
          <p:nvPr>
            <p:ph type="sldNum" sz="quarter" idx="12"/>
          </p:nvPr>
        </p:nvSpPr>
        <p:spPr/>
        <p:txBody>
          <a:bodyPr/>
          <a:lstStyle/>
          <a:p>
            <a:fld id="{8DCE7DD9-B798-4010-908C-748089CB6D72}" type="slidenum">
              <a:rPr lang="en-US" smtClean="0">
                <a:solidFill>
                  <a:prstClr val="black">
                    <a:tint val="75000"/>
                  </a:prstClr>
                </a:solidFill>
              </a:rPr>
              <a:pPr/>
              <a:t>65</a:t>
            </a:fld>
            <a:endParaRPr lang="en-US" dirty="0">
              <a:solidFill>
                <a:prstClr val="black">
                  <a:tint val="75000"/>
                </a:prstClr>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9330" y="1600200"/>
            <a:ext cx="72853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095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Data Analysis</a:t>
            </a:r>
            <a:endParaRPr lang="en-US" dirty="0"/>
          </a:p>
        </p:txBody>
      </p:sp>
      <p:sp>
        <p:nvSpPr>
          <p:cNvPr id="3" name="Content Placeholder 2"/>
          <p:cNvSpPr>
            <a:spLocks noGrp="1"/>
          </p:cNvSpPr>
          <p:nvPr>
            <p:ph idx="1"/>
          </p:nvPr>
        </p:nvSpPr>
        <p:spPr/>
        <p:txBody>
          <a:bodyPr/>
          <a:lstStyle/>
          <a:p>
            <a:r>
              <a:rPr lang="en-US" dirty="0" smtClean="0"/>
              <a:t>Simple Crosstabs: if a dataset description says that you can perform simple crosstabs, you can do so online by clicking on the link and following the instructions. </a:t>
            </a:r>
          </a:p>
          <a:p>
            <a:r>
              <a:rPr lang="en-US" dirty="0" smtClean="0"/>
              <a:t>SDA: some datasets also allow more extensive analyses using SDA (Survey Documentation and Analysis).  The SSRIC offers a separate workshop on SDA.</a:t>
            </a:r>
            <a:endParaRPr lang="en-US" dirty="0"/>
          </a:p>
        </p:txBody>
      </p:sp>
      <p:sp>
        <p:nvSpPr>
          <p:cNvPr id="5" name="Footer Placeholder 4"/>
          <p:cNvSpPr>
            <a:spLocks noGrp="1"/>
          </p:cNvSpPr>
          <p:nvPr>
            <p:ph type="ftr" sz="quarter" idx="11"/>
          </p:nvPr>
        </p:nvSpPr>
        <p:spPr/>
        <p:txBody>
          <a:bodyPr/>
          <a:lstStyle/>
          <a:p>
            <a:pPr>
              <a:defRPr/>
            </a:pPr>
            <a:r>
              <a:rPr lang="en-US" smtClean="0"/>
              <a:t>SSRIC Workshop, CSU Channel Islands, 3/3/17: ICPSR</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40908846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Field (California) Poll</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March 3, 2017</a:t>
            </a:r>
          </a:p>
          <a:p>
            <a:endParaRPr lang="en-US" dirty="0"/>
          </a:p>
        </p:txBody>
      </p:sp>
    </p:spTree>
    <p:extLst>
      <p:ext uri="{BB962C8B-B14F-4D97-AF65-F5344CB8AC3E}">
        <p14:creationId xmlns:p14="http://schemas.microsoft.com/office/powerpoint/2010/main" val="1355494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Field Poll?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Field Poll was established in 1947 by Mervin Field.</a:t>
            </a:r>
          </a:p>
          <a:p>
            <a:r>
              <a:rPr lang="en-US" dirty="0"/>
              <a:t>A</a:t>
            </a:r>
            <a:r>
              <a:rPr lang="en-US" dirty="0" smtClean="0"/>
              <a:t>n independent non-partisan survey of California public opinion covering a wide range of political and social topics.</a:t>
            </a:r>
          </a:p>
          <a:p>
            <a:r>
              <a:rPr lang="en-US" dirty="0" smtClean="0"/>
              <a:t>One of the major statewide public opinion polls in California.</a:t>
            </a:r>
          </a:p>
          <a:p>
            <a:r>
              <a:rPr lang="en-US" dirty="0" smtClean="0"/>
              <a:t>It was conducted by The Field Research Corporation which is located in San Francisco.</a:t>
            </a:r>
          </a:p>
          <a:p>
            <a:r>
              <a:rPr lang="en-US" dirty="0" smtClean="0"/>
              <a:t>Unfortunately the Field Poll closed at the end of 2016</a:t>
            </a:r>
            <a:r>
              <a:rPr lang="en-US" dirty="0"/>
              <a:t> </a:t>
            </a:r>
            <a:r>
              <a:rPr lang="en-US" dirty="0" smtClean="0"/>
              <a:t>and the Field website has been taken down. However, we still have access to the Field Poll archives.</a:t>
            </a:r>
          </a:p>
        </p:txBody>
      </p:sp>
      <p:sp>
        <p:nvSpPr>
          <p:cNvPr id="4" name="Slide Number Placeholder 3"/>
          <p:cNvSpPr>
            <a:spLocks noGrp="1"/>
          </p:cNvSpPr>
          <p:nvPr>
            <p:ph type="sldNum" sz="quarter" idx="12"/>
          </p:nvPr>
        </p:nvSpPr>
        <p:spPr/>
        <p:txBody>
          <a:bodyPr/>
          <a:lstStyle/>
          <a:p>
            <a:fld id="{01B28109-9244-4FC3-9D81-8C439D7C74E2}" type="slidenum">
              <a:rPr lang="en-US" smtClean="0"/>
              <a:t>68</a:t>
            </a:fld>
            <a:endParaRPr lang="en-US" dirty="0"/>
          </a:p>
        </p:txBody>
      </p:sp>
    </p:spTree>
    <p:extLst>
      <p:ext uri="{BB962C8B-B14F-4D97-AF65-F5344CB8AC3E}">
        <p14:creationId xmlns:p14="http://schemas.microsoft.com/office/powerpoint/2010/main" val="13594753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data stored?</a:t>
            </a:r>
            <a:endParaRPr lang="en-US" dirty="0"/>
          </a:p>
        </p:txBody>
      </p:sp>
      <p:sp>
        <p:nvSpPr>
          <p:cNvPr id="3" name="Content Placeholder 2"/>
          <p:cNvSpPr>
            <a:spLocks noGrp="1"/>
          </p:cNvSpPr>
          <p:nvPr>
            <p:ph idx="1"/>
          </p:nvPr>
        </p:nvSpPr>
        <p:spPr/>
        <p:txBody>
          <a:bodyPr>
            <a:normAutofit/>
          </a:bodyPr>
          <a:lstStyle/>
          <a:p>
            <a:r>
              <a:rPr lang="en-US" dirty="0" smtClean="0"/>
              <a:t>The CSU has an arrangement with UCDATA at Berkeley to provide CSU campuses that subscribe to the social science databases access to the Field Polls.</a:t>
            </a:r>
          </a:p>
          <a:p>
            <a:r>
              <a:rPr lang="en-US" dirty="0" smtClean="0"/>
              <a:t>Access to the Field Polls </a:t>
            </a:r>
            <a:r>
              <a:rPr lang="en-US" dirty="0"/>
              <a:t>on CSU </a:t>
            </a:r>
            <a:r>
              <a:rPr lang="en-US" dirty="0" smtClean="0"/>
              <a:t>campuses is IP authenticated.  This means that in order to access the Field Polls, you will need to do so from your CSU campus.</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69</a:t>
            </a:fld>
            <a:endParaRPr lang="en-US" dirty="0"/>
          </a:p>
        </p:txBody>
      </p:sp>
    </p:spTree>
    <p:extLst>
      <p:ext uri="{BB962C8B-B14F-4D97-AF65-F5344CB8AC3E}">
        <p14:creationId xmlns:p14="http://schemas.microsoft.com/office/powerpoint/2010/main" val="2689642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a:t>
            </a:r>
            <a:endParaRPr lang="en-US" dirty="0"/>
          </a:p>
        </p:txBody>
      </p:sp>
      <p:sp>
        <p:nvSpPr>
          <p:cNvPr id="3" name="Footer Placeholder 2"/>
          <p:cNvSpPr>
            <a:spLocks noGrp="1"/>
          </p:cNvSpPr>
          <p:nvPr>
            <p:ph type="ftr" sz="quarter" idx="11"/>
          </p:nvPr>
        </p:nvSpPr>
        <p:spPr/>
        <p:txBody>
          <a:bodyPr/>
          <a:lstStyle/>
          <a:p>
            <a:pPr>
              <a:defRPr/>
            </a:pPr>
            <a:r>
              <a:rPr lang="en-US" smtClean="0"/>
              <a:t>SSRIC Workshop, CSU Channel Islands, 3/3/17: Introduction </a:t>
            </a:r>
            <a:endParaRPr lang="en-US" dirty="0"/>
          </a:p>
        </p:txBody>
      </p:sp>
      <p:sp>
        <p:nvSpPr>
          <p:cNvPr id="4" name="Slide Number Placeholder 3"/>
          <p:cNvSpPr>
            <a:spLocks noGrp="1"/>
          </p:cNvSpPr>
          <p:nvPr>
            <p:ph type="sldNum" sz="quarter" idx="12"/>
          </p:nvPr>
        </p:nvSpPr>
        <p:spPr/>
        <p:txBody>
          <a:bodyPr/>
          <a:lstStyle/>
          <a:p>
            <a:pPr>
              <a:defRPr/>
            </a:pPr>
            <a:fld id="{95DDE820-4B48-41D0-A99E-C24719585F69}" type="slidenum">
              <a:rPr lang="en-US" smtClean="0"/>
              <a:pPr>
                <a:defRPr/>
              </a:pPr>
              <a:t>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813550" cy="4419600"/>
          </a:xfrm>
          <a:prstGeom prst="rect">
            <a:avLst/>
          </a:prstGeom>
        </p:spPr>
      </p:pic>
    </p:spTree>
    <p:extLst>
      <p:ext uri="{BB962C8B-B14F-4D97-AF65-F5344CB8AC3E}">
        <p14:creationId xmlns:p14="http://schemas.microsoft.com/office/powerpoint/2010/main" val="785137491"/>
      </p:ext>
    </p:extLst>
  </p:cSld>
  <p:clrMapOvr>
    <a:masterClrMapping/>
  </p:clrMapOvr>
  <mc:AlternateContent xmlns:mc="http://schemas.openxmlformats.org/markup-compatibility/2006" xmlns:p14="http://schemas.microsoft.com/office/powerpoint/2010/main">
    <mc:Choice Requires="p14">
      <p:transition spd="slow" p14:dur="2000" advTm="42005"/>
    </mc:Choice>
    <mc:Fallback xmlns="">
      <p:transition spd="slow" advTm="42005"/>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UCDATA Website</a:t>
            </a:r>
            <a:endParaRPr lang="en-US" dirty="0"/>
          </a:p>
        </p:txBody>
      </p:sp>
      <p:sp>
        <p:nvSpPr>
          <p:cNvPr id="3" name="Content Placeholder 2"/>
          <p:cNvSpPr>
            <a:spLocks noGrp="1"/>
          </p:cNvSpPr>
          <p:nvPr>
            <p:ph idx="1"/>
          </p:nvPr>
        </p:nvSpPr>
        <p:spPr/>
        <p:txBody>
          <a:bodyPr>
            <a:normAutofit/>
          </a:bodyPr>
          <a:lstStyle/>
          <a:p>
            <a:r>
              <a:rPr lang="en-US" dirty="0" smtClean="0"/>
              <a:t>The UCDATA website allows you to:</a:t>
            </a:r>
          </a:p>
          <a:p>
            <a:pPr lvl="1"/>
            <a:r>
              <a:rPr lang="en-US" dirty="0" smtClean="0"/>
              <a:t>Search the Field Polls from 1956 through the present. </a:t>
            </a:r>
          </a:p>
          <a:p>
            <a:pPr lvl="1"/>
            <a:r>
              <a:rPr lang="en-US" dirty="0" smtClean="0"/>
              <a:t>Download the Field Poll data to your computer so you can analyze the data.  Field Polls can be downloaded as SPSS files or as raw data files.</a:t>
            </a:r>
          </a:p>
          <a:p>
            <a:pPr lvl="1"/>
            <a:r>
              <a:rPr lang="en-US" dirty="0" smtClean="0"/>
              <a:t>Analyze the Field Poll data online using a statistical package called Survey Documentation and Analysis (SDA). </a:t>
            </a:r>
          </a:p>
          <a:p>
            <a:pPr marL="0" indent="0">
              <a:buNone/>
            </a:pPr>
            <a:endParaRPr lang="en-US" dirty="0" smtClean="0"/>
          </a:p>
        </p:txBody>
      </p:sp>
      <p:sp>
        <p:nvSpPr>
          <p:cNvPr id="4" name="Slide Number Placeholder 3"/>
          <p:cNvSpPr>
            <a:spLocks noGrp="1"/>
          </p:cNvSpPr>
          <p:nvPr>
            <p:ph type="sldNum" sz="quarter" idx="12"/>
          </p:nvPr>
        </p:nvSpPr>
        <p:spPr/>
        <p:txBody>
          <a:bodyPr/>
          <a:lstStyle/>
          <a:p>
            <a:fld id="{01B28109-9244-4FC3-9D81-8C439D7C74E2}" type="slidenum">
              <a:rPr lang="en-US" smtClean="0"/>
              <a:t>70</a:t>
            </a:fld>
            <a:endParaRPr lang="en-US" dirty="0"/>
          </a:p>
        </p:txBody>
      </p:sp>
    </p:spTree>
    <p:extLst>
      <p:ext uri="{BB962C8B-B14F-4D97-AF65-F5344CB8AC3E}">
        <p14:creationId xmlns:p14="http://schemas.microsoft.com/office/powerpoint/2010/main" val="17982085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UCDATA for Field Polls</a:t>
            </a:r>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71</a:t>
            </a:fld>
            <a:endParaRPr lang="en-US" dirty="0"/>
          </a:p>
        </p:txBody>
      </p:sp>
      <p:pic>
        <p:nvPicPr>
          <p:cNvPr id="8" name="Content Placeholder 7" descr="This is the UCDATA for Field Polls page where you would start.  It describes access to the data." title="UCDATA for Field Poll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600200"/>
            <a:ext cx="8004995" cy="4525963"/>
          </a:xfrm>
        </p:spPr>
      </p:pic>
    </p:spTree>
    <p:extLst>
      <p:ext uri="{BB962C8B-B14F-4D97-AF65-F5344CB8AC3E}">
        <p14:creationId xmlns:p14="http://schemas.microsoft.com/office/powerpoint/2010/main" val="296409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Searching the Field Polls</a:t>
            </a:r>
            <a:br>
              <a:rPr lang="en-US" sz="2400" dirty="0" smtClean="0"/>
            </a:br>
            <a:endParaRPr lang="en-US" sz="2400" dirty="0"/>
          </a:p>
        </p:txBody>
      </p:sp>
      <p:pic>
        <p:nvPicPr>
          <p:cNvPr id="5" name="Content Placeholder 4" descr="This the bottom half of the UCDATA For Field Polls page.  Click on Search, Anayze or Download depending on what you want to do.  We're going to click on Search." title="Searching, Analyzing, and Downloading the Field Pol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971800"/>
            <a:ext cx="5111750" cy="1500005"/>
          </a:xfrm>
        </p:spPr>
      </p:pic>
      <p:sp>
        <p:nvSpPr>
          <p:cNvPr id="4" name="Text Placeholder 3"/>
          <p:cNvSpPr>
            <a:spLocks noGrp="1"/>
          </p:cNvSpPr>
          <p:nvPr>
            <p:ph type="body" sz="half" idx="2"/>
          </p:nvPr>
        </p:nvSpPr>
        <p:spPr>
          <a:xfrm>
            <a:off x="457200" y="1435100"/>
            <a:ext cx="7086600" cy="4691063"/>
          </a:xfrm>
        </p:spPr>
        <p:txBody>
          <a:bodyPr>
            <a:normAutofit/>
          </a:bodyPr>
          <a:lstStyle/>
          <a:p>
            <a:pPr marL="285750" indent="-285750">
              <a:buFont typeface="Arial" panose="020B0604020202020204" pitchFamily="34" charset="0"/>
              <a:buChar char="•"/>
            </a:pPr>
            <a:r>
              <a:rPr lang="en-US" sz="2800" dirty="0" smtClean="0"/>
              <a:t>You can search the Field Polls for variables that deal with your topic of interest, analyze the data online, and download the data sets.</a:t>
            </a:r>
          </a:p>
          <a:p>
            <a:endParaRPr lang="en-US" dirty="0"/>
          </a:p>
          <a:p>
            <a:endParaRPr lang="en-US" dirty="0"/>
          </a:p>
        </p:txBody>
      </p:sp>
      <p:sp>
        <p:nvSpPr>
          <p:cNvPr id="3" name="Slide Number Placeholder 2"/>
          <p:cNvSpPr>
            <a:spLocks noGrp="1"/>
          </p:cNvSpPr>
          <p:nvPr>
            <p:ph type="sldNum" sz="quarter" idx="12"/>
          </p:nvPr>
        </p:nvSpPr>
        <p:spPr/>
        <p:txBody>
          <a:bodyPr/>
          <a:lstStyle/>
          <a:p>
            <a:fld id="{01B28109-9244-4FC3-9D81-8C439D7C74E2}" type="slidenum">
              <a:rPr lang="en-US" smtClean="0"/>
              <a:t>72</a:t>
            </a:fld>
            <a:endParaRPr lang="en-US" dirty="0"/>
          </a:p>
        </p:txBody>
      </p:sp>
    </p:spTree>
    <p:extLst>
      <p:ext uri="{BB962C8B-B14F-4D97-AF65-F5344CB8AC3E}">
        <p14:creationId xmlns:p14="http://schemas.microsoft.com/office/powerpoint/2010/main" val="1363768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Poll Methodology</a:t>
            </a:r>
            <a:endParaRPr lang="en-US" dirty="0"/>
          </a:p>
        </p:txBody>
      </p:sp>
      <p:sp>
        <p:nvSpPr>
          <p:cNvPr id="3" name="Content Placeholder 2"/>
          <p:cNvSpPr>
            <a:spLocks noGrp="1"/>
          </p:cNvSpPr>
          <p:nvPr>
            <p:ph idx="1"/>
          </p:nvPr>
        </p:nvSpPr>
        <p:spPr/>
        <p:txBody>
          <a:bodyPr>
            <a:normAutofit fontScale="62500" lnSpcReduction="20000"/>
          </a:bodyPr>
          <a:lstStyle/>
          <a:p>
            <a:r>
              <a:rPr lang="en-US" sz="3800" dirty="0"/>
              <a:t>It's important to keep in mind that The Field Poll changed its sampling methodology twice in its history, once in 1979 and a second time in 2006</a:t>
            </a:r>
            <a:r>
              <a:rPr lang="en-US" sz="3800" dirty="0" smtClean="0"/>
              <a:t>.  </a:t>
            </a:r>
          </a:p>
          <a:p>
            <a:r>
              <a:rPr lang="en-US" sz="3800" dirty="0" smtClean="0"/>
              <a:t>Surveys conducted prior to 1979 were conducted among a random sample of California adults using a door-to-door cluster sampling design.</a:t>
            </a:r>
          </a:p>
          <a:p>
            <a:r>
              <a:rPr lang="en-US" sz="3800" dirty="0" smtClean="0"/>
              <a:t>Between 1979 and 2005, all Field Poll surveys were conducted by telephone among a random sample of California adults using a random digit dial sampling methodology,</a:t>
            </a:r>
          </a:p>
          <a:p>
            <a:r>
              <a:rPr lang="en-US" sz="3800" dirty="0" smtClean="0"/>
              <a:t>Surveys conducted since 2006 have been conducted using a random sample of California voters by telephone using a registration-based sampling methodology.</a:t>
            </a:r>
          </a:p>
          <a:p>
            <a:pPr marL="0" indent="0">
              <a:buNone/>
            </a:pPr>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73</a:t>
            </a:fld>
            <a:endParaRPr lang="en-US" dirty="0"/>
          </a:p>
        </p:txBody>
      </p:sp>
    </p:spTree>
    <p:extLst>
      <p:ext uri="{BB962C8B-B14F-4D97-AF65-F5344CB8AC3E}">
        <p14:creationId xmlns:p14="http://schemas.microsoft.com/office/powerpoint/2010/main" val="13878528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More About the </a:t>
            </a:r>
            <a:br>
              <a:rPr lang="en-US" dirty="0" smtClean="0"/>
            </a:br>
            <a:r>
              <a:rPr lang="en-US" dirty="0" smtClean="0"/>
              <a:t>Field Polls</a:t>
            </a:r>
            <a:endParaRPr lang="en-US" dirty="0"/>
          </a:p>
        </p:txBody>
      </p:sp>
      <p:sp>
        <p:nvSpPr>
          <p:cNvPr id="3" name="Content Placeholder 2"/>
          <p:cNvSpPr>
            <a:spLocks noGrp="1"/>
          </p:cNvSpPr>
          <p:nvPr>
            <p:ph idx="1"/>
          </p:nvPr>
        </p:nvSpPr>
        <p:spPr/>
        <p:txBody>
          <a:bodyPr>
            <a:normAutofit/>
          </a:bodyPr>
          <a:lstStyle/>
          <a:p>
            <a:r>
              <a:rPr lang="en-US" dirty="0" smtClean="0"/>
              <a:t>Another way to learn more about the Field Polls is by going to the </a:t>
            </a:r>
            <a:r>
              <a:rPr lang="en-US" dirty="0" smtClean="0">
                <a:hlinkClick r:id="rId3"/>
              </a:rPr>
              <a:t>SSRIC’s web site</a:t>
            </a:r>
            <a:r>
              <a:rPr lang="en-US" dirty="0" smtClean="0"/>
              <a:t>.</a:t>
            </a:r>
          </a:p>
          <a:p>
            <a:r>
              <a:rPr lang="en-US" dirty="0" smtClean="0"/>
              <a:t>Click on “Field” under “Data” in the upper left.</a:t>
            </a:r>
          </a:p>
        </p:txBody>
      </p:sp>
      <p:sp>
        <p:nvSpPr>
          <p:cNvPr id="4" name="Slide Number Placeholder 3"/>
          <p:cNvSpPr>
            <a:spLocks noGrp="1"/>
          </p:cNvSpPr>
          <p:nvPr>
            <p:ph type="sldNum" sz="quarter" idx="12"/>
          </p:nvPr>
        </p:nvSpPr>
        <p:spPr/>
        <p:txBody>
          <a:bodyPr/>
          <a:lstStyle/>
          <a:p>
            <a:fld id="{ACB29A0A-F2E5-418C-99CA-2DAE16A8AF57}" type="slidenum">
              <a:rPr lang="en-US" smtClean="0"/>
              <a:t>74</a:t>
            </a:fld>
            <a:endParaRPr lang="en-US" dirty="0"/>
          </a:p>
        </p:txBody>
      </p:sp>
    </p:spTree>
    <p:extLst>
      <p:ext uri="{BB962C8B-B14F-4D97-AF65-F5344CB8AC3E}">
        <p14:creationId xmlns:p14="http://schemas.microsoft.com/office/powerpoint/2010/main" val="30537196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
            </a:r>
            <a:br>
              <a:rPr lang="en-US" dirty="0" smtClean="0"/>
            </a:br>
            <a:endParaRPr lang="en-US" dirty="0"/>
          </a:p>
        </p:txBody>
      </p:sp>
      <p:sp>
        <p:nvSpPr>
          <p:cNvPr id="3" name="Subtitle 2"/>
          <p:cNvSpPr>
            <a:spLocks noGrp="1"/>
          </p:cNvSpPr>
          <p:nvPr>
            <p:ph type="subTitle" sz="quarter" idx="1"/>
          </p:nvPr>
        </p:nvSpPr>
        <p:spPr>
          <a:xfrm>
            <a:off x="1157287" y="2438400"/>
            <a:ext cx="6400800" cy="3200400"/>
          </a:xfrm>
        </p:spPr>
        <p:txBody>
          <a:bodyPr>
            <a:normAutofit fontScale="92500" lnSpcReduction="10000"/>
          </a:bodyPr>
          <a:lstStyle/>
          <a:p>
            <a:pPr marL="342900" lvl="0" indent="-342900" algn="l">
              <a:buFont typeface="Arial" panose="020B0604020202020204" pitchFamily="34" charset="0"/>
              <a:buChar char="•"/>
            </a:pPr>
            <a:r>
              <a:rPr lang="en-US" dirty="0">
                <a:solidFill>
                  <a:prstClr val="black"/>
                </a:solidFill>
              </a:rPr>
              <a:t>Founded 1994</a:t>
            </a:r>
          </a:p>
          <a:p>
            <a:pPr marL="342900" lvl="0" indent="-342900" algn="l">
              <a:buFont typeface="Arial" panose="020B0604020202020204" pitchFamily="34" charset="0"/>
              <a:buChar char="•"/>
            </a:pPr>
            <a:r>
              <a:rPr lang="en-US" dirty="0">
                <a:solidFill>
                  <a:prstClr val="black"/>
                </a:solidFill>
              </a:rPr>
              <a:t>Offices in San Francisco and Sacramento</a:t>
            </a:r>
          </a:p>
          <a:p>
            <a:pPr marL="342900" lvl="0" indent="-342900" algn="l">
              <a:buFont typeface="Arial" panose="020B0604020202020204" pitchFamily="34" charset="0"/>
              <a:buChar char="•"/>
            </a:pPr>
            <a:r>
              <a:rPr lang="en-US" dirty="0">
                <a:solidFill>
                  <a:prstClr val="black"/>
                </a:solidFill>
              </a:rPr>
              <a:t>President and CEO: Mark </a:t>
            </a:r>
            <a:r>
              <a:rPr lang="en-US" dirty="0" err="1">
                <a:solidFill>
                  <a:prstClr val="black"/>
                </a:solidFill>
              </a:rPr>
              <a:t>Baldassare</a:t>
            </a:r>
            <a:endParaRPr lang="en-US" dirty="0">
              <a:solidFill>
                <a:prstClr val="black"/>
              </a:solidFill>
            </a:endParaRPr>
          </a:p>
          <a:p>
            <a:pPr marL="742950" lvl="1" indent="-285750" algn="l">
              <a:buFont typeface="Arial" panose="020B0604020202020204" pitchFamily="34" charset="0"/>
              <a:buChar char="–"/>
            </a:pPr>
            <a:r>
              <a:rPr lang="en-US" dirty="0">
                <a:solidFill>
                  <a:prstClr val="black"/>
                </a:solidFill>
              </a:rPr>
              <a:t>Ph.D., Sociology, UC Berkeley</a:t>
            </a:r>
          </a:p>
          <a:p>
            <a:pPr marL="742950" lvl="1" indent="-285750" algn="l">
              <a:buFont typeface="Arial" panose="020B0604020202020204" pitchFamily="34" charset="0"/>
              <a:buChar char="–"/>
            </a:pPr>
            <a:r>
              <a:rPr lang="en-US" dirty="0">
                <a:solidFill>
                  <a:prstClr val="black"/>
                </a:solidFill>
              </a:rPr>
              <a:t>Former Professor of Urban and Regional Planning, UC Irvine</a:t>
            </a:r>
          </a:p>
          <a:p>
            <a:endParaRPr lang="en-US" sz="3100" dirty="0" smtClean="0"/>
          </a:p>
        </p:txBody>
      </p:sp>
      <p:pic>
        <p:nvPicPr>
          <p:cNvPr id="6" name="Picture 5" descr="Public Policy Institute of California" title="PPIC Logo">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90600"/>
            <a:ext cx="6734175" cy="1057275"/>
          </a:xfrm>
          <a:prstGeom prst="rect">
            <a:avLst/>
          </a:prstGeom>
        </p:spPr>
      </p:pic>
      <p:sp>
        <p:nvSpPr>
          <p:cNvPr id="9" name="Footer Placeholder 8"/>
          <p:cNvSpPr>
            <a:spLocks noGrp="1"/>
          </p:cNvSpPr>
          <p:nvPr>
            <p:ph type="ftr" sz="quarter" idx="11"/>
          </p:nvPr>
        </p:nvSpPr>
        <p:spPr/>
        <p:txBody>
          <a:bodyPr/>
          <a:lstStyle/>
          <a:p>
            <a:r>
              <a:rPr lang="en-US" b="1" dirty="0" smtClean="0">
                <a:solidFill>
                  <a:schemeClr val="bg1">
                    <a:lumMod val="50000"/>
                  </a:schemeClr>
                </a:solidFill>
              </a:rPr>
              <a:t>SSRIC Workshop, CSU Channel Islands, 3/3/17: PPIC</a:t>
            </a:r>
            <a:endParaRPr lang="en-US" b="1" dirty="0">
              <a:solidFill>
                <a:schemeClr val="bg1">
                  <a:lumMod val="50000"/>
                </a:schemeClr>
              </a:solidFill>
            </a:endParaRPr>
          </a:p>
        </p:txBody>
      </p:sp>
      <p:sp>
        <p:nvSpPr>
          <p:cNvPr id="10" name="Slide Number Placeholder 9"/>
          <p:cNvSpPr>
            <a:spLocks noGrp="1"/>
          </p:cNvSpPr>
          <p:nvPr>
            <p:ph type="sldNum" sz="quarter" idx="12"/>
          </p:nvPr>
        </p:nvSpPr>
        <p:spPr/>
        <p:txBody>
          <a:bodyPr/>
          <a:lstStyle/>
          <a:p>
            <a:fld id="{8DCE7DD9-B798-4010-908C-748089CB6D72}" type="slidenum">
              <a:rPr lang="en-US" b="1" smtClean="0">
                <a:solidFill>
                  <a:schemeClr val="bg1">
                    <a:lumMod val="50000"/>
                  </a:schemeClr>
                </a:solidFill>
              </a:rPr>
              <a:t>75</a:t>
            </a:fld>
            <a:endParaRPr lang="en-US" b="1" dirty="0">
              <a:solidFill>
                <a:schemeClr val="bg1">
                  <a:lumMod val="50000"/>
                </a:schemeClr>
              </a:solidFill>
            </a:endParaRPr>
          </a:p>
        </p:txBody>
      </p:sp>
    </p:spTree>
    <p:extLst>
      <p:ext uri="{BB962C8B-B14F-4D97-AF65-F5344CB8AC3E}">
        <p14:creationId xmlns:p14="http://schemas.microsoft.com/office/powerpoint/2010/main" val="13541494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 of Interest</a:t>
            </a:r>
            <a:endParaRPr lang="en-US" dirty="0"/>
          </a:p>
        </p:txBody>
      </p:sp>
      <p:sp>
        <p:nvSpPr>
          <p:cNvPr id="6" name="Content Placeholder 5"/>
          <p:cNvSpPr>
            <a:spLocks noGrp="1"/>
          </p:cNvSpPr>
          <p:nvPr>
            <p:ph idx="1"/>
          </p:nvPr>
        </p:nvSpPr>
        <p:spPr/>
        <p:txBody>
          <a:bodyPr/>
          <a:lstStyle/>
          <a:p>
            <a:r>
              <a:rPr lang="en-US" sz="2400" dirty="0" smtClean="0"/>
              <a:t>Climate Change/Energy</a:t>
            </a:r>
            <a:endParaRPr lang="en-US" sz="2400" dirty="0"/>
          </a:p>
          <a:p>
            <a:r>
              <a:rPr lang="en-US" sz="2400" dirty="0" smtClean="0"/>
              <a:t>Corrections</a:t>
            </a:r>
            <a:endParaRPr lang="en-US" sz="2400" dirty="0"/>
          </a:p>
          <a:p>
            <a:r>
              <a:rPr lang="en-US" sz="2400" dirty="0" smtClean="0"/>
              <a:t>Economy</a:t>
            </a:r>
          </a:p>
          <a:p>
            <a:r>
              <a:rPr lang="en-US" sz="2400" dirty="0" smtClean="0"/>
              <a:t>Fiscal/Governance Reform</a:t>
            </a:r>
            <a:endParaRPr lang="en-US" sz="2400" dirty="0"/>
          </a:p>
          <a:p>
            <a:r>
              <a:rPr lang="en-US" sz="2400" dirty="0" smtClean="0"/>
              <a:t>Health and Human Services</a:t>
            </a:r>
            <a:endParaRPr lang="en-US" sz="2400" dirty="0"/>
          </a:p>
          <a:p>
            <a:r>
              <a:rPr lang="en-US" sz="2400" dirty="0" smtClean="0"/>
              <a:t>Higher Education</a:t>
            </a:r>
            <a:endParaRPr lang="en-US" sz="2400" dirty="0"/>
          </a:p>
          <a:p>
            <a:r>
              <a:rPr lang="en-US" sz="2400" dirty="0"/>
              <a:t>K-12 </a:t>
            </a:r>
            <a:r>
              <a:rPr lang="en-US" sz="2400" dirty="0" smtClean="0"/>
              <a:t>Education</a:t>
            </a:r>
            <a:endParaRPr lang="en-US" sz="2400" dirty="0"/>
          </a:p>
          <a:p>
            <a:r>
              <a:rPr lang="en-US" sz="2400" dirty="0" smtClean="0"/>
              <a:t>Political Landscape</a:t>
            </a:r>
            <a:endParaRPr lang="en-US" sz="2400" dirty="0"/>
          </a:p>
          <a:p>
            <a:r>
              <a:rPr lang="en-US" sz="2400" dirty="0" smtClean="0"/>
              <a:t>Population</a:t>
            </a:r>
          </a:p>
          <a:p>
            <a:r>
              <a:rPr lang="en-US" sz="2400" dirty="0" smtClean="0"/>
              <a:t>Water</a:t>
            </a:r>
            <a:endParaRPr lang="en-US" dirty="0"/>
          </a:p>
        </p:txBody>
      </p:sp>
      <p:sp>
        <p:nvSpPr>
          <p:cNvPr id="3" name="Footer Placeholder 2"/>
          <p:cNvSpPr>
            <a:spLocks noGrp="1"/>
          </p:cNvSpPr>
          <p:nvPr>
            <p:ph type="ftr" sz="quarter" idx="11"/>
          </p:nvPr>
        </p:nvSpPr>
        <p:spPr/>
        <p:txBody>
          <a:bodyPr/>
          <a:lstStyle/>
          <a:p>
            <a:pPr>
              <a:defRPr/>
            </a:pPr>
            <a:r>
              <a:rPr lang="en-US" smtClean="0">
                <a:solidFill>
                  <a:schemeClr val="bg1">
                    <a:lumMod val="50000"/>
                  </a:schemeClr>
                </a:solidFill>
              </a:rPr>
              <a:t>SSRIC Workshop, CSU Channel Islands, 3/3/17: PPIC</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95DDE820-4B48-41D0-A99E-C24719585F69}" type="slidenum">
              <a:rPr lang="en-US" smtClean="0">
                <a:solidFill>
                  <a:schemeClr val="bg1">
                    <a:lumMod val="50000"/>
                  </a:schemeClr>
                </a:solidFill>
              </a:rPr>
              <a:pPr>
                <a:defRPr/>
              </a:pPr>
              <a:t>76</a:t>
            </a:fld>
            <a:endParaRPr lang="en-US" dirty="0">
              <a:solidFill>
                <a:schemeClr val="bg1">
                  <a:lumMod val="50000"/>
                </a:schemeClr>
              </a:solidFill>
            </a:endParaRPr>
          </a:p>
        </p:txBody>
      </p:sp>
    </p:spTree>
    <p:extLst>
      <p:ext uri="{BB962C8B-B14F-4D97-AF65-F5344CB8AC3E}">
        <p14:creationId xmlns:p14="http://schemas.microsoft.com/office/powerpoint/2010/main" val="28262584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Data Depot</a:t>
            </a:r>
            <a:endParaRPr lang="en-US" sz="2800" dirty="0"/>
          </a:p>
        </p:txBody>
      </p:sp>
      <p:sp>
        <p:nvSpPr>
          <p:cNvPr id="4" name="Footer Placeholder 3"/>
          <p:cNvSpPr>
            <a:spLocks noGrp="1"/>
          </p:cNvSpPr>
          <p:nvPr>
            <p:ph type="ftr" sz="quarter" idx="11"/>
          </p:nvPr>
        </p:nvSpPr>
        <p:spPr/>
        <p:txBody>
          <a:bodyPr/>
          <a:lstStyle/>
          <a:p>
            <a:pPr>
              <a:defRPr/>
            </a:pPr>
            <a:r>
              <a:rPr lang="en-US" smtClean="0">
                <a:solidFill>
                  <a:schemeClr val="bg1">
                    <a:lumMod val="50000"/>
                  </a:schemeClr>
                </a:solidFill>
              </a:rPr>
              <a:t>SSRIC Workshop, CSU Channel Islands, 3/3/17: PPIC</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77</a:t>
            </a:fld>
            <a:endParaRPr lang="en-US">
              <a:solidFill>
                <a:schemeClr val="bg1">
                  <a:lumMod val="50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6940" y="1600200"/>
            <a:ext cx="327011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Brace 2"/>
          <p:cNvSpPr/>
          <p:nvPr/>
        </p:nvSpPr>
        <p:spPr>
          <a:xfrm>
            <a:off x="1600200" y="2743200"/>
            <a:ext cx="1371600" cy="2819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6172200" y="5638800"/>
            <a:ext cx="1143000" cy="533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28600" y="3829734"/>
            <a:ext cx="1371600" cy="646331"/>
          </a:xfrm>
          <a:prstGeom prst="rect">
            <a:avLst/>
          </a:prstGeom>
          <a:noFill/>
        </p:spPr>
        <p:txBody>
          <a:bodyPr wrap="square" rtlCol="0">
            <a:spAutoFit/>
          </a:bodyPr>
          <a:lstStyle/>
          <a:p>
            <a:r>
              <a:rPr lang="en-US" dirty="0" smtClean="0"/>
              <a:t>AGGREGATE &amp; MISC.</a:t>
            </a:r>
            <a:endParaRPr lang="en-US" dirty="0"/>
          </a:p>
        </p:txBody>
      </p:sp>
      <p:sp>
        <p:nvSpPr>
          <p:cNvPr id="9" name="TextBox 8"/>
          <p:cNvSpPr txBox="1"/>
          <p:nvPr/>
        </p:nvSpPr>
        <p:spPr>
          <a:xfrm>
            <a:off x="7330440" y="5720834"/>
            <a:ext cx="914400" cy="369332"/>
          </a:xfrm>
          <a:prstGeom prst="rect">
            <a:avLst/>
          </a:prstGeom>
          <a:noFill/>
        </p:spPr>
        <p:txBody>
          <a:bodyPr wrap="square" rtlCol="0">
            <a:spAutoFit/>
          </a:bodyPr>
          <a:lstStyle/>
          <a:p>
            <a:r>
              <a:rPr lang="en-US" dirty="0" smtClean="0"/>
              <a:t>SURVEY</a:t>
            </a:r>
            <a:endParaRPr lang="en-US" dirty="0"/>
          </a:p>
        </p:txBody>
      </p:sp>
    </p:spTree>
    <p:extLst>
      <p:ext uri="{BB962C8B-B14F-4D97-AF65-F5344CB8AC3E}">
        <p14:creationId xmlns:p14="http://schemas.microsoft.com/office/powerpoint/2010/main" val="4205595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 Aggregate Data: </a:t>
            </a:r>
            <a:br>
              <a:rPr lang="en-US" dirty="0" smtClean="0"/>
            </a:br>
            <a:r>
              <a:rPr lang="en-US" dirty="0" smtClean="0"/>
              <a:t>a Few Examples</a:t>
            </a:r>
            <a:endParaRPr lang="en-US" dirty="0"/>
          </a:p>
        </p:txBody>
      </p:sp>
      <p:sp>
        <p:nvSpPr>
          <p:cNvPr id="3" name="Content Placeholder 2"/>
          <p:cNvSpPr>
            <a:spLocks noGrp="1"/>
          </p:cNvSpPr>
          <p:nvPr>
            <p:ph idx="1"/>
          </p:nvPr>
        </p:nvSpPr>
        <p:spPr/>
        <p:txBody>
          <a:bodyPr/>
          <a:lstStyle/>
          <a:p>
            <a:pPr lvl="0">
              <a:lnSpc>
                <a:spcPct val="115000"/>
              </a:lnSpc>
              <a:spcBef>
                <a:spcPts val="0"/>
              </a:spcBef>
              <a:buFont typeface="Symbol"/>
              <a:buChar char=""/>
            </a:pPr>
            <a:r>
              <a:rPr lang="en-US" u="sng" dirty="0">
                <a:solidFill>
                  <a:srgbClr val="0000FF"/>
                </a:solidFill>
                <a:ea typeface="Calibri"/>
                <a:cs typeface="Times New Roman"/>
                <a:hlinkClick r:id="rId2"/>
              </a:rPr>
              <a:t>Crime Rates by County (Excel</a:t>
            </a:r>
            <a:r>
              <a:rPr lang="en-US" dirty="0">
                <a:ea typeface="Calibri"/>
                <a:cs typeface="Times New Roman"/>
              </a:rPr>
              <a:t>)</a:t>
            </a:r>
          </a:p>
          <a:p>
            <a:pPr lvl="0">
              <a:lnSpc>
                <a:spcPct val="115000"/>
              </a:lnSpc>
              <a:spcBef>
                <a:spcPts val="0"/>
              </a:spcBef>
              <a:buFont typeface="Symbol"/>
              <a:buChar char=""/>
            </a:pPr>
            <a:r>
              <a:rPr lang="en-US" u="sng" dirty="0">
                <a:solidFill>
                  <a:srgbClr val="0000FF"/>
                </a:solidFill>
                <a:ea typeface="Calibri"/>
                <a:cs typeface="Times New Roman"/>
                <a:hlinkClick r:id="rId3"/>
              </a:rPr>
              <a:t>Poverty by County (Excel</a:t>
            </a:r>
            <a:r>
              <a:rPr lang="en-US" dirty="0">
                <a:ea typeface="Calibri"/>
                <a:cs typeface="Times New Roman"/>
              </a:rPr>
              <a:t>)</a:t>
            </a:r>
          </a:p>
          <a:p>
            <a:pPr lvl="0">
              <a:lnSpc>
                <a:spcPct val="115000"/>
              </a:lnSpc>
              <a:spcBef>
                <a:spcPts val="0"/>
              </a:spcBef>
              <a:buFont typeface="Symbol"/>
              <a:buChar char=""/>
            </a:pPr>
            <a:r>
              <a:rPr lang="en-US" u="sng" dirty="0">
                <a:solidFill>
                  <a:srgbClr val="0000FF"/>
                </a:solidFill>
                <a:ea typeface="Calibri"/>
                <a:cs typeface="Times New Roman"/>
                <a:hlinkClick r:id="rId4"/>
              </a:rPr>
              <a:t>Jail Capacity and Needs (PDF</a:t>
            </a:r>
            <a:r>
              <a:rPr lang="en-US" dirty="0">
                <a:ea typeface="Calibri"/>
                <a:cs typeface="Times New Roman"/>
              </a:rPr>
              <a:t>)</a:t>
            </a:r>
          </a:p>
          <a:p>
            <a:pPr lvl="0">
              <a:lnSpc>
                <a:spcPct val="115000"/>
              </a:lnSpc>
              <a:spcBef>
                <a:spcPts val="0"/>
              </a:spcBef>
              <a:spcAft>
                <a:spcPts val="1000"/>
              </a:spcAft>
              <a:buFont typeface="Symbol"/>
              <a:buChar char=""/>
            </a:pPr>
            <a:r>
              <a:rPr lang="en-US" u="sng" dirty="0">
                <a:solidFill>
                  <a:srgbClr val="0000FF"/>
                </a:solidFill>
                <a:ea typeface="Calibri"/>
                <a:cs typeface="Times New Roman"/>
                <a:hlinkClick r:id="rId5"/>
              </a:rPr>
              <a:t>Maps of College Enrollment Rates by County (PDF</a:t>
            </a:r>
            <a:r>
              <a:rPr lang="en-US" dirty="0" smtClean="0">
                <a:ea typeface="Calibri"/>
                <a:cs typeface="Times New Roman"/>
              </a:rPr>
              <a:t>)</a:t>
            </a:r>
            <a:endParaRPr lang="en-US" dirty="0">
              <a:ea typeface="Calibri"/>
              <a:cs typeface="Times New Roman"/>
            </a:endParaRPr>
          </a:p>
        </p:txBody>
      </p:sp>
      <p:sp>
        <p:nvSpPr>
          <p:cNvPr id="4" name="Slide Number Placeholder 3"/>
          <p:cNvSpPr>
            <a:spLocks noGrp="1"/>
          </p:cNvSpPr>
          <p:nvPr>
            <p:ph type="sldNum" sz="quarter" idx="12"/>
          </p:nvPr>
        </p:nvSpPr>
        <p:spPr/>
        <p:txBody>
          <a:bodyPr/>
          <a:lstStyle/>
          <a:p>
            <a:fld id="{8DCE7DD9-B798-4010-908C-748089CB6D72}" type="slidenum">
              <a:rPr lang="en-US" smtClean="0"/>
              <a:t>78</a:t>
            </a:fld>
            <a:endParaRPr lang="en-US" dirty="0"/>
          </a:p>
        </p:txBody>
      </p:sp>
      <p:sp>
        <p:nvSpPr>
          <p:cNvPr id="5" name="Footer Placeholder 4"/>
          <p:cNvSpPr>
            <a:spLocks noGrp="1"/>
          </p:cNvSpPr>
          <p:nvPr>
            <p:ph type="ftr" sz="quarter" idx="11"/>
          </p:nvPr>
        </p:nvSpPr>
        <p:spPr/>
        <p:txBody>
          <a:bodyPr/>
          <a:lstStyle/>
          <a:p>
            <a:r>
              <a:rPr lang="en-US" dirty="0" smtClean="0">
                <a:solidFill>
                  <a:schemeClr val="bg1">
                    <a:lumMod val="50000"/>
                  </a:schemeClr>
                </a:solidFill>
              </a:rPr>
              <a:t>SSRIC Workshop, CSU Channel Islands, 3/3/17: PPIC</a:t>
            </a:r>
            <a:endParaRPr lang="en-US" dirty="0">
              <a:solidFill>
                <a:schemeClr val="bg1">
                  <a:lumMod val="50000"/>
                </a:schemeClr>
              </a:solidFill>
            </a:endParaRPr>
          </a:p>
        </p:txBody>
      </p:sp>
    </p:spTree>
    <p:extLst>
      <p:ext uri="{BB962C8B-B14F-4D97-AF65-F5344CB8AC3E}">
        <p14:creationId xmlns:p14="http://schemas.microsoft.com/office/powerpoint/2010/main" val="25173644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3"/>
              </a:rPr>
              <a:t>Crime Rates by County</a:t>
            </a:r>
            <a:endParaRPr lang="en-US" sz="3100" dirty="0"/>
          </a:p>
        </p:txBody>
      </p:sp>
      <p:sp>
        <p:nvSpPr>
          <p:cNvPr id="4" name="Slide Number Placeholder 3"/>
          <p:cNvSpPr>
            <a:spLocks noGrp="1"/>
          </p:cNvSpPr>
          <p:nvPr>
            <p:ph type="sldNum" sz="quarter" idx="12"/>
          </p:nvPr>
        </p:nvSpPr>
        <p:spPr/>
        <p:txBody>
          <a:bodyPr/>
          <a:lstStyle/>
          <a:p>
            <a:fld id="{8DCE7DD9-B798-4010-908C-748089CB6D72}" type="slidenum">
              <a:rPr lang="en-US" smtClean="0"/>
              <a:t>79</a:t>
            </a:fld>
            <a:endParaRPr lang="en-US"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4375" y="1620044"/>
            <a:ext cx="77152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62000" y="4053840"/>
            <a:ext cx="2895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SSRIC Workshop, CSU Channel Islands, 3/3/17: PPIC</a:t>
            </a:r>
            <a:endParaRPr lang="en-US" dirty="0"/>
          </a:p>
        </p:txBody>
      </p:sp>
    </p:spTree>
    <p:extLst>
      <p:ext uri="{BB962C8B-B14F-4D97-AF65-F5344CB8AC3E}">
        <p14:creationId xmlns:p14="http://schemas.microsoft.com/office/powerpoint/2010/main" val="107590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Resources</a:t>
            </a:r>
            <a:endParaRPr lang="en-US" dirty="0"/>
          </a:p>
        </p:txBody>
      </p:sp>
      <p:sp>
        <p:nvSpPr>
          <p:cNvPr id="3" name="Footer Placeholder 2"/>
          <p:cNvSpPr>
            <a:spLocks noGrp="1"/>
          </p:cNvSpPr>
          <p:nvPr>
            <p:ph type="ftr" sz="quarter" idx="11"/>
          </p:nvPr>
        </p:nvSpPr>
        <p:spPr/>
        <p:txBody>
          <a:bodyPr/>
          <a:lstStyle/>
          <a:p>
            <a:pPr>
              <a:defRPr/>
            </a:pPr>
            <a:r>
              <a:rPr lang="en-US" smtClean="0"/>
              <a:t>SSRIC Workshop, CSU Channel Islands, 3/3/17: Introduction </a:t>
            </a:r>
            <a:endParaRPr lang="en-US" dirty="0"/>
          </a:p>
        </p:txBody>
      </p:sp>
      <p:sp>
        <p:nvSpPr>
          <p:cNvPr id="4" name="Slide Number Placeholder 3"/>
          <p:cNvSpPr>
            <a:spLocks noGrp="1"/>
          </p:cNvSpPr>
          <p:nvPr>
            <p:ph type="sldNum" sz="quarter" idx="12"/>
          </p:nvPr>
        </p:nvSpPr>
        <p:spPr/>
        <p:txBody>
          <a:bodyPr/>
          <a:lstStyle/>
          <a:p>
            <a:pPr>
              <a:defRPr/>
            </a:pPr>
            <a:fld id="{95DDE820-4B48-41D0-A99E-C24719585F69}" type="slidenum">
              <a:rPr lang="en-US" smtClean="0"/>
              <a:pPr>
                <a:defRPr/>
              </a:pPr>
              <a:t>8</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3999"/>
            <a:ext cx="4953000" cy="434127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ight Brace 5"/>
          <p:cNvSpPr/>
          <p:nvPr/>
        </p:nvSpPr>
        <p:spPr>
          <a:xfrm>
            <a:off x="6096000" y="2169160"/>
            <a:ext cx="609600" cy="152547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873240" y="2609165"/>
            <a:ext cx="2286000" cy="646331"/>
          </a:xfrm>
          <a:prstGeom prst="rect">
            <a:avLst/>
          </a:prstGeom>
          <a:noFill/>
        </p:spPr>
        <p:txBody>
          <a:bodyPr wrap="square" rtlCol="0">
            <a:spAutoFit/>
          </a:bodyPr>
          <a:lstStyle/>
          <a:p>
            <a:r>
              <a:rPr lang="en-US" dirty="0" smtClean="0"/>
              <a:t>ED WILL</a:t>
            </a:r>
            <a:br>
              <a:rPr lang="en-US" dirty="0" smtClean="0"/>
            </a:br>
            <a:r>
              <a:rPr lang="en-US" dirty="0" smtClean="0"/>
              <a:t>DISCUSS LATER</a:t>
            </a:r>
            <a:endParaRPr lang="en-US" dirty="0"/>
          </a:p>
        </p:txBody>
      </p:sp>
      <p:sp>
        <p:nvSpPr>
          <p:cNvPr id="9" name="Oval 8"/>
          <p:cNvSpPr/>
          <p:nvPr/>
        </p:nvSpPr>
        <p:spPr>
          <a:xfrm>
            <a:off x="990600" y="4170680"/>
            <a:ext cx="6019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189741"/>
      </p:ext>
    </p:extLst>
  </p:cSld>
  <p:clrMapOvr>
    <a:masterClrMapping/>
  </p:clrMapOvr>
  <mc:AlternateContent xmlns:mc="http://schemas.openxmlformats.org/markup-compatibility/2006" xmlns:p14="http://schemas.microsoft.com/office/powerpoint/2010/main">
    <mc:Choice Requires="p14">
      <p:transition spd="slow" p14:dur="2000" advTm="30520"/>
    </mc:Choice>
    <mc:Fallback xmlns="">
      <p:transition spd="slow" advTm="30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80</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2731" y="1600200"/>
            <a:ext cx="567853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SSRIC Workshop, CSU Channel Islands, 3/3/17: PPIC</a:t>
            </a:r>
            <a:endParaRPr lang="en-US" dirty="0"/>
          </a:p>
        </p:txBody>
      </p:sp>
    </p:spTree>
    <p:extLst>
      <p:ext uri="{BB962C8B-B14F-4D97-AF65-F5344CB8AC3E}">
        <p14:creationId xmlns:p14="http://schemas.microsoft.com/office/powerpoint/2010/main" val="18554278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PPIC Statewide Survey</a:t>
            </a:r>
            <a:endParaRPr lang="en-US" dirty="0"/>
          </a:p>
        </p:txBody>
      </p:sp>
      <p:sp>
        <p:nvSpPr>
          <p:cNvPr id="3" name="Content Placeholder 2"/>
          <p:cNvSpPr>
            <a:spLocks noGrp="1"/>
          </p:cNvSpPr>
          <p:nvPr>
            <p:ph idx="1"/>
          </p:nvPr>
        </p:nvSpPr>
        <p:spPr/>
        <p:txBody>
          <a:bodyPr/>
          <a:lstStyle/>
          <a:p>
            <a:endParaRPr lang="en-US" dirty="0" smtClean="0"/>
          </a:p>
          <a:p>
            <a:r>
              <a:rPr lang="en-US" dirty="0" smtClean="0"/>
              <a:t>California adults; &gt;= 1,700/survey </a:t>
            </a:r>
          </a:p>
          <a:p>
            <a:r>
              <a:rPr lang="en-US" dirty="0" smtClean="0"/>
              <a:t>Typically ~8 surveys per year</a:t>
            </a:r>
          </a:p>
          <a:p>
            <a:r>
              <a:rPr lang="en-US" dirty="0" smtClean="0"/>
              <a:t>Released 3-6 months after conducted</a:t>
            </a:r>
          </a:p>
          <a:p>
            <a:r>
              <a:rPr lang="en-US" dirty="0" smtClean="0"/>
              <a:t>Land line and cell; </a:t>
            </a:r>
            <a:r>
              <a:rPr lang="en-US" dirty="0"/>
              <a:t>r</a:t>
            </a:r>
            <a:r>
              <a:rPr lang="en-US" dirty="0" smtClean="0"/>
              <a:t>andom </a:t>
            </a:r>
            <a:r>
              <a:rPr lang="en-US" dirty="0"/>
              <a:t>by </a:t>
            </a:r>
            <a:r>
              <a:rPr lang="en-US" dirty="0" smtClean="0"/>
              <a:t>household</a:t>
            </a:r>
          </a:p>
          <a:p>
            <a:r>
              <a:rPr lang="en-US" dirty="0" smtClean="0"/>
              <a:t>English and Spanish</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PPIC</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81</a:t>
            </a:fld>
            <a:endParaRPr lang="en-US" dirty="0">
              <a:solidFill>
                <a:schemeClr val="bg1">
                  <a:lumMod val="50000"/>
                </a:schemeClr>
              </a:solidFill>
            </a:endParaRPr>
          </a:p>
        </p:txBody>
      </p:sp>
    </p:spTree>
    <p:extLst>
      <p:ext uri="{BB962C8B-B14F-4D97-AF65-F5344CB8AC3E}">
        <p14:creationId xmlns:p14="http://schemas.microsoft.com/office/powerpoint/2010/main" val="2941096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2016</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82</a:t>
            </a:fld>
            <a:endParaRPr lang="en-US"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6143" y="1600200"/>
            <a:ext cx="521171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828800" y="5313680"/>
            <a:ext cx="1676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SSRIC Workshop, CSU Channel Islands, 3/3/17: PPIC</a:t>
            </a:r>
            <a:endParaRPr lang="en-US" dirty="0"/>
          </a:p>
        </p:txBody>
      </p:sp>
    </p:spTree>
    <p:extLst>
      <p:ext uri="{BB962C8B-B14F-4D97-AF65-F5344CB8AC3E}">
        <p14:creationId xmlns:p14="http://schemas.microsoft.com/office/powerpoint/2010/main" val="40018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Downloading Data</a:t>
            </a:r>
            <a:br>
              <a:rPr lang="en-US" dirty="0" smtClean="0"/>
            </a:br>
            <a:r>
              <a:rPr lang="en-US" dirty="0" smtClean="0"/>
              <a:t>(ZIP File)</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dirty="0" smtClean="0"/>
              <a:t>Codebook (MS Word)</a:t>
            </a:r>
          </a:p>
          <a:p>
            <a:pPr lvl="1">
              <a:buFont typeface="Arial" panose="020B0604020202020204" pitchFamily="34" charset="0"/>
              <a:buChar char="•"/>
            </a:pPr>
            <a:r>
              <a:rPr lang="en-US" dirty="0" smtClean="0"/>
              <a:t>Data (SPSS System File [.</a:t>
            </a:r>
            <a:r>
              <a:rPr lang="en-US" dirty="0" err="1" smtClean="0"/>
              <a:t>sav</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SSRIC Workshop, CSU Channel Islands, 3/3/17: PPIC</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pPr>
              <a:defRPr/>
            </a:pPr>
            <a:fld id="{0CBFA175-E827-4A65-BBF0-65B0B32EC3CD}" type="slidenum">
              <a:rPr lang="en-US" smtClean="0">
                <a:solidFill>
                  <a:schemeClr val="bg1">
                    <a:lumMod val="50000"/>
                  </a:schemeClr>
                </a:solidFill>
              </a:rPr>
              <a:pPr>
                <a:defRPr/>
              </a:pPr>
              <a:t>83</a:t>
            </a:fld>
            <a:endParaRPr lang="en-US" dirty="0">
              <a:solidFill>
                <a:schemeClr val="bg1">
                  <a:lumMod val="50000"/>
                </a:schemeClr>
              </a:solidFill>
            </a:endParaRPr>
          </a:p>
        </p:txBody>
      </p:sp>
    </p:spTree>
    <p:extLst>
      <p:ext uri="{BB962C8B-B14F-4D97-AF65-F5344CB8AC3E}">
        <p14:creationId xmlns:p14="http://schemas.microsoft.com/office/powerpoint/2010/main" val="3003170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Pew Research Center</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March 3, 2017</a:t>
            </a:r>
          </a:p>
          <a:p>
            <a:endParaRPr lang="en-US" dirty="0" smtClean="0"/>
          </a:p>
          <a:p>
            <a:endParaRPr lang="en-US" dirty="0" smtClean="0"/>
          </a:p>
          <a:p>
            <a:endParaRPr lang="en-US" dirty="0"/>
          </a:p>
        </p:txBody>
      </p:sp>
    </p:spTree>
    <p:extLst>
      <p:ext uri="{BB962C8B-B14F-4D97-AF65-F5344CB8AC3E}">
        <p14:creationId xmlns:p14="http://schemas.microsoft.com/office/powerpoint/2010/main" val="35968985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Pew Research Center Home Page</a:t>
            </a:r>
            <a:endParaRPr lang="en-US" dirty="0"/>
          </a:p>
        </p:txBody>
      </p:sp>
      <p:pic>
        <p:nvPicPr>
          <p:cNvPr id="5" name="Content Placeholder 4" descr="This is the Pew home age." title="Pew Research Center Home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9546"/>
            <a:ext cx="8229600" cy="4467270"/>
          </a:xfrm>
        </p:spPr>
      </p:pic>
      <p:sp>
        <p:nvSpPr>
          <p:cNvPr id="4" name="Slide Number Placeholder 3"/>
          <p:cNvSpPr>
            <a:spLocks noGrp="1"/>
          </p:cNvSpPr>
          <p:nvPr>
            <p:ph type="sldNum" sz="quarter" idx="12"/>
          </p:nvPr>
        </p:nvSpPr>
        <p:spPr/>
        <p:txBody>
          <a:bodyPr/>
          <a:lstStyle/>
          <a:p>
            <a:fld id="{8DCE7DD9-B798-4010-908C-748089CB6D72}" type="slidenum">
              <a:rPr lang="en-US" smtClean="0"/>
              <a:t>85</a:t>
            </a:fld>
            <a:endParaRPr lang="en-US" dirty="0"/>
          </a:p>
        </p:txBody>
      </p:sp>
    </p:spTree>
    <p:extLst>
      <p:ext uri="{BB962C8B-B14F-4D97-AF65-F5344CB8AC3E}">
        <p14:creationId xmlns:p14="http://schemas.microsoft.com/office/powerpoint/2010/main" val="1277576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Topics</a:t>
            </a:r>
            <a:endParaRPr lang="en-US" dirty="0"/>
          </a:p>
        </p:txBody>
      </p:sp>
      <p:sp>
        <p:nvSpPr>
          <p:cNvPr id="3" name="Content Placeholder 2"/>
          <p:cNvSpPr>
            <a:spLocks noGrp="1"/>
          </p:cNvSpPr>
          <p:nvPr>
            <p:ph idx="1"/>
          </p:nvPr>
        </p:nvSpPr>
        <p:spPr/>
        <p:txBody>
          <a:bodyPr/>
          <a:lstStyle/>
          <a:p>
            <a:r>
              <a:rPr lang="en-US" dirty="0" smtClean="0"/>
              <a:t>You can do a site search</a:t>
            </a:r>
          </a:p>
          <a:p>
            <a:r>
              <a:rPr lang="en-US" dirty="0" smtClean="0"/>
              <a:t>Or you can browse the list of topics</a:t>
            </a:r>
          </a:p>
          <a:p>
            <a:r>
              <a:rPr lang="en-US" dirty="0" smtClean="0"/>
              <a:t>You can also search by poll question</a:t>
            </a:r>
          </a:p>
        </p:txBody>
      </p:sp>
      <p:sp>
        <p:nvSpPr>
          <p:cNvPr id="4" name="Slide Number Placeholder 3"/>
          <p:cNvSpPr>
            <a:spLocks noGrp="1"/>
          </p:cNvSpPr>
          <p:nvPr>
            <p:ph type="sldNum" sz="quarter" idx="12"/>
          </p:nvPr>
        </p:nvSpPr>
        <p:spPr/>
        <p:txBody>
          <a:bodyPr/>
          <a:lstStyle/>
          <a:p>
            <a:fld id="{8DCE7DD9-B798-4010-908C-748089CB6D72}" type="slidenum">
              <a:rPr lang="en-US" smtClean="0"/>
              <a:t>86</a:t>
            </a:fld>
            <a:endParaRPr lang="en-US" dirty="0"/>
          </a:p>
        </p:txBody>
      </p:sp>
    </p:spTree>
    <p:extLst>
      <p:ext uri="{BB962C8B-B14F-4D97-AF65-F5344CB8AC3E}">
        <p14:creationId xmlns:p14="http://schemas.microsoft.com/office/powerpoint/2010/main" val="1058831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Methods</a:t>
            </a:r>
            <a:endParaRPr lang="en-US" dirty="0"/>
          </a:p>
        </p:txBody>
      </p:sp>
      <p:sp>
        <p:nvSpPr>
          <p:cNvPr id="3" name="Content Placeholder 2"/>
          <p:cNvSpPr>
            <a:spLocks noGrp="1"/>
          </p:cNvSpPr>
          <p:nvPr>
            <p:ph idx="1"/>
          </p:nvPr>
        </p:nvSpPr>
        <p:spPr/>
        <p:txBody>
          <a:bodyPr/>
          <a:lstStyle/>
          <a:p>
            <a:r>
              <a:rPr lang="en-US" dirty="0" smtClean="0"/>
              <a:t>Follow research on twitter</a:t>
            </a:r>
          </a:p>
          <a:p>
            <a:r>
              <a:rPr lang="en-US" dirty="0" smtClean="0"/>
              <a:t>Sign up for monthly newsletter</a:t>
            </a:r>
          </a:p>
          <a:p>
            <a:r>
              <a:rPr lang="en-US" dirty="0" smtClean="0"/>
              <a:t>Browse various methodological reports</a:t>
            </a:r>
          </a:p>
          <a:p>
            <a:pPr marL="0" indent="0">
              <a:buNone/>
            </a:pP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87</a:t>
            </a:fld>
            <a:endParaRPr lang="en-US" dirty="0"/>
          </a:p>
        </p:txBody>
      </p:sp>
    </p:spTree>
    <p:extLst>
      <p:ext uri="{BB962C8B-B14F-4D97-AF65-F5344CB8AC3E}">
        <p14:creationId xmlns:p14="http://schemas.microsoft.com/office/powerpoint/2010/main" val="2038633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Explore various trend lines</a:t>
            </a:r>
          </a:p>
          <a:p>
            <a:r>
              <a:rPr lang="en-US" dirty="0" smtClean="0"/>
              <a:t>Download datasets</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88</a:t>
            </a:fld>
            <a:endParaRPr lang="en-US" dirty="0"/>
          </a:p>
        </p:txBody>
      </p:sp>
    </p:spTree>
    <p:extLst>
      <p:ext uri="{BB962C8B-B14F-4D97-AF65-F5344CB8AC3E}">
        <p14:creationId xmlns:p14="http://schemas.microsoft.com/office/powerpoint/2010/main" val="1026356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Merlot</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March 3, 2017</a:t>
            </a:r>
          </a:p>
          <a:p>
            <a:endParaRPr lang="en-US" dirty="0" smtClean="0"/>
          </a:p>
          <a:p>
            <a:endParaRPr lang="en-US" dirty="0" smtClean="0"/>
          </a:p>
          <a:p>
            <a:endParaRPr lang="en-US" dirty="0"/>
          </a:p>
        </p:txBody>
      </p:sp>
    </p:spTree>
    <p:extLst>
      <p:ext uri="{BB962C8B-B14F-4D97-AF65-F5344CB8AC3E}">
        <p14:creationId xmlns:p14="http://schemas.microsoft.com/office/powerpoint/2010/main" val="361295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Other Instructional Sites</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9</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SSRIC Workshop, CSU Channel Islands, 3/3/17: Introduction </a:t>
            </a:r>
            <a:endParaRPr lang="en-US" dirty="0"/>
          </a:p>
        </p:txBody>
      </p:sp>
    </p:spTree>
    <p:extLst>
      <p:ext uri="{BB962C8B-B14F-4D97-AF65-F5344CB8AC3E}">
        <p14:creationId xmlns:p14="http://schemas.microsoft.com/office/powerpoint/2010/main" val="27251580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Merlot Home Page</a:t>
            </a:r>
            <a:endParaRPr lang="en-US" dirty="0"/>
          </a:p>
        </p:txBody>
      </p:sp>
      <p:pic>
        <p:nvPicPr>
          <p:cNvPr id="5" name="Content Placeholder 4" descr="This is the Merlot home page." title="Merlot Home 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371600"/>
            <a:ext cx="6433595" cy="4845614"/>
          </a:xfrm>
        </p:spPr>
      </p:pic>
      <p:sp>
        <p:nvSpPr>
          <p:cNvPr id="4" name="Slide Number Placeholder 3"/>
          <p:cNvSpPr>
            <a:spLocks noGrp="1"/>
          </p:cNvSpPr>
          <p:nvPr>
            <p:ph type="sldNum" sz="quarter" idx="12"/>
          </p:nvPr>
        </p:nvSpPr>
        <p:spPr/>
        <p:txBody>
          <a:bodyPr/>
          <a:lstStyle/>
          <a:p>
            <a:fld id="{8DCE7DD9-B798-4010-908C-748089CB6D72}" type="slidenum">
              <a:rPr lang="en-US" smtClean="0"/>
              <a:t>90</a:t>
            </a:fld>
            <a:endParaRPr lang="en-US" dirty="0"/>
          </a:p>
        </p:txBody>
      </p:sp>
    </p:spTree>
    <p:extLst>
      <p:ext uri="{BB962C8B-B14F-4D97-AF65-F5344CB8AC3E}">
        <p14:creationId xmlns:p14="http://schemas.microsoft.com/office/powerpoint/2010/main" val="2900135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Merlot</a:t>
            </a:r>
            <a:endParaRPr lang="en-US" dirty="0"/>
          </a:p>
        </p:txBody>
      </p:sp>
      <p:sp>
        <p:nvSpPr>
          <p:cNvPr id="3" name="Content Placeholder 2"/>
          <p:cNvSpPr>
            <a:spLocks noGrp="1"/>
          </p:cNvSpPr>
          <p:nvPr>
            <p:ph idx="1"/>
          </p:nvPr>
        </p:nvSpPr>
        <p:spPr/>
        <p:txBody>
          <a:bodyPr/>
          <a:lstStyle/>
          <a:p>
            <a:r>
              <a:rPr lang="en-US" dirty="0" smtClean="0"/>
              <a:t>“</a:t>
            </a:r>
            <a:r>
              <a:rPr lang="en-US" b="1" dirty="0"/>
              <a:t>MERLOT</a:t>
            </a:r>
            <a:r>
              <a:rPr lang="en-US" dirty="0"/>
              <a:t> is a curated collection of free and open online teaching, learning, and faculty development services contributed and used by an international education community. </a:t>
            </a:r>
            <a:r>
              <a:rPr lang="en-US" dirty="0" smtClean="0"/>
              <a:t>“</a:t>
            </a:r>
          </a:p>
          <a:p>
            <a:r>
              <a:rPr lang="en-US" dirty="0" smtClean="0"/>
              <a:t>Accounts are free.  Go to “My Merlot” and click on “Become a Member”</a:t>
            </a:r>
          </a:p>
          <a:p>
            <a:pPr marL="0" indent="0">
              <a:buNone/>
            </a:pP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91</a:t>
            </a:fld>
            <a:endParaRPr lang="en-US" dirty="0"/>
          </a:p>
        </p:txBody>
      </p:sp>
    </p:spTree>
    <p:extLst>
      <p:ext uri="{BB962C8B-B14F-4D97-AF65-F5344CB8AC3E}">
        <p14:creationId xmlns:p14="http://schemas.microsoft.com/office/powerpoint/2010/main" val="34955798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Account</a:t>
            </a:r>
            <a:endParaRPr lang="en-US" dirty="0"/>
          </a:p>
        </p:txBody>
      </p:sp>
      <p:pic>
        <p:nvPicPr>
          <p:cNvPr id="5" name="Content Placeholder 4" descr="This is the screen where you create your account." title="Creating Your Accou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71600"/>
            <a:ext cx="6650641" cy="4903582"/>
          </a:xfrm>
        </p:spPr>
      </p:pic>
      <p:sp>
        <p:nvSpPr>
          <p:cNvPr id="4" name="Slide Number Placeholder 3"/>
          <p:cNvSpPr>
            <a:spLocks noGrp="1"/>
          </p:cNvSpPr>
          <p:nvPr>
            <p:ph type="sldNum" sz="quarter" idx="12"/>
          </p:nvPr>
        </p:nvSpPr>
        <p:spPr/>
        <p:txBody>
          <a:bodyPr/>
          <a:lstStyle/>
          <a:p>
            <a:fld id="{8DCE7DD9-B798-4010-908C-748089CB6D72}" type="slidenum">
              <a:rPr lang="en-US" smtClean="0"/>
              <a:t>92</a:t>
            </a:fld>
            <a:endParaRPr lang="en-US" dirty="0"/>
          </a:p>
        </p:txBody>
      </p:sp>
    </p:spTree>
    <p:extLst>
      <p:ext uri="{BB962C8B-B14F-4D97-AF65-F5344CB8AC3E}">
        <p14:creationId xmlns:p14="http://schemas.microsoft.com/office/powerpoint/2010/main" val="482470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Materials</a:t>
            </a:r>
            <a:endParaRPr lang="en-US" dirty="0"/>
          </a:p>
        </p:txBody>
      </p:sp>
      <p:sp>
        <p:nvSpPr>
          <p:cNvPr id="3" name="Content Placeholder 2"/>
          <p:cNvSpPr>
            <a:spLocks noGrp="1"/>
          </p:cNvSpPr>
          <p:nvPr>
            <p:ph idx="1"/>
          </p:nvPr>
        </p:nvSpPr>
        <p:spPr/>
        <p:txBody>
          <a:bodyPr/>
          <a:lstStyle/>
          <a:p>
            <a:r>
              <a:rPr lang="en-US" dirty="0" smtClean="0"/>
              <a:t>Go to “Add to Collection”</a:t>
            </a:r>
          </a:p>
          <a:p>
            <a:r>
              <a:rPr lang="en-US" dirty="0" smtClean="0"/>
              <a:t>Then click on submit materials</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93</a:t>
            </a:fld>
            <a:endParaRPr lang="en-US" dirty="0"/>
          </a:p>
        </p:txBody>
      </p:sp>
    </p:spTree>
    <p:extLst>
      <p:ext uri="{BB962C8B-B14F-4D97-AF65-F5344CB8AC3E}">
        <p14:creationId xmlns:p14="http://schemas.microsoft.com/office/powerpoint/2010/main" val="33710129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is the screen where you submit materials.  " title="Submit a Material"/>
          <p:cNvSpPr>
            <a:spLocks noGrp="1"/>
          </p:cNvSpPr>
          <p:nvPr>
            <p:ph type="title"/>
          </p:nvPr>
        </p:nvSpPr>
        <p:spPr/>
        <p:txBody>
          <a:bodyPr/>
          <a:lstStyle/>
          <a:p>
            <a:r>
              <a:rPr lang="en-US" dirty="0" smtClean="0"/>
              <a:t>Submit Material</a:t>
            </a:r>
            <a:endParaRPr lang="en-US" dirty="0"/>
          </a:p>
        </p:txBody>
      </p:sp>
      <p:pic>
        <p:nvPicPr>
          <p:cNvPr id="5" name="Content Placeholder 4" descr="This is the screen where you submit material." title="Submit Materi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371600"/>
            <a:ext cx="6820087" cy="4765428"/>
          </a:xfrm>
        </p:spPr>
      </p:pic>
      <p:sp>
        <p:nvSpPr>
          <p:cNvPr id="4" name="Slide Number Placeholder 3"/>
          <p:cNvSpPr>
            <a:spLocks noGrp="1"/>
          </p:cNvSpPr>
          <p:nvPr>
            <p:ph type="sldNum" sz="quarter" idx="12"/>
          </p:nvPr>
        </p:nvSpPr>
        <p:spPr/>
        <p:txBody>
          <a:bodyPr/>
          <a:lstStyle/>
          <a:p>
            <a:fld id="{8DCE7DD9-B798-4010-908C-748089CB6D72}" type="slidenum">
              <a:rPr lang="en-US" smtClean="0"/>
              <a:t>94</a:t>
            </a:fld>
            <a:endParaRPr lang="en-US" dirty="0"/>
          </a:p>
        </p:txBody>
      </p:sp>
    </p:spTree>
    <p:extLst>
      <p:ext uri="{BB962C8B-B14F-4D97-AF65-F5344CB8AC3E}">
        <p14:creationId xmlns:p14="http://schemas.microsoft.com/office/powerpoint/2010/main" val="26733933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Materials</a:t>
            </a:r>
            <a:endParaRPr lang="en-US" dirty="0"/>
          </a:p>
        </p:txBody>
      </p:sp>
      <p:sp>
        <p:nvSpPr>
          <p:cNvPr id="3" name="Content Placeholder 2"/>
          <p:cNvSpPr>
            <a:spLocks noGrp="1"/>
          </p:cNvSpPr>
          <p:nvPr>
            <p:ph idx="1"/>
          </p:nvPr>
        </p:nvSpPr>
        <p:spPr/>
        <p:txBody>
          <a:bodyPr/>
          <a:lstStyle/>
          <a:p>
            <a:r>
              <a:rPr lang="en-US" dirty="0" smtClean="0"/>
              <a:t>Click on “Search Materials”</a:t>
            </a:r>
          </a:p>
          <a:p>
            <a:r>
              <a:rPr lang="en-US" dirty="0" smtClean="0"/>
              <a:t>Click on “Advance Material Search”</a:t>
            </a:r>
            <a:endParaRPr lang="en-US" dirty="0"/>
          </a:p>
        </p:txBody>
      </p:sp>
      <p:sp>
        <p:nvSpPr>
          <p:cNvPr id="4" name="Slide Number Placeholder 3"/>
          <p:cNvSpPr>
            <a:spLocks noGrp="1"/>
          </p:cNvSpPr>
          <p:nvPr>
            <p:ph type="sldNum" sz="quarter" idx="12"/>
          </p:nvPr>
        </p:nvSpPr>
        <p:spPr/>
        <p:txBody>
          <a:bodyPr/>
          <a:lstStyle/>
          <a:p>
            <a:fld id="{8DCE7DD9-B798-4010-908C-748089CB6D72}" type="slidenum">
              <a:rPr lang="en-US" smtClean="0"/>
              <a:t>95</a:t>
            </a:fld>
            <a:endParaRPr lang="en-US" dirty="0"/>
          </a:p>
        </p:txBody>
      </p:sp>
    </p:spTree>
    <p:extLst>
      <p:ext uri="{BB962C8B-B14F-4D97-AF65-F5344CB8AC3E}">
        <p14:creationId xmlns:p14="http://schemas.microsoft.com/office/powerpoint/2010/main" val="2245050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Material Search Screen</a:t>
            </a:r>
            <a:endParaRPr lang="en-US" dirty="0"/>
          </a:p>
        </p:txBody>
      </p:sp>
      <p:pic>
        <p:nvPicPr>
          <p:cNvPr id="5" name="Content Placeholder 4" descr="This is the advance material search screen where you can do a more complex search." title="Advanced Material Search Sc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347" y="1600200"/>
            <a:ext cx="7417306" cy="4525963"/>
          </a:xfrm>
        </p:spPr>
      </p:pic>
      <p:sp>
        <p:nvSpPr>
          <p:cNvPr id="4" name="Slide Number Placeholder 3"/>
          <p:cNvSpPr>
            <a:spLocks noGrp="1"/>
          </p:cNvSpPr>
          <p:nvPr>
            <p:ph type="sldNum" sz="quarter" idx="12"/>
          </p:nvPr>
        </p:nvSpPr>
        <p:spPr/>
        <p:txBody>
          <a:bodyPr/>
          <a:lstStyle/>
          <a:p>
            <a:fld id="{8DCE7DD9-B798-4010-908C-748089CB6D72}" type="slidenum">
              <a:rPr lang="en-US" smtClean="0"/>
              <a:pPr/>
              <a:t>96</a:t>
            </a:fld>
            <a:endParaRPr lang="en-US" dirty="0"/>
          </a:p>
        </p:txBody>
      </p:sp>
    </p:spTree>
    <p:extLst>
      <p:ext uri="{BB962C8B-B14F-4D97-AF65-F5344CB8AC3E}">
        <p14:creationId xmlns:p14="http://schemas.microsoft.com/office/powerpoint/2010/main" val="38911125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“Longitudinal Analysis”</a:t>
            </a:r>
            <a:endParaRPr lang="en-US" dirty="0"/>
          </a:p>
        </p:txBody>
      </p:sp>
      <p:pic>
        <p:nvPicPr>
          <p:cNvPr id="5" name="Content Placeholder 4" descr="Here we are searching for all materials containing the keywords longitudihal analysis." title="Searching for &quot;Longitudinal Analysis&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407" y="1600200"/>
            <a:ext cx="7791186" cy="4525963"/>
          </a:xfrm>
        </p:spPr>
      </p:pic>
      <p:sp>
        <p:nvSpPr>
          <p:cNvPr id="4" name="Slide Number Placeholder 3"/>
          <p:cNvSpPr>
            <a:spLocks noGrp="1"/>
          </p:cNvSpPr>
          <p:nvPr>
            <p:ph type="sldNum" sz="quarter" idx="12"/>
          </p:nvPr>
        </p:nvSpPr>
        <p:spPr/>
        <p:txBody>
          <a:bodyPr/>
          <a:lstStyle/>
          <a:p>
            <a:fld id="{8DCE7DD9-B798-4010-908C-748089CB6D72}" type="slidenum">
              <a:rPr lang="en-US" smtClean="0"/>
              <a:t>97</a:t>
            </a:fld>
            <a:endParaRPr lang="en-US" dirty="0"/>
          </a:p>
        </p:txBody>
      </p:sp>
    </p:spTree>
    <p:extLst>
      <p:ext uri="{BB962C8B-B14F-4D97-AF65-F5344CB8AC3E}">
        <p14:creationId xmlns:p14="http://schemas.microsoft.com/office/powerpoint/2010/main" val="9571005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Results for </a:t>
            </a:r>
            <a:br>
              <a:rPr lang="en-US" dirty="0" smtClean="0"/>
            </a:br>
            <a:r>
              <a:rPr lang="en-US" dirty="0" smtClean="0"/>
              <a:t>“Longitudinal Analysis”</a:t>
            </a:r>
            <a:endParaRPr lang="en-US" dirty="0"/>
          </a:p>
        </p:txBody>
      </p:sp>
      <p:pic>
        <p:nvPicPr>
          <p:cNvPr id="5" name="Content Placeholder 4" descr="This shows the exercise on longitudinal analysis authored by John Korey." title="Search Results for &quot;Longitudinal Analysis&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8229600" cy="2819633"/>
          </a:xfrm>
        </p:spPr>
      </p:pic>
      <p:sp>
        <p:nvSpPr>
          <p:cNvPr id="4" name="Slide Number Placeholder 3"/>
          <p:cNvSpPr>
            <a:spLocks noGrp="1"/>
          </p:cNvSpPr>
          <p:nvPr>
            <p:ph type="sldNum" sz="quarter" idx="12"/>
          </p:nvPr>
        </p:nvSpPr>
        <p:spPr/>
        <p:txBody>
          <a:bodyPr/>
          <a:lstStyle/>
          <a:p>
            <a:fld id="{8DCE7DD9-B798-4010-908C-748089CB6D72}" type="slidenum">
              <a:rPr lang="en-US" smtClean="0"/>
              <a:t>98</a:t>
            </a:fld>
            <a:endParaRPr lang="en-US" dirty="0"/>
          </a:p>
        </p:txBody>
      </p:sp>
    </p:spTree>
    <p:extLst>
      <p:ext uri="{BB962C8B-B14F-4D97-AF65-F5344CB8AC3E}">
        <p14:creationId xmlns:p14="http://schemas.microsoft.com/office/powerpoint/2010/main" val="32395966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Statistics and SPSS</a:t>
            </a:r>
            <a:endParaRPr lang="en-US" dirty="0"/>
          </a:p>
        </p:txBody>
      </p:sp>
      <p:pic>
        <p:nvPicPr>
          <p:cNvPr id="5" name="Content Placeholder 4" descr="Here we are searching for materials containing the keywords statistics and SPSS." title="Searching for Statistics and SPS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361" y="1600200"/>
            <a:ext cx="7671278" cy="4525963"/>
          </a:xfrm>
        </p:spPr>
      </p:pic>
      <p:sp>
        <p:nvSpPr>
          <p:cNvPr id="4" name="Slide Number Placeholder 3"/>
          <p:cNvSpPr>
            <a:spLocks noGrp="1"/>
          </p:cNvSpPr>
          <p:nvPr>
            <p:ph type="sldNum" sz="quarter" idx="12"/>
          </p:nvPr>
        </p:nvSpPr>
        <p:spPr/>
        <p:txBody>
          <a:bodyPr/>
          <a:lstStyle/>
          <a:p>
            <a:fld id="{8DCE7DD9-B798-4010-908C-748089CB6D72}" type="slidenum">
              <a:rPr lang="en-US" smtClean="0"/>
              <a:t>99</a:t>
            </a:fld>
            <a:endParaRPr lang="en-US" dirty="0"/>
          </a:p>
        </p:txBody>
      </p:sp>
    </p:spTree>
    <p:extLst>
      <p:ext uri="{BB962C8B-B14F-4D97-AF65-F5344CB8AC3E}">
        <p14:creationId xmlns:p14="http://schemas.microsoft.com/office/powerpoint/2010/main" val="396116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4495</Words>
  <Application>Microsoft Office PowerPoint</Application>
  <PresentationFormat>On-screen Show (4:3)</PresentationFormat>
  <Paragraphs>600</Paragraphs>
  <Slides>129</Slides>
  <Notes>42</Notes>
  <HiddenSlides>0</HiddenSlides>
  <MMClips>0</MMClips>
  <ScaleCrop>false</ScaleCrop>
  <HeadingPairs>
    <vt:vector size="4" baseType="variant">
      <vt:variant>
        <vt:lpstr>Theme</vt:lpstr>
      </vt:variant>
      <vt:variant>
        <vt:i4>1</vt:i4>
      </vt:variant>
      <vt:variant>
        <vt:lpstr>Slide Titles</vt:lpstr>
      </vt:variant>
      <vt:variant>
        <vt:i4>129</vt:i4>
      </vt:variant>
    </vt:vector>
  </HeadingPairs>
  <TitlesOfParts>
    <vt:vector size="130" baseType="lpstr">
      <vt:lpstr>Office Theme</vt:lpstr>
      <vt:lpstr>Today’s Agenda</vt:lpstr>
      <vt:lpstr> The Only URLs You’ll Need </vt:lpstr>
      <vt:lpstr>PowerPoint Presentation</vt:lpstr>
      <vt:lpstr>The Center </vt:lpstr>
      <vt:lpstr>Navigation</vt:lpstr>
      <vt:lpstr>Data</vt:lpstr>
      <vt:lpstr>Participate</vt:lpstr>
      <vt:lpstr>Teaching Resources</vt:lpstr>
      <vt:lpstr>Links to Other Instructional Sites</vt:lpstr>
      <vt:lpstr>Other Courseware (Handouts)</vt:lpstr>
      <vt:lpstr>The Council</vt:lpstr>
      <vt:lpstr>Roper Center for Public Opinion Research</vt:lpstr>
      <vt:lpstr>What is the Roper Center?</vt:lpstr>
      <vt:lpstr>How do we get access to the Roper Center for Public Opinion Research?</vt:lpstr>
      <vt:lpstr> The Roper Center Website </vt:lpstr>
      <vt:lpstr> Getting an Account </vt:lpstr>
      <vt:lpstr>Signing Into your Account</vt:lpstr>
      <vt:lpstr>Creating your Own Account</vt:lpstr>
      <vt:lpstr>Logging onto your Account</vt:lpstr>
      <vt:lpstr>iPOLL</vt:lpstr>
      <vt:lpstr>iPOLL Search Page</vt:lpstr>
      <vt:lpstr>Doing an iPOLL Search</vt:lpstr>
      <vt:lpstr>Example of an iPOLL Search</vt:lpstr>
      <vt:lpstr>Example of iPOLL Search Results (your results may differ)</vt:lpstr>
      <vt:lpstr>What’s in the Search Results?</vt:lpstr>
      <vt:lpstr>Viewing the Question Details</vt:lpstr>
      <vt:lpstr>Question Details</vt:lpstr>
      <vt:lpstr>RoperExpress and RoperExplorer</vt:lpstr>
      <vt:lpstr>Example of a Question that has both the RoperExpress and RoperExplorer Icons</vt:lpstr>
      <vt:lpstr>Using RoperExpress and RoperExplorer</vt:lpstr>
      <vt:lpstr>Click on the RoperExpress and RoperExplorer Icons</vt:lpstr>
      <vt:lpstr>Searching Within a Search</vt:lpstr>
      <vt:lpstr>Searching Within a Search Continued</vt:lpstr>
      <vt:lpstr>Searching Within a Search (your results may differ)</vt:lpstr>
      <vt:lpstr>Searching Within a Search Results Continued</vt:lpstr>
      <vt:lpstr> Downloading Data Using RoperExpress </vt:lpstr>
      <vt:lpstr>Search for Datasets</vt:lpstr>
      <vt:lpstr>Search for Datasets Instructions</vt:lpstr>
      <vt:lpstr>Example of Searching for Datasets</vt:lpstr>
      <vt:lpstr>Search for Datasets Results (your results may differ)</vt:lpstr>
      <vt:lpstr>Search Results</vt:lpstr>
      <vt:lpstr>Search Results Continued</vt:lpstr>
      <vt:lpstr> Downloading the Dataset </vt:lpstr>
      <vt:lpstr>Dataset Abstract</vt:lpstr>
      <vt:lpstr>Downloading the Dataset</vt:lpstr>
      <vt:lpstr> Downloading the Dataset Continued </vt:lpstr>
      <vt:lpstr>More on Downloading the Dataset</vt:lpstr>
      <vt:lpstr>Using RoperExplorer</vt:lpstr>
      <vt:lpstr>Learning More about Roper</vt:lpstr>
      <vt:lpstr>  Inter-university Consortium for Political and Social Research  </vt:lpstr>
      <vt:lpstr>What is the ICPSR?</vt:lpstr>
      <vt:lpstr>Services </vt:lpstr>
      <vt:lpstr>Using ICPSR Data</vt:lpstr>
      <vt:lpstr>Creating An Account – Step 1</vt:lpstr>
      <vt:lpstr>Creating an Account – Step 2 </vt:lpstr>
      <vt:lpstr>Locate the Study -1</vt:lpstr>
      <vt:lpstr>Search Results</vt:lpstr>
      <vt:lpstr>Select Data for Download</vt:lpstr>
      <vt:lpstr>Download the Data</vt:lpstr>
      <vt:lpstr>Save the Data for Analysis</vt:lpstr>
      <vt:lpstr>Converting ASCII Files</vt:lpstr>
      <vt:lpstr> SPSS Syntax Files</vt:lpstr>
      <vt:lpstr>Other Research Tools</vt:lpstr>
      <vt:lpstr>Search/Compare Variables</vt:lpstr>
      <vt:lpstr>Find Publications </vt:lpstr>
      <vt:lpstr>Online Data Analysis</vt:lpstr>
      <vt:lpstr>The Field (California) Poll</vt:lpstr>
      <vt:lpstr>What is the Field Poll?</vt:lpstr>
      <vt:lpstr>Where are the data stored?</vt:lpstr>
      <vt:lpstr>UCDATA Website</vt:lpstr>
      <vt:lpstr>UCDATA for Field Polls</vt:lpstr>
      <vt:lpstr>   Searching the Field Polls </vt:lpstr>
      <vt:lpstr>Field Poll Methodology</vt:lpstr>
      <vt:lpstr>Learning More About the  Field Polls</vt:lpstr>
      <vt:lpstr> </vt:lpstr>
      <vt:lpstr>Topics of Interest</vt:lpstr>
      <vt:lpstr>Data Depot</vt:lpstr>
      <vt:lpstr>Cal Aggregate Data:  a Few Examples</vt:lpstr>
      <vt:lpstr>Crime Rates by County</vt:lpstr>
      <vt:lpstr>Results</vt:lpstr>
      <vt:lpstr>PPIC Statewide Survey</vt:lpstr>
      <vt:lpstr>Example – 2016</vt:lpstr>
      <vt:lpstr>Downloading Data (ZIP File)</vt:lpstr>
      <vt:lpstr>Pew Research Center</vt:lpstr>
      <vt:lpstr>Pew Research Center Home Page</vt:lpstr>
      <vt:lpstr>Click on Topics</vt:lpstr>
      <vt:lpstr>Click on Methods</vt:lpstr>
      <vt:lpstr>Data</vt:lpstr>
      <vt:lpstr>Merlot</vt:lpstr>
      <vt:lpstr>Merlot Home Page</vt:lpstr>
      <vt:lpstr>About Merlot</vt:lpstr>
      <vt:lpstr>Creating Your Account</vt:lpstr>
      <vt:lpstr>Submitting Materials</vt:lpstr>
      <vt:lpstr>Submit Material</vt:lpstr>
      <vt:lpstr>Search for Materials</vt:lpstr>
      <vt:lpstr>Advanced Material Search Screen</vt:lpstr>
      <vt:lpstr>Searching for “Longitudinal Analysis”</vt:lpstr>
      <vt:lpstr>Search Results for  “Longitudinal Analysis”</vt:lpstr>
      <vt:lpstr>Searching for Statistics and SPSS</vt:lpstr>
      <vt:lpstr>Search Results for Statistics and SPSS</vt:lpstr>
      <vt:lpstr>Looking at One of the Search Outcomes</vt:lpstr>
      <vt:lpstr>Click on Go to Material</vt:lpstr>
      <vt:lpstr>The Actual Material</vt:lpstr>
      <vt:lpstr>Merlot Communities</vt:lpstr>
      <vt:lpstr>Choose Sociology and Click on Visit</vt:lpstr>
      <vt:lpstr>SSRIC Teaching Resources</vt:lpstr>
      <vt:lpstr>SSRIC Home Page</vt:lpstr>
      <vt:lpstr>Teaching Resources</vt:lpstr>
      <vt:lpstr>Online Text Books</vt:lpstr>
      <vt:lpstr>Modules</vt:lpstr>
      <vt:lpstr>Exercises</vt:lpstr>
      <vt:lpstr>Statistics and SPSS Exercises</vt:lpstr>
      <vt:lpstr> STAT15S: Exercise Using SPSS to Explore Multiple Linear Regression </vt:lpstr>
      <vt:lpstr>Research Methods Exercises</vt:lpstr>
      <vt:lpstr>RESEARCH METHODS 1RM:  Research Design</vt:lpstr>
      <vt:lpstr>Teaching Longitudinal Analysis</vt:lpstr>
      <vt:lpstr>Software Used</vt:lpstr>
      <vt:lpstr> Data (SPSS system [.sav] files) and Codebooks (PDF) </vt:lpstr>
      <vt:lpstr>Trend Analysis</vt:lpstr>
      <vt:lpstr>Cohorts</vt:lpstr>
      <vt:lpstr>GSS Cumulative File Sample Composition</vt:lpstr>
      <vt:lpstr>Cohort Analysis – News </vt:lpstr>
      <vt:lpstr>Cohort Analysis – Trust </vt:lpstr>
      <vt:lpstr>Panel Studies – Cognitive Dissonance –H1</vt:lpstr>
      <vt:lpstr>Panel Studies – Cognitive Dissonance –H2</vt:lpstr>
      <vt:lpstr>Panel Studies – Reactivity</vt:lpstr>
      <vt:lpstr>Panel Studies – The Nader Effect</vt:lpstr>
      <vt:lpstr>Panel Studies – Regression Toward the Mean vs. Polarization</vt:lpstr>
      <vt:lpstr>Key Teaching Points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Roper Center for Public Opinion Research</dc:title>
  <dc:creator>ednelson</dc:creator>
  <cp:lastModifiedBy>ValuedClient</cp:lastModifiedBy>
  <cp:revision>108</cp:revision>
  <cp:lastPrinted>2017-03-01T18:21:28Z</cp:lastPrinted>
  <dcterms:created xsi:type="dcterms:W3CDTF">2014-04-17T21:02:18Z</dcterms:created>
  <dcterms:modified xsi:type="dcterms:W3CDTF">2017-03-05T20:34:02Z</dcterms:modified>
</cp:coreProperties>
</file>